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56" r:id="rId2"/>
    <p:sldId id="407" r:id="rId3"/>
    <p:sldId id="261" r:id="rId4"/>
    <p:sldId id="262" r:id="rId5"/>
    <p:sldId id="263" r:id="rId6"/>
    <p:sldId id="257" r:id="rId7"/>
    <p:sldId id="258" r:id="rId8"/>
    <p:sldId id="259" r:id="rId9"/>
    <p:sldId id="260" r:id="rId10"/>
    <p:sldId id="280" r:id="rId11"/>
    <p:sldId id="286" r:id="rId12"/>
    <p:sldId id="285" r:id="rId13"/>
    <p:sldId id="281" r:id="rId14"/>
    <p:sldId id="282" r:id="rId15"/>
    <p:sldId id="283" r:id="rId16"/>
    <p:sldId id="284" r:id="rId17"/>
    <p:sldId id="287" r:id="rId18"/>
    <p:sldId id="279" r:id="rId19"/>
    <p:sldId id="271" r:id="rId20"/>
    <p:sldId id="272" r:id="rId21"/>
    <p:sldId id="273" r:id="rId22"/>
    <p:sldId id="266" r:id="rId23"/>
    <p:sldId id="276" r:id="rId24"/>
    <p:sldId id="277" r:id="rId25"/>
    <p:sldId id="274" r:id="rId26"/>
    <p:sldId id="275" r:id="rId27"/>
    <p:sldId id="278" r:id="rId28"/>
    <p:sldId id="265" r:id="rId29"/>
    <p:sldId id="288" r:id="rId30"/>
    <p:sldId id="289" r:id="rId31"/>
    <p:sldId id="290" r:id="rId32"/>
    <p:sldId id="291" r:id="rId33"/>
    <p:sldId id="292" r:id="rId34"/>
    <p:sldId id="293" r:id="rId35"/>
    <p:sldId id="294" r:id="rId36"/>
    <p:sldId id="264" r:id="rId37"/>
    <p:sldId id="295" r:id="rId38"/>
    <p:sldId id="296" r:id="rId39"/>
    <p:sldId id="297" r:id="rId40"/>
    <p:sldId id="375" r:id="rId41"/>
    <p:sldId id="298"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 id="367" r:id="rId86"/>
    <p:sldId id="368" r:id="rId87"/>
    <p:sldId id="369" r:id="rId88"/>
    <p:sldId id="370" r:id="rId89"/>
    <p:sldId id="371" r:id="rId90"/>
    <p:sldId id="372" r:id="rId91"/>
    <p:sldId id="373" r:id="rId92"/>
    <p:sldId id="374" r:id="rId93"/>
    <p:sldId id="299" r:id="rId94"/>
    <p:sldId id="300" r:id="rId95"/>
    <p:sldId id="301" r:id="rId96"/>
    <p:sldId id="302" r:id="rId97"/>
    <p:sldId id="303" r:id="rId98"/>
    <p:sldId id="304" r:id="rId99"/>
    <p:sldId id="305" r:id="rId100"/>
    <p:sldId id="306" r:id="rId101"/>
    <p:sldId id="307" r:id="rId102"/>
    <p:sldId id="308" r:id="rId103"/>
    <p:sldId id="309" r:id="rId104"/>
    <p:sldId id="267" r:id="rId105"/>
    <p:sldId id="268" r:id="rId106"/>
    <p:sldId id="269" r:id="rId107"/>
    <p:sldId id="270" r:id="rId108"/>
    <p:sldId id="310" r:id="rId109"/>
    <p:sldId id="311" r:id="rId110"/>
    <p:sldId id="312" r:id="rId111"/>
    <p:sldId id="313" r:id="rId112"/>
    <p:sldId id="314" r:id="rId113"/>
    <p:sldId id="315" r:id="rId114"/>
    <p:sldId id="316" r:id="rId115"/>
    <p:sldId id="317" r:id="rId116"/>
    <p:sldId id="318" r:id="rId117"/>
    <p:sldId id="319" r:id="rId118"/>
    <p:sldId id="320" r:id="rId119"/>
    <p:sldId id="321" r:id="rId120"/>
    <p:sldId id="322" r:id="rId121"/>
    <p:sldId id="323" r:id="rId1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6" autoAdjust="0"/>
    <p:restoredTop sz="94660"/>
  </p:normalViewPr>
  <p:slideViewPr>
    <p:cSldViewPr snapToGrid="0" showGuides="1">
      <p:cViewPr varScale="1">
        <p:scale>
          <a:sx n="125" d="100"/>
          <a:sy n="125" d="100"/>
        </p:scale>
        <p:origin x="101" y="3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1550E-C777-46E0-B980-93AAC709933A}" type="datetimeFigureOut">
              <a:rPr kumimoji="1" lang="ja-JP" altLang="en-US" smtClean="0"/>
              <a:t>2023/5/16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B72D3-8E87-4B8D-9F29-DE99AF2454E0}" type="slidenum">
              <a:rPr kumimoji="1" lang="ja-JP" altLang="en-US" smtClean="0"/>
              <a:t>‹#›</a:t>
            </a:fld>
            <a:endParaRPr kumimoji="1" lang="ja-JP" altLang="en-US"/>
          </a:p>
        </p:txBody>
      </p:sp>
    </p:spTree>
    <p:extLst>
      <p:ext uri="{BB962C8B-B14F-4D97-AF65-F5344CB8AC3E}">
        <p14:creationId xmlns:p14="http://schemas.microsoft.com/office/powerpoint/2010/main" val="38744154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2</a:t>
            </a:fld>
            <a:endParaRPr kumimoji="1" lang="ja-JP" altLang="en-US"/>
          </a:p>
        </p:txBody>
      </p:sp>
    </p:spTree>
    <p:extLst>
      <p:ext uri="{BB962C8B-B14F-4D97-AF65-F5344CB8AC3E}">
        <p14:creationId xmlns:p14="http://schemas.microsoft.com/office/powerpoint/2010/main" val="1978947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96B468-AD95-799A-FAA1-54C1D5D51B8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5819F3C-2A41-B975-E8D4-CC05B6E0A9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F086DC-4D06-6B4E-CEF6-C496A6829B69}"/>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5" name="フッター プレースホルダー 4">
            <a:extLst>
              <a:ext uri="{FF2B5EF4-FFF2-40B4-BE49-F238E27FC236}">
                <a16:creationId xmlns:a16="http://schemas.microsoft.com/office/drawing/2014/main" id="{01D91013-5A65-44C8-9B3D-CB20728930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1F8829-4E1D-52AA-5F43-357C29E8213F}"/>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2355933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CBC5D0-6A26-FF9F-F1E8-532F7D95B84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677CA8-06C6-ED9B-BE5C-0A3ACD48702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F5086F-0236-DE1F-579F-123FE2E239A6}"/>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5" name="フッター プレースホルダー 4">
            <a:extLst>
              <a:ext uri="{FF2B5EF4-FFF2-40B4-BE49-F238E27FC236}">
                <a16:creationId xmlns:a16="http://schemas.microsoft.com/office/drawing/2014/main" id="{01112B0F-780D-7CF9-E870-D5C6419EAE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D8AC9EC-3218-5D15-02C3-5B775687FC74}"/>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88813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2C0CA1-67E0-9C11-4685-9199557AC71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013A17E-F961-2D19-DF68-9429ACAF795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2E80E2-71C2-1F24-13BD-084919BA2C99}"/>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5" name="フッター プレースホルダー 4">
            <a:extLst>
              <a:ext uri="{FF2B5EF4-FFF2-40B4-BE49-F238E27FC236}">
                <a16:creationId xmlns:a16="http://schemas.microsoft.com/office/drawing/2014/main" id="{5F47F64B-E287-FDFA-12E1-C61E152081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101B3C-3550-6EDF-31BB-66A5C948B17E}"/>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3689691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87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5/16/2023</a:t>
            </a:fld>
            <a:endParaRPr lang="en-US"/>
          </a:p>
        </p:txBody>
      </p:sp>
      <p:sp>
        <p:nvSpPr>
          <p:cNvPr id="4" name="Holder 4"/>
          <p:cNvSpPr>
            <a:spLocks noGrp="1"/>
          </p:cNvSpPr>
          <p:nvPr>
            <p:ph type="sldNum" sz="quarter" idx="7"/>
          </p:nvPr>
        </p:nvSpPr>
        <p:spPr/>
        <p:txBody>
          <a:bodyPr lIns="0" tIns="0" rIns="0" bIns="0"/>
          <a:lstStyle>
            <a:lvl1pPr>
              <a:defRPr sz="577" b="0" i="0">
                <a:solidFill>
                  <a:schemeClr val="tx1"/>
                </a:solidFill>
                <a:latin typeface="游ゴシック"/>
                <a:cs typeface="游ゴシック"/>
              </a:defRPr>
            </a:lvl1pPr>
          </a:lstStyle>
          <a:p>
            <a:pPr marL="24434"/>
            <a:fld id="{81D60167-4931-47E6-BA6A-407CBD079E47}" type="slidenum">
              <a:rPr lang="en-US" altLang="ja-JP" smtClean="0"/>
              <a:pPr marL="24434"/>
              <a:t>‹#›</a:t>
            </a:fld>
            <a:r>
              <a:rPr lang="ja-JP" altLang="en-US" spc="6"/>
              <a:t> </a:t>
            </a:r>
            <a:r>
              <a:rPr lang="en-US" altLang="ja-JP" spc="6"/>
              <a:t>/ </a:t>
            </a:r>
            <a:r>
              <a:rPr lang="en-US" altLang="ja-JP"/>
              <a:t>29</a:t>
            </a:r>
            <a:r>
              <a:rPr lang="ja-JP" altLang="en-US" spc="-10"/>
              <a:t> ページ</a:t>
            </a:r>
            <a:endParaRPr lang="ja-JP" altLang="en-US" spc="-10" dirty="0"/>
          </a:p>
        </p:txBody>
      </p:sp>
    </p:spTree>
    <p:extLst>
      <p:ext uri="{BB962C8B-B14F-4D97-AF65-F5344CB8AC3E}">
        <p14:creationId xmlns:p14="http://schemas.microsoft.com/office/powerpoint/2010/main" val="325030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DA4227-C868-BF2E-F367-C5FD0890E84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D32C009-8A46-0F7A-C1A6-B49B74B8C1F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890C76-070B-6D8A-E5D4-4E1C13AA7CAF}"/>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5" name="フッター プレースホルダー 4">
            <a:extLst>
              <a:ext uri="{FF2B5EF4-FFF2-40B4-BE49-F238E27FC236}">
                <a16:creationId xmlns:a16="http://schemas.microsoft.com/office/drawing/2014/main" id="{16376B78-5055-6253-43BE-2D68B39B3C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5688D5-095F-8637-D1A0-87F1045D6BE0}"/>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140774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BF4313-7E8C-77A7-1624-F2D3D00D42D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F38EFD2-2C06-F6A4-E9B9-C52302ACD3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7D6B181-60B9-776C-4392-3B5DFA1DAEFF}"/>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5" name="フッター プレースホルダー 4">
            <a:extLst>
              <a:ext uri="{FF2B5EF4-FFF2-40B4-BE49-F238E27FC236}">
                <a16:creationId xmlns:a16="http://schemas.microsoft.com/office/drawing/2014/main" id="{D4DC607B-CC7E-07B4-D295-1576ECED69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BC3A56-5FF1-43A8-B06D-2D5DEC17C43D}"/>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146120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176813-7AB2-5F00-6BDA-D0230FF114B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9CDF7E8-2A69-FE49-C855-E897745D0D4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AD979C1-6A73-24C0-DC14-2DF3FFD086B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7E91A71-A81C-0425-9340-799D90CB4291}"/>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6" name="フッター プレースホルダー 5">
            <a:extLst>
              <a:ext uri="{FF2B5EF4-FFF2-40B4-BE49-F238E27FC236}">
                <a16:creationId xmlns:a16="http://schemas.microsoft.com/office/drawing/2014/main" id="{DBE6D1D0-650B-69F7-84E2-3D340D4B102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4D89EF-A4F5-A6FC-FEAF-B73AA83BAC4A}"/>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128057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3B1BE-45BE-3CC8-9923-591DDF370D8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C277618-4ECB-ACCF-0252-C9E1DE7DAE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22161B7-4F20-6CB8-B7FE-06DD2C1B238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CD6E5B0-67B6-A7F3-E1C2-9DA6D325CB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786577B-986F-3DC1-CBA3-947EB9F8E3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8BF39FA-173D-90A4-2166-4DFF3A7D756B}"/>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8" name="フッター プレースホルダー 7">
            <a:extLst>
              <a:ext uri="{FF2B5EF4-FFF2-40B4-BE49-F238E27FC236}">
                <a16:creationId xmlns:a16="http://schemas.microsoft.com/office/drawing/2014/main" id="{4981BBBC-7AB9-00F2-1192-0D13F7BDD2F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88D166B-4BAD-78B7-3E74-A42BE40DC65A}"/>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2047787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4A0778-2445-F913-0BAB-E7B24BC0DEF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80C5D1-2D2D-FA41-3463-00693CD8AD6E}"/>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4" name="フッター プレースホルダー 3">
            <a:extLst>
              <a:ext uri="{FF2B5EF4-FFF2-40B4-BE49-F238E27FC236}">
                <a16:creationId xmlns:a16="http://schemas.microsoft.com/office/drawing/2014/main" id="{0FE7EED5-A4F6-BEFA-004D-65470ADD48C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BEB152B-F0FA-A436-7B5F-E5E086E7961F}"/>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34780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3A0EEDA-297B-68AF-DEE3-B181EA90E56A}"/>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3" name="フッター プレースホルダー 2">
            <a:extLst>
              <a:ext uri="{FF2B5EF4-FFF2-40B4-BE49-F238E27FC236}">
                <a16:creationId xmlns:a16="http://schemas.microsoft.com/office/drawing/2014/main" id="{7AA1A4EA-EA91-3FD8-A5D3-C0C439B992C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800C242-545D-8704-336D-9B8494753F06}"/>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1410987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64F133-F377-42CE-D93C-A9D1A7D45D5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426270-EC4D-B26F-04A6-7914AE1CA7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69DAFC1-F1D1-3745-371F-850E027D4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9E8463-4962-59B6-0872-05EDA3E4E1FF}"/>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6" name="フッター プレースホルダー 5">
            <a:extLst>
              <a:ext uri="{FF2B5EF4-FFF2-40B4-BE49-F238E27FC236}">
                <a16:creationId xmlns:a16="http://schemas.microsoft.com/office/drawing/2014/main" id="{A8C81101-CB6B-C658-9492-C92FF6AA4B9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CD91145-5252-A7B7-ACD3-9FCF99C938C6}"/>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3121732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B21CA-DD3A-C578-21C2-CEFDD858AF4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80F0040-0CE1-4FA7-83FE-B75CF1F599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482E630-124E-91BB-8B55-91C39FACF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6ABFDFA-7EB7-226D-0C70-0A4B2FF96CBF}"/>
              </a:ext>
            </a:extLst>
          </p:cNvPr>
          <p:cNvSpPr>
            <a:spLocks noGrp="1"/>
          </p:cNvSpPr>
          <p:nvPr>
            <p:ph type="dt" sz="half" idx="10"/>
          </p:nvPr>
        </p:nvSpPr>
        <p:spPr/>
        <p:txBody>
          <a:bodyPr/>
          <a:lstStyle/>
          <a:p>
            <a:fld id="{08C26AFC-033D-46E5-B929-10F7634F98F8}" type="datetimeFigureOut">
              <a:rPr kumimoji="1" lang="ja-JP" altLang="en-US" smtClean="0"/>
              <a:t>2023/5/16</a:t>
            </a:fld>
            <a:endParaRPr kumimoji="1" lang="ja-JP" altLang="en-US"/>
          </a:p>
        </p:txBody>
      </p:sp>
      <p:sp>
        <p:nvSpPr>
          <p:cNvPr id="6" name="フッター プレースホルダー 5">
            <a:extLst>
              <a:ext uri="{FF2B5EF4-FFF2-40B4-BE49-F238E27FC236}">
                <a16:creationId xmlns:a16="http://schemas.microsoft.com/office/drawing/2014/main" id="{CD13065B-566C-8CA8-9865-B6C0A53B78B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8BC57E1-49EA-5E3D-60B7-38E6B6757ABA}"/>
              </a:ext>
            </a:extLst>
          </p:cNvPr>
          <p:cNvSpPr>
            <a:spLocks noGrp="1"/>
          </p:cNvSpPr>
          <p:nvPr>
            <p:ph type="sldNum" sz="quarter" idx="12"/>
          </p:nvPr>
        </p:nvSpPr>
        <p:spPr/>
        <p:txBody>
          <a:body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351511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91D20B6-BEE4-A370-84A3-9189CEFB7C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45AFE9-F225-9960-8F73-62DE3BF0B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5837E90-342B-7E6F-7F2D-5AF04D9523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26AFC-033D-46E5-B929-10F7634F98F8}" type="datetimeFigureOut">
              <a:rPr kumimoji="1" lang="ja-JP" altLang="en-US" smtClean="0"/>
              <a:t>2023/5/16</a:t>
            </a:fld>
            <a:endParaRPr kumimoji="1" lang="ja-JP" altLang="en-US"/>
          </a:p>
        </p:txBody>
      </p:sp>
      <p:sp>
        <p:nvSpPr>
          <p:cNvPr id="5" name="フッター プレースホルダー 4">
            <a:extLst>
              <a:ext uri="{FF2B5EF4-FFF2-40B4-BE49-F238E27FC236}">
                <a16:creationId xmlns:a16="http://schemas.microsoft.com/office/drawing/2014/main" id="{65244455-C298-3C72-2E2E-C379910B23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24C63CC-6FB8-D1A1-AB26-0FC8F72BB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6EDF78-387B-45EB-933C-E8B1CD73B81F}" type="slidenum">
              <a:rPr kumimoji="1" lang="ja-JP" altLang="en-US" smtClean="0"/>
              <a:t>‹#›</a:t>
            </a:fld>
            <a:endParaRPr kumimoji="1" lang="ja-JP" altLang="en-US"/>
          </a:p>
        </p:txBody>
      </p:sp>
    </p:spTree>
    <p:extLst>
      <p:ext uri="{BB962C8B-B14F-4D97-AF65-F5344CB8AC3E}">
        <p14:creationId xmlns:p14="http://schemas.microsoft.com/office/powerpoint/2010/main" val="2186761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hyperlink" Target="https://www.thno.org/v12p7509.htm#B117" TargetMode="External"/><Relationship Id="rId3" Type="http://schemas.openxmlformats.org/officeDocument/2006/relationships/image" Target="../media/image15.jpeg"/><Relationship Id="rId7" Type="http://schemas.openxmlformats.org/officeDocument/2006/relationships/hyperlink" Target="https://www.thno.org/v12p7509.htm#B26" TargetMode="External"/><Relationship Id="rId2" Type="http://schemas.openxmlformats.org/officeDocument/2006/relationships/hyperlink" Target="https://www.thno.org/v12p7509.htm#F4" TargetMode="External"/><Relationship Id="rId1" Type="http://schemas.openxmlformats.org/officeDocument/2006/relationships/slideLayout" Target="../slideLayouts/slideLayout1.xml"/><Relationship Id="rId6" Type="http://schemas.openxmlformats.org/officeDocument/2006/relationships/hyperlink" Target="https://www.thno.org/v12p7509.htm#B116" TargetMode="External"/><Relationship Id="rId5" Type="http://schemas.openxmlformats.org/officeDocument/2006/relationships/hyperlink" Target="https://www.thno.org/v12p7509.htm#B19" TargetMode="External"/><Relationship Id="rId10" Type="http://schemas.openxmlformats.org/officeDocument/2006/relationships/hyperlink" Target="https://www.thno.org/v12p7509.htm#B119" TargetMode="External"/><Relationship Id="rId4" Type="http://schemas.openxmlformats.org/officeDocument/2006/relationships/hyperlink" Target="https://www.thno.org/v12p7509.htm#B115" TargetMode="External"/><Relationship Id="rId9" Type="http://schemas.openxmlformats.org/officeDocument/2006/relationships/hyperlink" Target="https://www.thno.org/v12p7509.htm#B118"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www.pnas.org/content/100/22/12995"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hyperlink" Target="http://wjw.wuhan.gov.cn/front/web/showDetail/2019123108989"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doi.org/10.1371/journal.pone.0108926" TargetMode="External"/><Relationship Id="rId3" Type="http://schemas.openxmlformats.org/officeDocument/2006/relationships/hyperlink" Target="https://doi.org/10.1006/biol.1995.0037" TargetMode="External"/><Relationship Id="rId7" Type="http://schemas.openxmlformats.org/officeDocument/2006/relationships/hyperlink" Target="https://doi.org/10.7150/ijbs.6.151" TargetMode="External"/><Relationship Id="rId2" Type="http://schemas.openxmlformats.org/officeDocument/2006/relationships/hyperlink" Target="https://doi.org/10.1016/j.biologicals.2009.02.015" TargetMode="External"/><Relationship Id="rId1" Type="http://schemas.openxmlformats.org/officeDocument/2006/relationships/slideLayout" Target="../slideLayouts/slideLayout1.xml"/><Relationship Id="rId6" Type="http://schemas.openxmlformats.org/officeDocument/2006/relationships/hyperlink" Target="https://doi.org/10.1016/j.omtm.2019.05.005" TargetMode="External"/><Relationship Id="rId5" Type="http://schemas.openxmlformats.org/officeDocument/2006/relationships/hyperlink" Target="https://doi.org/10.1186/s12575-019-0105-1" TargetMode="External"/><Relationship Id="rId4" Type="http://schemas.openxmlformats.org/officeDocument/2006/relationships/hyperlink" Target="https://doi.org/10.1016/j.jpba.2011.01.01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t.co/44vDM1Zoah"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5317896-FD89-7BA3-203E-FE921BB8A929}"/>
              </a:ext>
            </a:extLst>
          </p:cNvPr>
          <p:cNvSpPr txBox="1"/>
          <p:nvPr/>
        </p:nvSpPr>
        <p:spPr>
          <a:xfrm>
            <a:off x="2883408" y="3017520"/>
            <a:ext cx="6412992" cy="830997"/>
          </a:xfrm>
          <a:prstGeom prst="rect">
            <a:avLst/>
          </a:prstGeom>
          <a:noFill/>
        </p:spPr>
        <p:txBody>
          <a:bodyPr wrap="square" rtlCol="0">
            <a:spAutoFit/>
          </a:bodyPr>
          <a:lstStyle/>
          <a:p>
            <a:pPr algn="ctr"/>
            <a:r>
              <a:rPr lang="ja-JP" altLang="en-US" sz="4800" dirty="0">
                <a:latin typeface="BIZ UDP明朝 Medium" panose="02020500000000000000" pitchFamily="18" charset="-128"/>
                <a:ea typeface="BIZ UDP明朝 Medium" panose="02020500000000000000" pitchFamily="18" charset="-128"/>
              </a:rPr>
              <a:t>「ｍ</a:t>
            </a:r>
            <a:r>
              <a:rPr kumimoji="1" lang="en-US" altLang="ja-JP" sz="4800" dirty="0">
                <a:latin typeface="BIZ UDP明朝 Medium" panose="02020500000000000000" pitchFamily="18" charset="-128"/>
                <a:ea typeface="BIZ UDP明朝 Medium" panose="02020500000000000000" pitchFamily="18" charset="-128"/>
              </a:rPr>
              <a:t>RNA</a:t>
            </a:r>
            <a:r>
              <a:rPr kumimoji="1" lang="ja-JP" altLang="en-US" sz="4800" dirty="0">
                <a:latin typeface="BIZ UDP明朝 Medium" panose="02020500000000000000" pitchFamily="18" charset="-128"/>
                <a:ea typeface="BIZ UDP明朝 Medium" panose="02020500000000000000" pitchFamily="18" charset="-128"/>
              </a:rPr>
              <a:t>医薬」資料</a:t>
            </a:r>
          </a:p>
        </p:txBody>
      </p:sp>
    </p:spTree>
    <p:extLst>
      <p:ext uri="{BB962C8B-B14F-4D97-AF65-F5344CB8AC3E}">
        <p14:creationId xmlns:p14="http://schemas.microsoft.com/office/powerpoint/2010/main" val="1535110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E2CB22F4-45A2-980B-A9BB-4D7F3ED4DF08}"/>
              </a:ext>
            </a:extLst>
          </p:cNvPr>
          <p:cNvSpPr txBox="1"/>
          <p:nvPr/>
        </p:nvSpPr>
        <p:spPr>
          <a:xfrm>
            <a:off x="1697182" y="3244334"/>
            <a:ext cx="7446818" cy="584775"/>
          </a:xfrm>
          <a:prstGeom prst="rect">
            <a:avLst/>
          </a:prstGeom>
          <a:noFill/>
        </p:spPr>
        <p:txBody>
          <a:bodyPr wrap="square">
            <a:spAutoFit/>
          </a:bodyPr>
          <a:lstStyle/>
          <a:p>
            <a:r>
              <a:rPr lang="en-US" altLang="ja-JP" sz="3200" b="1" dirty="0"/>
              <a:t>https://howbadismybatch.com/</a:t>
            </a:r>
            <a:endParaRPr lang="ja-JP" altLang="en-US" sz="3200" b="1" dirty="0"/>
          </a:p>
        </p:txBody>
      </p:sp>
      <p:sp>
        <p:nvSpPr>
          <p:cNvPr id="13" name="テキスト ボックス 12">
            <a:extLst>
              <a:ext uri="{FF2B5EF4-FFF2-40B4-BE49-F238E27FC236}">
                <a16:creationId xmlns:a16="http://schemas.microsoft.com/office/drawing/2014/main" id="{93309D97-B60E-27B0-6F36-05EB10A48B85}"/>
              </a:ext>
            </a:extLst>
          </p:cNvPr>
          <p:cNvSpPr txBox="1"/>
          <p:nvPr/>
        </p:nvSpPr>
        <p:spPr>
          <a:xfrm>
            <a:off x="1115291" y="1496291"/>
            <a:ext cx="5701145" cy="369332"/>
          </a:xfrm>
          <a:prstGeom prst="rect">
            <a:avLst/>
          </a:prstGeom>
          <a:noFill/>
        </p:spPr>
        <p:txBody>
          <a:bodyPr wrap="square" rtlCol="0">
            <a:spAutoFit/>
          </a:bodyPr>
          <a:lstStyle/>
          <a:p>
            <a:r>
              <a:rPr kumimoji="1" lang="en-US" altLang="ja-JP" dirty="0"/>
              <a:t>RNA</a:t>
            </a:r>
            <a:r>
              <a:rPr kumimoji="1" lang="ja-JP" altLang="en-US" dirty="0"/>
              <a:t>医薬の傷害に関するサイト</a:t>
            </a:r>
          </a:p>
        </p:txBody>
      </p:sp>
    </p:spTree>
    <p:extLst>
      <p:ext uri="{BB962C8B-B14F-4D97-AF65-F5344CB8AC3E}">
        <p14:creationId xmlns:p14="http://schemas.microsoft.com/office/powerpoint/2010/main" val="3919836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45626" y="6551224"/>
            <a:ext cx="479734" cy="88807"/>
          </a:xfrm>
          <a:prstGeom prst="rect">
            <a:avLst/>
          </a:prstGeom>
        </p:spPr>
        <p:txBody>
          <a:bodyPr vert="horz" wrap="square" lIns="0" tIns="0" rIns="0" bIns="0" rtlCol="0">
            <a:spAutoFit/>
          </a:bodyPr>
          <a:lstStyle/>
          <a:p>
            <a:pPr marL="24434"/>
            <a:fld id="{81D60167-4931-47E6-BA6A-407CBD079E47}" type="slidenum">
              <a:rPr sz="577" dirty="0">
                <a:latin typeface="游ゴシック"/>
                <a:cs typeface="游ゴシック"/>
              </a:rPr>
              <a:pPr marL="24434"/>
              <a:t>100</a:t>
            </a:fld>
            <a:r>
              <a:rPr sz="577" spc="3" dirty="0">
                <a:latin typeface="游ゴシック"/>
                <a:cs typeface="游ゴシック"/>
              </a:rPr>
              <a:t> / </a:t>
            </a:r>
            <a:r>
              <a:rPr sz="577" dirty="0">
                <a:latin typeface="游ゴシック"/>
                <a:cs typeface="游ゴシック"/>
              </a:rPr>
              <a:t>29</a:t>
            </a:r>
            <a:r>
              <a:rPr sz="577" spc="-10" dirty="0">
                <a:latin typeface="游ゴシック"/>
                <a:cs typeface="游ゴシック"/>
              </a:rPr>
              <a:t> ページ</a:t>
            </a:r>
            <a:endParaRPr sz="577">
              <a:latin typeface="游ゴシック"/>
              <a:cs typeface="游ゴシック"/>
            </a:endParaRP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Congenital</a:t>
                      </a:r>
                      <a:r>
                        <a:rPr sz="600" spc="35" dirty="0">
                          <a:latin typeface="游ゴシック"/>
                          <a:cs typeface="游ゴシック"/>
                        </a:rPr>
                        <a:t> </a:t>
                      </a:r>
                      <a:r>
                        <a:rPr sz="600" spc="-10" dirty="0">
                          <a:latin typeface="游ゴシック"/>
                          <a:cs typeface="游ゴシック"/>
                        </a:rPr>
                        <a:t>anomaly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先天性異常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Congenital</a:t>
                      </a:r>
                      <a:r>
                        <a:rPr sz="600" spc="30" dirty="0">
                          <a:latin typeface="游ゴシック"/>
                          <a:cs typeface="游ゴシック"/>
                        </a:rPr>
                        <a:t> </a:t>
                      </a:r>
                      <a:r>
                        <a:rPr sz="600" dirty="0">
                          <a:latin typeface="游ゴシック"/>
                          <a:cs typeface="游ゴシック"/>
                        </a:rPr>
                        <a:t>bilateral</a:t>
                      </a:r>
                      <a:r>
                        <a:rPr sz="600" spc="30" dirty="0">
                          <a:latin typeface="游ゴシック"/>
                          <a:cs typeface="游ゴシック"/>
                        </a:rPr>
                        <a:t> </a:t>
                      </a:r>
                      <a:r>
                        <a:rPr sz="600" dirty="0">
                          <a:latin typeface="游ゴシック"/>
                          <a:cs typeface="游ゴシック"/>
                        </a:rPr>
                        <a:t>perisylvian</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先天性両側頭頂葉周囲炎症候群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Congenital</a:t>
                      </a:r>
                      <a:r>
                        <a:rPr sz="600" spc="30" dirty="0">
                          <a:latin typeface="游ゴシック"/>
                          <a:cs typeface="游ゴシック"/>
                        </a:rPr>
                        <a:t> </a:t>
                      </a:r>
                      <a:r>
                        <a:rPr sz="600" dirty="0">
                          <a:latin typeface="游ゴシック"/>
                          <a:cs typeface="游ゴシック"/>
                        </a:rPr>
                        <a:t>herpes</a:t>
                      </a:r>
                      <a:r>
                        <a:rPr sz="600" spc="30" dirty="0">
                          <a:latin typeface="游ゴシック"/>
                          <a:cs typeface="游ゴシック"/>
                        </a:rPr>
                        <a:t> </a:t>
                      </a:r>
                      <a:r>
                        <a:rPr sz="600" dirty="0">
                          <a:latin typeface="游ゴシック"/>
                          <a:cs typeface="游ゴシック"/>
                        </a:rPr>
                        <a:t>simplex</a:t>
                      </a:r>
                      <a:r>
                        <a:rPr sz="600" spc="25"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先天性単純ヘルペス感染症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Congenital</a:t>
                      </a:r>
                      <a:r>
                        <a:rPr sz="600" spc="35" dirty="0">
                          <a:latin typeface="游ゴシック"/>
                          <a:cs typeface="游ゴシック"/>
                        </a:rPr>
                        <a:t> </a:t>
                      </a:r>
                      <a:r>
                        <a:rPr sz="600" dirty="0">
                          <a:latin typeface="游ゴシック"/>
                          <a:cs typeface="游ゴシック"/>
                        </a:rPr>
                        <a:t>myasthenic</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先天性筋無力症候群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Congenital</a:t>
                      </a:r>
                      <a:r>
                        <a:rPr sz="600" spc="35" dirty="0">
                          <a:latin typeface="游ゴシック"/>
                          <a:cs typeface="游ゴシック"/>
                        </a:rPr>
                        <a:t> </a:t>
                      </a:r>
                      <a:r>
                        <a:rPr sz="600" dirty="0">
                          <a:latin typeface="游ゴシック"/>
                          <a:cs typeface="游ゴシック"/>
                        </a:rPr>
                        <a:t>varicella</a:t>
                      </a:r>
                      <a:r>
                        <a:rPr sz="600" spc="2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先天性水痘感染症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Congestive</a:t>
                      </a:r>
                      <a:r>
                        <a:rPr sz="600" spc="45" dirty="0">
                          <a:latin typeface="游ゴシック"/>
                          <a:cs typeface="游ゴシック"/>
                        </a:rPr>
                        <a:t> </a:t>
                      </a:r>
                      <a:r>
                        <a:rPr sz="600" spc="-10" dirty="0">
                          <a:latin typeface="游ゴシック"/>
                          <a:cs typeface="游ゴシック"/>
                        </a:rPr>
                        <a:t>hepatopathy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うっ血性肝障害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Convulsion</a:t>
                      </a:r>
                      <a:r>
                        <a:rPr sz="600" spc="30" dirty="0">
                          <a:latin typeface="游ゴシック"/>
                          <a:cs typeface="游ゴシック"/>
                        </a:rPr>
                        <a:t> </a:t>
                      </a:r>
                      <a:r>
                        <a:rPr sz="600" dirty="0">
                          <a:latin typeface="游ゴシック"/>
                          <a:cs typeface="游ゴシック"/>
                        </a:rPr>
                        <a:t>in</a:t>
                      </a:r>
                      <a:r>
                        <a:rPr sz="600" spc="30" dirty="0">
                          <a:latin typeface="游ゴシック"/>
                          <a:cs typeface="游ゴシック"/>
                        </a:rPr>
                        <a:t> </a:t>
                      </a:r>
                      <a:r>
                        <a:rPr sz="600" spc="-10" dirty="0">
                          <a:latin typeface="游ゴシック"/>
                          <a:cs typeface="游ゴシック"/>
                        </a:rPr>
                        <a:t>childhood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小児期のけいれん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Convulsions</a:t>
                      </a:r>
                      <a:r>
                        <a:rPr sz="600" spc="55" dirty="0">
                          <a:latin typeface="游ゴシック"/>
                          <a:cs typeface="游ゴシック"/>
                        </a:rPr>
                        <a:t> </a:t>
                      </a:r>
                      <a:r>
                        <a:rPr sz="600" spc="-10" dirty="0">
                          <a:latin typeface="游ゴシック"/>
                          <a:cs typeface="游ゴシック"/>
                        </a:rPr>
                        <a:t>local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局所痙攣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Convulsive</a:t>
                      </a:r>
                      <a:r>
                        <a:rPr sz="600" spc="40" dirty="0">
                          <a:latin typeface="游ゴシック"/>
                          <a:cs typeface="游ゴシック"/>
                        </a:rPr>
                        <a:t> </a:t>
                      </a:r>
                      <a:r>
                        <a:rPr sz="600" dirty="0">
                          <a:latin typeface="游ゴシック"/>
                          <a:cs typeface="游ゴシック"/>
                        </a:rPr>
                        <a:t>threshold</a:t>
                      </a:r>
                      <a:r>
                        <a:rPr sz="600" spc="40" dirty="0">
                          <a:latin typeface="游ゴシック"/>
                          <a:cs typeface="游ゴシック"/>
                        </a:rPr>
                        <a:t> </a:t>
                      </a:r>
                      <a:r>
                        <a:rPr sz="600" spc="-10" dirty="0">
                          <a:latin typeface="游ゴシック"/>
                          <a:cs typeface="游ゴシック"/>
                        </a:rPr>
                        <a:t>lowered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痙攣性閾値低下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Coombs</a:t>
                      </a:r>
                      <a:r>
                        <a:rPr sz="600" spc="35" dirty="0">
                          <a:latin typeface="游ゴシック"/>
                          <a:cs typeface="游ゴシック"/>
                        </a:rPr>
                        <a:t> </a:t>
                      </a:r>
                      <a:r>
                        <a:rPr sz="600" dirty="0">
                          <a:latin typeface="游ゴシック"/>
                          <a:cs typeface="游ゴシック"/>
                        </a:rPr>
                        <a:t>positive</a:t>
                      </a:r>
                      <a:r>
                        <a:rPr sz="600" spc="35" dirty="0">
                          <a:latin typeface="游ゴシック"/>
                          <a:cs typeface="游ゴシック"/>
                        </a:rPr>
                        <a:t> </a:t>
                      </a:r>
                      <a:r>
                        <a:rPr sz="600" dirty="0">
                          <a:latin typeface="游ゴシック"/>
                          <a:cs typeface="游ゴシック"/>
                        </a:rPr>
                        <a:t>haemolytic</a:t>
                      </a:r>
                      <a:r>
                        <a:rPr sz="600" spc="35" dirty="0">
                          <a:latin typeface="游ゴシック"/>
                          <a:cs typeface="游ゴシック"/>
                        </a:rPr>
                        <a:t> </a:t>
                      </a:r>
                      <a:r>
                        <a:rPr sz="600" spc="-10" dirty="0">
                          <a:latin typeface="游ゴシック"/>
                          <a:cs typeface="游ゴシック"/>
                        </a:rPr>
                        <a:t>anaemia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クームス陽性溶血性貧血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Coronary</a:t>
                      </a:r>
                      <a:r>
                        <a:rPr sz="600" spc="30"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冠動脈症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Coronary</a:t>
                      </a:r>
                      <a:r>
                        <a:rPr sz="600" spc="30"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冠動脈塞栓症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Coronary</a:t>
                      </a:r>
                      <a:r>
                        <a:rPr sz="600" spc="30"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冠動脈血栓症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Coronary</a:t>
                      </a:r>
                      <a:r>
                        <a:rPr sz="600" spc="30" dirty="0">
                          <a:latin typeface="游ゴシック"/>
                          <a:cs typeface="游ゴシック"/>
                        </a:rPr>
                        <a:t> </a:t>
                      </a:r>
                      <a:r>
                        <a:rPr sz="600" dirty="0">
                          <a:latin typeface="游ゴシック"/>
                          <a:cs typeface="游ゴシック"/>
                        </a:rPr>
                        <a:t>bypass</a:t>
                      </a:r>
                      <a:r>
                        <a:rPr sz="600" spc="3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冠動脈バイパス血栓症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Coronavirus</a:t>
                      </a:r>
                      <a:r>
                        <a:rPr sz="600" spc="5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コロナウイルス感染症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solidFill>
                            <a:srgbClr val="A5A5A5"/>
                          </a:solidFill>
                          <a:latin typeface="游ゴシック"/>
                          <a:cs typeface="游ゴシック"/>
                        </a:rPr>
                        <a:t>Coronavirus</a:t>
                      </a:r>
                      <a:r>
                        <a:rPr sz="600" spc="50" dirty="0">
                          <a:solidFill>
                            <a:srgbClr val="A5A5A5"/>
                          </a:solidFill>
                          <a:latin typeface="游ゴシック"/>
                          <a:cs typeface="游ゴシック"/>
                        </a:rPr>
                        <a:t> </a:t>
                      </a:r>
                      <a:r>
                        <a:rPr sz="600" spc="-20" dirty="0">
                          <a:solidFill>
                            <a:srgbClr val="A5A5A5"/>
                          </a:solidFill>
                          <a:latin typeface="游ゴシック"/>
                          <a:cs typeface="游ゴシック"/>
                        </a:rPr>
                        <a:t>test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solidFill>
                            <a:srgbClr val="A5A5A5"/>
                          </a:solidFill>
                          <a:latin typeface="游ゴシック"/>
                          <a:cs typeface="游ゴシック"/>
                        </a:rPr>
                        <a:t>コロナウイルス検査</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Coronavirus</a:t>
                      </a:r>
                      <a:r>
                        <a:rPr sz="600" spc="35" dirty="0">
                          <a:latin typeface="游ゴシック"/>
                          <a:cs typeface="游ゴシック"/>
                        </a:rPr>
                        <a:t> </a:t>
                      </a:r>
                      <a:r>
                        <a:rPr sz="600" dirty="0">
                          <a:latin typeface="游ゴシック"/>
                          <a:cs typeface="游ゴシック"/>
                        </a:rPr>
                        <a:t>test</a:t>
                      </a:r>
                      <a:r>
                        <a:rPr sz="600" spc="40" dirty="0">
                          <a:latin typeface="游ゴシック"/>
                          <a:cs typeface="游ゴシック"/>
                        </a:rPr>
                        <a:t> </a:t>
                      </a:r>
                      <a:r>
                        <a:rPr sz="600" spc="-10" dirty="0">
                          <a:latin typeface="游ゴシック"/>
                          <a:cs typeface="游ゴシック"/>
                        </a:rPr>
                        <a:t>negative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コロナウイルス検査陰性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Coronavirus</a:t>
                      </a:r>
                      <a:r>
                        <a:rPr sz="600" spc="35" dirty="0">
                          <a:latin typeface="游ゴシック"/>
                          <a:cs typeface="游ゴシック"/>
                        </a:rPr>
                        <a:t> </a:t>
                      </a:r>
                      <a:r>
                        <a:rPr sz="600" dirty="0">
                          <a:latin typeface="游ゴシック"/>
                          <a:cs typeface="游ゴシック"/>
                        </a:rPr>
                        <a:t>test</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コロナウイルス検査陽性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Corpus</a:t>
                      </a:r>
                      <a:r>
                        <a:rPr sz="600" spc="30" dirty="0">
                          <a:latin typeface="游ゴシック"/>
                          <a:cs typeface="游ゴシック"/>
                        </a:rPr>
                        <a:t> </a:t>
                      </a:r>
                      <a:r>
                        <a:rPr sz="600" spc="-10" dirty="0">
                          <a:latin typeface="游ゴシック"/>
                          <a:cs typeface="游ゴシック"/>
                        </a:rPr>
                        <a:t>callosotomy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脳梁切断術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Cough</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Cough</a:t>
                      </a:r>
                      <a:r>
                        <a:rPr sz="600" spc="25" dirty="0">
                          <a:latin typeface="游ゴシック"/>
                          <a:cs typeface="游ゴシック"/>
                        </a:rPr>
                        <a:t> </a:t>
                      </a:r>
                      <a:r>
                        <a:rPr sz="600" dirty="0">
                          <a:latin typeface="游ゴシック"/>
                          <a:cs typeface="游ゴシック"/>
                        </a:rPr>
                        <a:t>variant</a:t>
                      </a:r>
                      <a:r>
                        <a:rPr sz="600" spc="25" dirty="0">
                          <a:latin typeface="游ゴシック"/>
                          <a:cs typeface="游ゴシック"/>
                        </a:rPr>
                        <a:t> </a:t>
                      </a:r>
                      <a:r>
                        <a:rPr sz="600" spc="-10" dirty="0">
                          <a:latin typeface="游ゴシック"/>
                          <a:cs typeface="游ゴシック"/>
                        </a:rPr>
                        <a:t>asthma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咳嗽型喘息</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a:t>
                      </a:r>
                      <a:r>
                        <a:rPr sz="600" spc="-25" dirty="0">
                          <a:latin typeface="游ゴシック"/>
                          <a:cs typeface="游ゴシック"/>
                        </a:rPr>
                        <a:t>19</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85"/>
                        </a:spcBef>
                      </a:pPr>
                      <a:r>
                        <a:rPr sz="600" dirty="0">
                          <a:latin typeface="游ゴシック"/>
                          <a:cs typeface="游ゴシック"/>
                        </a:rPr>
                        <a:t>COVID-</a:t>
                      </a:r>
                      <a:r>
                        <a:rPr sz="600" spc="-25" dirty="0">
                          <a:latin typeface="游ゴシック"/>
                          <a:cs typeface="游ゴシック"/>
                        </a:rPr>
                        <a:t>19</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COVID-19</a:t>
                      </a:r>
                      <a:r>
                        <a:rPr sz="600" spc="30" dirty="0">
                          <a:latin typeface="游ゴシック"/>
                          <a:cs typeface="游ゴシック"/>
                        </a:rPr>
                        <a:t> </a:t>
                      </a:r>
                      <a:r>
                        <a:rPr sz="600" spc="-10" dirty="0">
                          <a:latin typeface="游ゴシック"/>
                          <a:cs typeface="游ゴシック"/>
                        </a:rPr>
                        <a:t>immunisation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COVID-19</a:t>
                      </a:r>
                      <a:r>
                        <a:rPr sz="600" spc="-25" dirty="0">
                          <a:latin typeface="游ゴシック"/>
                          <a:cs typeface="游ゴシック"/>
                        </a:rPr>
                        <a:t>免疫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COVID-19</a:t>
                      </a:r>
                      <a:r>
                        <a:rPr sz="600" spc="30"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COVID-19</a:t>
                      </a:r>
                      <a:r>
                        <a:rPr sz="600" spc="-25" dirty="0">
                          <a:latin typeface="游ゴシック"/>
                          <a:cs typeface="游ゴシック"/>
                        </a:rPr>
                        <a:t>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COVID-19</a:t>
                      </a:r>
                      <a:r>
                        <a:rPr sz="600" spc="30" dirty="0">
                          <a:latin typeface="游ゴシック"/>
                          <a:cs typeface="游ゴシック"/>
                        </a:rPr>
                        <a:t> </a:t>
                      </a:r>
                      <a:r>
                        <a:rPr sz="600" spc="-10" dirty="0">
                          <a:latin typeface="游ゴシック"/>
                          <a:cs typeface="游ゴシック"/>
                        </a:rPr>
                        <a:t>prophylaxis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COVID-19</a:t>
                      </a:r>
                      <a:r>
                        <a:rPr sz="600" spc="-20" dirty="0">
                          <a:latin typeface="游ゴシック"/>
                          <a:cs typeface="游ゴシック"/>
                        </a:rPr>
                        <a:t>予防薬</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COVID-19</a:t>
                      </a:r>
                      <a:r>
                        <a:rPr sz="600" spc="30" dirty="0">
                          <a:latin typeface="游ゴシック"/>
                          <a:cs typeface="游ゴシック"/>
                        </a:rPr>
                        <a:t> </a:t>
                      </a:r>
                      <a:r>
                        <a:rPr sz="600" spc="-10" dirty="0">
                          <a:latin typeface="游ゴシック"/>
                          <a:cs typeface="游ゴシック"/>
                        </a:rPr>
                        <a:t>treatment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COVID-19</a:t>
                      </a:r>
                      <a:r>
                        <a:rPr sz="600" spc="-25" dirty="0">
                          <a:latin typeface="游ゴシック"/>
                          <a:cs typeface="游ゴシック"/>
                        </a:rPr>
                        <a:t>治療</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Cranial</a:t>
                      </a:r>
                      <a:r>
                        <a:rPr sz="600" spc="15" dirty="0">
                          <a:latin typeface="游ゴシック"/>
                          <a:cs typeface="游ゴシック"/>
                        </a:rPr>
                        <a:t> </a:t>
                      </a:r>
                      <a:r>
                        <a:rPr sz="600" dirty="0">
                          <a:latin typeface="游ゴシック"/>
                          <a:cs typeface="游ゴシック"/>
                        </a:rPr>
                        <a:t>nerve</a:t>
                      </a:r>
                      <a:r>
                        <a:rPr sz="600" spc="15"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頭蓋神経障害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Cranial</a:t>
                      </a:r>
                      <a:r>
                        <a:rPr sz="600" spc="15" dirty="0">
                          <a:latin typeface="游ゴシック"/>
                          <a:cs typeface="游ゴシック"/>
                        </a:rPr>
                        <a:t> </a:t>
                      </a:r>
                      <a:r>
                        <a:rPr sz="600" dirty="0">
                          <a:latin typeface="游ゴシック"/>
                          <a:cs typeface="游ゴシック"/>
                        </a:rPr>
                        <a:t>nerve</a:t>
                      </a:r>
                      <a:r>
                        <a:rPr sz="600" spc="15" dirty="0">
                          <a:latin typeface="游ゴシック"/>
                          <a:cs typeface="游ゴシック"/>
                        </a:rPr>
                        <a:t> </a:t>
                      </a:r>
                      <a:r>
                        <a:rPr sz="600" dirty="0">
                          <a:latin typeface="游ゴシック"/>
                          <a:cs typeface="游ゴシック"/>
                        </a:rPr>
                        <a:t>palsies</a:t>
                      </a:r>
                      <a:r>
                        <a:rPr sz="600" spc="20" dirty="0">
                          <a:latin typeface="游ゴシック"/>
                          <a:cs typeface="游ゴシック"/>
                        </a:rPr>
                        <a:t> </a:t>
                      </a:r>
                      <a:r>
                        <a:rPr sz="600" spc="-10" dirty="0">
                          <a:latin typeface="游ゴシック"/>
                          <a:cs typeface="游ゴシック"/>
                        </a:rPr>
                        <a:t>multiple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多発性脳神経麻痺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Cranial</a:t>
                      </a:r>
                      <a:r>
                        <a:rPr sz="600" spc="15" dirty="0">
                          <a:latin typeface="游ゴシック"/>
                          <a:cs typeface="游ゴシック"/>
                        </a:rPr>
                        <a:t> </a:t>
                      </a:r>
                      <a:r>
                        <a:rPr sz="600" dirty="0">
                          <a:latin typeface="游ゴシック"/>
                          <a:cs typeface="游ゴシック"/>
                        </a:rPr>
                        <a:t>nerve</a:t>
                      </a:r>
                      <a:r>
                        <a:rPr sz="600" spc="15"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CREST</a:t>
                      </a:r>
                      <a:r>
                        <a:rPr sz="600" spc="3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クレスト症候群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Crohn's</a:t>
                      </a:r>
                      <a:r>
                        <a:rPr sz="600" spc="3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クローン病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Cryofibrinogenaemia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クリオフィブリノーゲン血症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Cryoglobulinaemia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クリオグロブリン血症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CSF</a:t>
                      </a:r>
                      <a:r>
                        <a:rPr sz="600" spc="25" dirty="0">
                          <a:latin typeface="游ゴシック"/>
                          <a:cs typeface="游ゴシック"/>
                        </a:rPr>
                        <a:t> </a:t>
                      </a:r>
                      <a:r>
                        <a:rPr sz="600" dirty="0">
                          <a:latin typeface="游ゴシック"/>
                          <a:cs typeface="游ゴシック"/>
                        </a:rPr>
                        <a:t>oligoclonal</a:t>
                      </a:r>
                      <a:r>
                        <a:rPr sz="600" spc="25" dirty="0">
                          <a:latin typeface="游ゴシック"/>
                          <a:cs typeface="游ゴシック"/>
                        </a:rPr>
                        <a:t> </a:t>
                      </a:r>
                      <a:r>
                        <a:rPr sz="600" dirty="0">
                          <a:latin typeface="游ゴシック"/>
                          <a:cs typeface="游ゴシック"/>
                        </a:rPr>
                        <a:t>band</a:t>
                      </a:r>
                      <a:r>
                        <a:rPr sz="600" spc="30" dirty="0">
                          <a:latin typeface="游ゴシック"/>
                          <a:cs typeface="游ゴシック"/>
                        </a:rPr>
                        <a:t> </a:t>
                      </a:r>
                      <a:r>
                        <a:rPr sz="600" spc="-10" dirty="0">
                          <a:latin typeface="游ゴシック"/>
                          <a:cs typeface="游ゴシック"/>
                        </a:rPr>
                        <a:t>present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CSF</a:t>
                      </a:r>
                      <a:r>
                        <a:rPr sz="600" spc="-5" dirty="0">
                          <a:latin typeface="游ゴシック"/>
                          <a:cs typeface="游ゴシック"/>
                        </a:rPr>
                        <a:t>オリゴクローナルバンドの存在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CSWS</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CSWS</a:t>
                      </a:r>
                      <a:r>
                        <a:rPr sz="600" spc="-20" dirty="0">
                          <a:latin typeface="游ゴシック"/>
                          <a:cs typeface="游ゴシック"/>
                        </a:rPr>
                        <a:t>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Cutaneous</a:t>
                      </a:r>
                      <a:r>
                        <a:rPr sz="600" spc="25"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皮膚アミロイドーシス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Cutaneous</a:t>
                      </a:r>
                      <a:r>
                        <a:rPr sz="600" spc="30" dirty="0">
                          <a:latin typeface="游ゴシック"/>
                          <a:cs typeface="游ゴシック"/>
                        </a:rPr>
                        <a:t> </a:t>
                      </a:r>
                      <a:r>
                        <a:rPr sz="600" dirty="0">
                          <a:latin typeface="游ゴシック"/>
                          <a:cs typeface="游ゴシック"/>
                        </a:rPr>
                        <a:t>lupus</a:t>
                      </a:r>
                      <a:r>
                        <a:rPr sz="600" spc="20" dirty="0">
                          <a:latin typeface="游ゴシック"/>
                          <a:cs typeface="游ゴシック"/>
                        </a:rPr>
                        <a:t> </a:t>
                      </a:r>
                      <a:r>
                        <a:rPr sz="600" spc="-10" dirty="0">
                          <a:latin typeface="游ゴシック"/>
                          <a:cs typeface="游ゴシック"/>
                        </a:rPr>
                        <a:t>erythematosus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皮膚エリテマトーデス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Cutaneous</a:t>
                      </a:r>
                      <a:r>
                        <a:rPr sz="600" spc="25" dirty="0">
                          <a:latin typeface="游ゴシック"/>
                          <a:cs typeface="游ゴシック"/>
                        </a:rPr>
                        <a:t> </a:t>
                      </a:r>
                      <a:r>
                        <a:rPr sz="600" spc="-10" dirty="0">
                          <a:latin typeface="游ゴシック"/>
                          <a:cs typeface="游ゴシック"/>
                        </a:rPr>
                        <a:t>sarcoidosis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皮膚サルコイドーシス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Cutaneous</a:t>
                      </a:r>
                      <a:r>
                        <a:rPr sz="600" spc="2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皮膚血管炎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Cyanosis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チアノーゼ</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Cyclic</a:t>
                      </a:r>
                      <a:r>
                        <a:rPr sz="600" spc="5" dirty="0">
                          <a:latin typeface="游ゴシック"/>
                          <a:cs typeface="游ゴシック"/>
                        </a:rPr>
                        <a:t> </a:t>
                      </a:r>
                      <a:r>
                        <a:rPr sz="600" spc="-10" dirty="0">
                          <a:latin typeface="游ゴシック"/>
                          <a:cs typeface="游ゴシック"/>
                        </a:rPr>
                        <a:t>neutropenia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周期性好中球減少症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Cystitis</a:t>
                      </a:r>
                      <a:r>
                        <a:rPr sz="600" spc="50" dirty="0">
                          <a:latin typeface="游ゴシック"/>
                          <a:cs typeface="游ゴシック"/>
                        </a:rPr>
                        <a:t> </a:t>
                      </a:r>
                      <a:r>
                        <a:rPr sz="600" spc="-10" dirty="0">
                          <a:latin typeface="游ゴシック"/>
                          <a:cs typeface="游ゴシック"/>
                        </a:rPr>
                        <a:t>interstitial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間質性膀胱炎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Cytokine</a:t>
                      </a:r>
                      <a:r>
                        <a:rPr sz="600" spc="20" dirty="0">
                          <a:latin typeface="游ゴシック"/>
                          <a:cs typeface="游ゴシック"/>
                        </a:rPr>
                        <a:t> </a:t>
                      </a:r>
                      <a:r>
                        <a:rPr sz="600" dirty="0">
                          <a:latin typeface="游ゴシック"/>
                          <a:cs typeface="游ゴシック"/>
                        </a:rPr>
                        <a:t>release</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サイトカイン放出症候群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Cytokine</a:t>
                      </a:r>
                      <a:r>
                        <a:rPr sz="600" spc="25" dirty="0">
                          <a:latin typeface="游ゴシック"/>
                          <a:cs typeface="游ゴシック"/>
                        </a:rPr>
                        <a:t> </a:t>
                      </a:r>
                      <a:r>
                        <a:rPr sz="600" spc="-10" dirty="0">
                          <a:latin typeface="游ゴシック"/>
                          <a:cs typeface="游ゴシック"/>
                        </a:rPr>
                        <a:t>storm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サイトカインストーム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3</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De</a:t>
                      </a:r>
                      <a:r>
                        <a:rPr sz="600" spc="30" dirty="0">
                          <a:latin typeface="游ゴシック"/>
                          <a:cs typeface="游ゴシック"/>
                        </a:rPr>
                        <a:t> </a:t>
                      </a:r>
                      <a:r>
                        <a:rPr sz="600" dirty="0">
                          <a:latin typeface="游ゴシック"/>
                          <a:cs typeface="游ゴシック"/>
                        </a:rPr>
                        <a:t>novo</a:t>
                      </a:r>
                      <a:r>
                        <a:rPr sz="600" spc="30" dirty="0">
                          <a:latin typeface="游ゴシック"/>
                          <a:cs typeface="游ゴシック"/>
                        </a:rPr>
                        <a:t> </a:t>
                      </a:r>
                      <a:r>
                        <a:rPr sz="600" dirty="0">
                          <a:latin typeface="游ゴシック"/>
                          <a:cs typeface="游ゴシック"/>
                        </a:rPr>
                        <a:t>purine</a:t>
                      </a:r>
                      <a:r>
                        <a:rPr sz="600" spc="30" dirty="0">
                          <a:latin typeface="游ゴシック"/>
                          <a:cs typeface="游ゴシック"/>
                        </a:rPr>
                        <a:t> </a:t>
                      </a:r>
                      <a:r>
                        <a:rPr sz="600" dirty="0">
                          <a:latin typeface="游ゴシック"/>
                          <a:cs typeface="游ゴシック"/>
                        </a:rPr>
                        <a:t>synthesis</a:t>
                      </a:r>
                      <a:r>
                        <a:rPr sz="600" spc="30" dirty="0">
                          <a:latin typeface="游ゴシック"/>
                          <a:cs typeface="游ゴシック"/>
                        </a:rPr>
                        <a:t> </a:t>
                      </a:r>
                      <a:r>
                        <a:rPr sz="600" dirty="0">
                          <a:latin typeface="游ゴシック"/>
                          <a:cs typeface="游ゴシック"/>
                        </a:rPr>
                        <a:t>inhibitors</a:t>
                      </a:r>
                      <a:r>
                        <a:rPr sz="600" spc="35" dirty="0">
                          <a:latin typeface="游ゴシック"/>
                          <a:cs typeface="游ゴシック"/>
                        </a:rPr>
                        <a:t> </a:t>
                      </a:r>
                      <a:r>
                        <a:rPr sz="600" spc="-10" dirty="0">
                          <a:latin typeface="游ゴシック"/>
                          <a:cs typeface="游ゴシック"/>
                        </a:rPr>
                        <a:t>associated</a:t>
                      </a:r>
                      <a:endParaRPr sz="600">
                        <a:latin typeface="游ゴシック"/>
                        <a:cs typeface="游ゴシック"/>
                      </a:endParaRPr>
                    </a:p>
                    <a:p>
                      <a:pPr marL="21590">
                        <a:lnSpc>
                          <a:spcPct val="100000"/>
                        </a:lnSpc>
                        <a:spcBef>
                          <a:spcPts val="455"/>
                        </a:spcBef>
                      </a:pPr>
                      <a:r>
                        <a:rPr sz="600" dirty="0">
                          <a:latin typeface="游ゴシック"/>
                          <a:cs typeface="游ゴシック"/>
                        </a:rPr>
                        <a:t>acute</a:t>
                      </a:r>
                      <a:r>
                        <a:rPr sz="600" spc="20" dirty="0">
                          <a:latin typeface="游ゴシック"/>
                          <a:cs typeface="游ゴシック"/>
                        </a:rPr>
                        <a:t> </a:t>
                      </a:r>
                      <a:r>
                        <a:rPr sz="600" dirty="0">
                          <a:latin typeface="游ゴシック"/>
                          <a:cs typeface="游ゴシック"/>
                        </a:rPr>
                        <a:t>inflammatory</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デノボプリン合成阻害剤関連急性疾患炎症性症候群</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Death</a:t>
                      </a:r>
                      <a:r>
                        <a:rPr sz="600" spc="20"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新生児死亡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45626" y="6551224"/>
            <a:ext cx="479734" cy="88807"/>
          </a:xfrm>
          <a:prstGeom prst="rect">
            <a:avLst/>
          </a:prstGeom>
        </p:spPr>
        <p:txBody>
          <a:bodyPr vert="horz" wrap="square" lIns="0" tIns="0" rIns="0" bIns="0" rtlCol="0">
            <a:spAutoFit/>
          </a:bodyPr>
          <a:lstStyle/>
          <a:p>
            <a:pPr marL="24434"/>
            <a:fld id="{81D60167-4931-47E6-BA6A-407CBD079E47}" type="slidenum">
              <a:rPr sz="577" dirty="0">
                <a:latin typeface="游ゴシック"/>
                <a:cs typeface="游ゴシック"/>
              </a:rPr>
              <a:pPr marL="24434"/>
              <a:t>101</a:t>
            </a:fld>
            <a:r>
              <a:rPr sz="577" spc="3" dirty="0">
                <a:latin typeface="游ゴシック"/>
                <a:cs typeface="游ゴシック"/>
              </a:rPr>
              <a:t> / </a:t>
            </a:r>
            <a:r>
              <a:rPr sz="577" dirty="0">
                <a:latin typeface="游ゴシック"/>
                <a:cs typeface="游ゴシック"/>
              </a:rPr>
              <a:t>29</a:t>
            </a:r>
            <a:r>
              <a:rPr sz="577" spc="-10" dirty="0">
                <a:latin typeface="游ゴシック"/>
                <a:cs typeface="游ゴシック"/>
              </a:rPr>
              <a:t> ページ</a:t>
            </a:r>
            <a:endParaRPr sz="577">
              <a:latin typeface="游ゴシック"/>
              <a:cs typeface="游ゴシック"/>
            </a:endParaRP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Deep</a:t>
                      </a:r>
                      <a:r>
                        <a:rPr sz="600" spc="10" dirty="0">
                          <a:latin typeface="游ゴシック"/>
                          <a:cs typeface="游ゴシック"/>
                        </a:rPr>
                        <a:t> </a:t>
                      </a:r>
                      <a:r>
                        <a:rPr sz="600" dirty="0">
                          <a:latin typeface="游ゴシック"/>
                          <a:cs typeface="游ゴシック"/>
                        </a:rPr>
                        <a:t>vein</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深部静脈血栓症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Deep</a:t>
                      </a:r>
                      <a:r>
                        <a:rPr sz="600" spc="25" dirty="0">
                          <a:latin typeface="游ゴシック"/>
                          <a:cs typeface="游ゴシック"/>
                        </a:rPr>
                        <a:t> </a:t>
                      </a:r>
                      <a:r>
                        <a:rPr sz="600" dirty="0">
                          <a:latin typeface="游ゴシック"/>
                          <a:cs typeface="游ゴシック"/>
                        </a:rPr>
                        <a:t>vein</a:t>
                      </a:r>
                      <a:r>
                        <a:rPr sz="600" spc="25" dirty="0">
                          <a:latin typeface="游ゴシック"/>
                          <a:cs typeface="游ゴシック"/>
                        </a:rPr>
                        <a:t> </a:t>
                      </a:r>
                      <a:r>
                        <a:rPr sz="600" dirty="0">
                          <a:latin typeface="游ゴシック"/>
                          <a:cs typeface="游ゴシック"/>
                        </a:rPr>
                        <a:t>thrombosis</a:t>
                      </a:r>
                      <a:r>
                        <a:rPr sz="600" spc="45" dirty="0">
                          <a:latin typeface="游ゴシック"/>
                          <a:cs typeface="游ゴシック"/>
                        </a:rPr>
                        <a:t> </a:t>
                      </a:r>
                      <a:r>
                        <a:rPr sz="600" spc="-10" dirty="0">
                          <a:latin typeface="游ゴシック"/>
                          <a:cs typeface="游ゴシック"/>
                        </a:rPr>
                        <a:t>postoperative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術後深部静脈血栓症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Deficiency</a:t>
                      </a:r>
                      <a:r>
                        <a:rPr sz="600" spc="15" dirty="0">
                          <a:latin typeface="游ゴシック"/>
                          <a:cs typeface="游ゴシック"/>
                        </a:rPr>
                        <a:t> </a:t>
                      </a:r>
                      <a:r>
                        <a:rPr sz="600" dirty="0">
                          <a:latin typeface="游ゴシック"/>
                          <a:cs typeface="游ゴシック"/>
                        </a:rPr>
                        <a:t>of</a:t>
                      </a:r>
                      <a:r>
                        <a:rPr sz="600" spc="15" dirty="0">
                          <a:latin typeface="游ゴシック"/>
                          <a:cs typeface="游ゴシック"/>
                        </a:rPr>
                        <a:t> </a:t>
                      </a:r>
                      <a:r>
                        <a:rPr sz="600" dirty="0">
                          <a:latin typeface="游ゴシック"/>
                          <a:cs typeface="游ゴシック"/>
                        </a:rPr>
                        <a:t>bile</a:t>
                      </a:r>
                      <a:r>
                        <a:rPr sz="600" spc="15" dirty="0">
                          <a:latin typeface="游ゴシック"/>
                          <a:cs typeface="游ゴシック"/>
                        </a:rPr>
                        <a:t> </a:t>
                      </a:r>
                      <a:r>
                        <a:rPr sz="600" spc="-10" dirty="0">
                          <a:latin typeface="游ゴシック"/>
                          <a:cs typeface="游ゴシック"/>
                        </a:rPr>
                        <a:t>secretion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胆汁分泌不全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Deja</a:t>
                      </a:r>
                      <a:r>
                        <a:rPr sz="600" spc="10" dirty="0">
                          <a:latin typeface="游ゴシック"/>
                          <a:cs typeface="游ゴシック"/>
                        </a:rPr>
                        <a:t> </a:t>
                      </a:r>
                      <a:r>
                        <a:rPr sz="600" spc="-25" dirty="0">
                          <a:latin typeface="游ゴシック"/>
                          <a:cs typeface="游ゴシック"/>
                        </a:rPr>
                        <a:t>vu</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デジャヴュ</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Demyelinating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脱髄</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polyneuropathy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多発神経炎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Demyelination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脱髄</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Dermatitis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皮膚炎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Dermatitis</a:t>
                      </a:r>
                      <a:r>
                        <a:rPr sz="600" spc="40" dirty="0">
                          <a:latin typeface="游ゴシック"/>
                          <a:cs typeface="游ゴシック"/>
                        </a:rPr>
                        <a:t> </a:t>
                      </a:r>
                      <a:r>
                        <a:rPr sz="600" spc="-10" dirty="0">
                          <a:latin typeface="游ゴシック"/>
                          <a:cs typeface="游ゴシック"/>
                        </a:rPr>
                        <a:t>bullous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水疱性皮膚炎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Dermatitis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皮膚炎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herpetiformis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疱瘡状疾患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Dermatomyositis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皮膚筋炎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Device</a:t>
                      </a:r>
                      <a:r>
                        <a:rPr sz="600" spc="10" dirty="0">
                          <a:latin typeface="游ゴシック"/>
                          <a:cs typeface="游ゴシック"/>
                        </a:rPr>
                        <a:t> </a:t>
                      </a:r>
                      <a:r>
                        <a:rPr sz="600" spc="-10" dirty="0">
                          <a:latin typeface="游ゴシック"/>
                          <a:cs typeface="游ゴシック"/>
                        </a:rPr>
                        <a:t>embolisation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デバイス塞栓術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Device</a:t>
                      </a:r>
                      <a:r>
                        <a:rPr sz="600" spc="10" dirty="0">
                          <a:latin typeface="游ゴシック"/>
                          <a:cs typeface="游ゴシック"/>
                        </a:rPr>
                        <a:t> </a:t>
                      </a:r>
                      <a:r>
                        <a:rPr sz="600" dirty="0">
                          <a:latin typeface="游ゴシック"/>
                          <a:cs typeface="游ゴシック"/>
                        </a:rPr>
                        <a:t>related</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デバイス関連血栓症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Diabetes</a:t>
                      </a:r>
                      <a:r>
                        <a:rPr sz="600" spc="15" dirty="0">
                          <a:latin typeface="游ゴシック"/>
                          <a:cs typeface="游ゴシック"/>
                        </a:rPr>
                        <a:t> </a:t>
                      </a:r>
                      <a:r>
                        <a:rPr sz="600" spc="-10" dirty="0">
                          <a:latin typeface="游ゴシック"/>
                          <a:cs typeface="游ゴシック"/>
                        </a:rPr>
                        <a:t>mellitus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糖尿病 メリー</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Diabetic</a:t>
                      </a:r>
                      <a:r>
                        <a:rPr sz="600" spc="15" dirty="0">
                          <a:latin typeface="游ゴシック"/>
                          <a:cs typeface="游ゴシック"/>
                        </a:rPr>
                        <a:t> </a:t>
                      </a:r>
                      <a:r>
                        <a:rPr sz="600" spc="-10" dirty="0">
                          <a:latin typeface="游ゴシック"/>
                          <a:cs typeface="游ゴシック"/>
                        </a:rPr>
                        <a:t>ketoacidosis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糖尿病性ケトアシドーシス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Diabetic</a:t>
                      </a:r>
                      <a:r>
                        <a:rPr sz="600" spc="15" dirty="0">
                          <a:latin typeface="游ゴシック"/>
                          <a:cs typeface="游ゴシック"/>
                        </a:rPr>
                        <a:t> </a:t>
                      </a:r>
                      <a:r>
                        <a:rPr sz="600" spc="-10" dirty="0">
                          <a:latin typeface="游ゴシック"/>
                          <a:cs typeface="游ゴシック"/>
                        </a:rPr>
                        <a:t>mastopathy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糖尿病性乳腺症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Dialysis</a:t>
                      </a:r>
                      <a:r>
                        <a:rPr sz="600" spc="40"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透析アミロイドーシス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Dialysis</a:t>
                      </a:r>
                      <a:r>
                        <a:rPr sz="600" spc="35" dirty="0">
                          <a:latin typeface="游ゴシック"/>
                          <a:cs typeface="游ゴシック"/>
                        </a:rPr>
                        <a:t> </a:t>
                      </a:r>
                      <a:r>
                        <a:rPr sz="600" dirty="0">
                          <a:latin typeface="游ゴシック"/>
                          <a:cs typeface="游ゴシック"/>
                        </a:rPr>
                        <a:t>membrane</a:t>
                      </a:r>
                      <a:r>
                        <a:rPr sz="600" spc="20" dirty="0">
                          <a:latin typeface="游ゴシック"/>
                          <a:cs typeface="游ゴシック"/>
                        </a:rPr>
                        <a:t> </a:t>
                      </a:r>
                      <a:r>
                        <a:rPr sz="600" spc="-10" dirty="0">
                          <a:latin typeface="游ゴシック"/>
                          <a:cs typeface="游ゴシック"/>
                        </a:rPr>
                        <a:t>reaction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透析膜反応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Diastolic</a:t>
                      </a:r>
                      <a:r>
                        <a:rPr sz="600" spc="35" dirty="0">
                          <a:latin typeface="游ゴシック"/>
                          <a:cs typeface="游ゴシック"/>
                        </a:rPr>
                        <a:t> </a:t>
                      </a:r>
                      <a:r>
                        <a:rPr sz="600" spc="-10" dirty="0">
                          <a:latin typeface="游ゴシック"/>
                          <a:cs typeface="游ゴシック"/>
                        </a:rPr>
                        <a:t>hypotension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拡張期低血圧症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Diffuse</a:t>
                      </a:r>
                      <a:r>
                        <a:rPr sz="600" spc="2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びまん性血管炎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Digital</a:t>
                      </a:r>
                      <a:r>
                        <a:rPr sz="600" spc="30" dirty="0">
                          <a:latin typeface="游ゴシック"/>
                          <a:cs typeface="游ゴシック"/>
                        </a:rPr>
                        <a:t> </a:t>
                      </a:r>
                      <a:r>
                        <a:rPr sz="600" dirty="0">
                          <a:latin typeface="游ゴシック"/>
                          <a:cs typeface="游ゴシック"/>
                        </a:rPr>
                        <a:t>pitting</a:t>
                      </a:r>
                      <a:r>
                        <a:rPr sz="600" spc="30" dirty="0">
                          <a:latin typeface="游ゴシック"/>
                          <a:cs typeface="游ゴシック"/>
                        </a:rPr>
                        <a:t> </a:t>
                      </a:r>
                      <a:r>
                        <a:rPr sz="600" spc="-20" dirty="0">
                          <a:latin typeface="游ゴシック"/>
                          <a:cs typeface="游ゴシック"/>
                        </a:rPr>
                        <a:t>scar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デジタルピッティングスキャナー</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Disseminated</a:t>
                      </a:r>
                      <a:r>
                        <a:rPr sz="600" spc="30" dirty="0">
                          <a:latin typeface="游ゴシック"/>
                          <a:cs typeface="游ゴシック"/>
                        </a:rPr>
                        <a:t> </a:t>
                      </a:r>
                      <a:r>
                        <a:rPr sz="600" dirty="0">
                          <a:latin typeface="游ゴシック"/>
                          <a:cs typeface="游ゴシック"/>
                        </a:rPr>
                        <a:t>intravascular</a:t>
                      </a:r>
                      <a:r>
                        <a:rPr sz="600" spc="45" dirty="0">
                          <a:latin typeface="游ゴシック"/>
                          <a:cs typeface="游ゴシック"/>
                        </a:rPr>
                        <a:t> </a:t>
                      </a:r>
                      <a:r>
                        <a:rPr sz="600" spc="-10" dirty="0">
                          <a:latin typeface="游ゴシック"/>
                          <a:cs typeface="游ゴシック"/>
                        </a:rPr>
                        <a:t>coagulation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播種性血管内凝固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3</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dirty="0">
                          <a:latin typeface="游ゴシック"/>
                          <a:cs typeface="游ゴシック"/>
                        </a:rPr>
                        <a:t>Disseminated</a:t>
                      </a:r>
                      <a:r>
                        <a:rPr sz="600" spc="30" dirty="0">
                          <a:latin typeface="游ゴシック"/>
                          <a:cs typeface="游ゴシック"/>
                        </a:rPr>
                        <a:t> </a:t>
                      </a:r>
                      <a:r>
                        <a:rPr sz="600" dirty="0">
                          <a:latin typeface="游ゴシック"/>
                          <a:cs typeface="游ゴシック"/>
                        </a:rPr>
                        <a:t>intravascular</a:t>
                      </a:r>
                      <a:r>
                        <a:rPr sz="600" spc="35" dirty="0">
                          <a:latin typeface="游ゴシック"/>
                          <a:cs typeface="游ゴシック"/>
                        </a:rPr>
                        <a:t> </a:t>
                      </a:r>
                      <a:r>
                        <a:rPr sz="600" dirty="0">
                          <a:latin typeface="游ゴシック"/>
                          <a:cs typeface="游ゴシック"/>
                        </a:rPr>
                        <a:t>coagulation</a:t>
                      </a:r>
                      <a:r>
                        <a:rPr sz="600" spc="30" dirty="0">
                          <a:latin typeface="游ゴシック"/>
                          <a:cs typeface="游ゴシック"/>
                        </a:rPr>
                        <a:t> </a:t>
                      </a:r>
                      <a:r>
                        <a:rPr sz="600" dirty="0">
                          <a:latin typeface="游ゴシック"/>
                          <a:cs typeface="游ゴシック"/>
                        </a:rPr>
                        <a:t>in</a:t>
                      </a:r>
                      <a:r>
                        <a:rPr sz="600" spc="30" dirty="0">
                          <a:latin typeface="游ゴシック"/>
                          <a:cs typeface="游ゴシック"/>
                        </a:rPr>
                        <a:t> </a:t>
                      </a:r>
                      <a:r>
                        <a:rPr sz="600" spc="-10" dirty="0">
                          <a:latin typeface="游ゴシック"/>
                          <a:cs typeface="游ゴシック"/>
                        </a:rPr>
                        <a:t>newborn</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新生児播種性血管内凝固症候群</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Disseminated</a:t>
                      </a:r>
                      <a:r>
                        <a:rPr sz="600" spc="20" dirty="0">
                          <a:latin typeface="游ゴシック"/>
                          <a:cs typeface="游ゴシック"/>
                        </a:rPr>
                        <a:t> </a:t>
                      </a:r>
                      <a:r>
                        <a:rPr sz="600" dirty="0">
                          <a:latin typeface="游ゴシック"/>
                          <a:cs typeface="游ゴシック"/>
                        </a:rPr>
                        <a:t>neonatal</a:t>
                      </a:r>
                      <a:r>
                        <a:rPr sz="600" spc="30" dirty="0">
                          <a:latin typeface="游ゴシック"/>
                          <a:cs typeface="游ゴシック"/>
                        </a:rPr>
                        <a:t> </a:t>
                      </a:r>
                      <a:r>
                        <a:rPr sz="600" dirty="0">
                          <a:latin typeface="游ゴシック"/>
                          <a:cs typeface="游ゴシック"/>
                        </a:rPr>
                        <a:t>herpes</a:t>
                      </a:r>
                      <a:r>
                        <a:rPr sz="600" spc="35" dirty="0">
                          <a:latin typeface="游ゴシック"/>
                          <a:cs typeface="游ゴシック"/>
                        </a:rPr>
                        <a:t> </a:t>
                      </a:r>
                      <a:r>
                        <a:rPr sz="600" spc="-10" dirty="0">
                          <a:latin typeface="游ゴシック"/>
                          <a:cs typeface="游ゴシック"/>
                        </a:rPr>
                        <a:t>simplex</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播種性新生児単純ヘルペス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Disseminated</a:t>
                      </a:r>
                      <a:r>
                        <a:rPr sz="600" spc="35" dirty="0">
                          <a:latin typeface="游ゴシック"/>
                          <a:cs typeface="游ゴシック"/>
                        </a:rPr>
                        <a:t> </a:t>
                      </a:r>
                      <a:r>
                        <a:rPr sz="600" spc="-10" dirty="0">
                          <a:latin typeface="游ゴシック"/>
                          <a:cs typeface="游ゴシック"/>
                        </a:rPr>
                        <a:t>varicella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播種性水痘</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3</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Disseminated</a:t>
                      </a:r>
                      <a:r>
                        <a:rPr sz="600" spc="25" dirty="0">
                          <a:latin typeface="游ゴシック"/>
                          <a:cs typeface="游ゴシック"/>
                        </a:rPr>
                        <a:t> </a:t>
                      </a:r>
                      <a:r>
                        <a:rPr sz="600" dirty="0">
                          <a:latin typeface="游ゴシック"/>
                          <a:cs typeface="游ゴシック"/>
                        </a:rPr>
                        <a:t>varicella</a:t>
                      </a:r>
                      <a:r>
                        <a:rPr sz="600" spc="20" dirty="0">
                          <a:latin typeface="游ゴシック"/>
                          <a:cs typeface="游ゴシック"/>
                        </a:rPr>
                        <a:t> </a:t>
                      </a:r>
                      <a:r>
                        <a:rPr sz="600" dirty="0">
                          <a:latin typeface="游ゴシック"/>
                          <a:cs typeface="游ゴシック"/>
                        </a:rPr>
                        <a:t>zoster</a:t>
                      </a:r>
                      <a:r>
                        <a:rPr sz="600" spc="30" dirty="0">
                          <a:latin typeface="游ゴシック"/>
                          <a:cs typeface="游ゴシック"/>
                        </a:rPr>
                        <a:t> </a:t>
                      </a:r>
                      <a:r>
                        <a:rPr sz="600" dirty="0">
                          <a:latin typeface="游ゴシック"/>
                          <a:cs typeface="游ゴシック"/>
                        </a:rPr>
                        <a:t>vaccine</a:t>
                      </a:r>
                      <a:r>
                        <a:rPr sz="600" spc="20" dirty="0">
                          <a:latin typeface="游ゴシック"/>
                          <a:cs typeface="游ゴシック"/>
                        </a:rPr>
                        <a:t> </a:t>
                      </a:r>
                      <a:r>
                        <a:rPr sz="600" spc="-20" dirty="0">
                          <a:latin typeface="游ゴシック"/>
                          <a:cs typeface="游ゴシック"/>
                        </a:rPr>
                        <a:t>virus</a:t>
                      </a:r>
                      <a:endParaRPr sz="600">
                        <a:latin typeface="游ゴシック"/>
                        <a:cs typeface="游ゴシック"/>
                      </a:endParaRPr>
                    </a:p>
                    <a:p>
                      <a:pPr marL="21590">
                        <a:lnSpc>
                          <a:spcPct val="100000"/>
                        </a:lnSpc>
                        <a:spcBef>
                          <a:spcPts val="455"/>
                        </a:spcBef>
                      </a:pP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播種性水痘帯状疱疹ワクチンウイルス感染症</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Disseminated</a:t>
                      </a:r>
                      <a:r>
                        <a:rPr sz="600" spc="25" dirty="0">
                          <a:latin typeface="游ゴシック"/>
                          <a:cs typeface="游ゴシック"/>
                        </a:rPr>
                        <a:t> </a:t>
                      </a:r>
                      <a:r>
                        <a:rPr sz="600" dirty="0">
                          <a:latin typeface="游ゴシック"/>
                          <a:cs typeface="游ゴシック"/>
                        </a:rPr>
                        <a:t>varicella</a:t>
                      </a:r>
                      <a:r>
                        <a:rPr sz="600" spc="25" dirty="0">
                          <a:latin typeface="游ゴシック"/>
                          <a:cs typeface="游ゴシック"/>
                        </a:rPr>
                        <a:t> </a:t>
                      </a:r>
                      <a:r>
                        <a:rPr sz="600" dirty="0">
                          <a:latin typeface="游ゴシック"/>
                          <a:cs typeface="游ゴシック"/>
                        </a:rPr>
                        <a:t>zoster</a:t>
                      </a:r>
                      <a:r>
                        <a:rPr sz="600" spc="30" dirty="0">
                          <a:latin typeface="游ゴシック"/>
                          <a:cs typeface="游ゴシック"/>
                        </a:rPr>
                        <a:t> </a:t>
                      </a:r>
                      <a:r>
                        <a:rPr sz="600" dirty="0">
                          <a:latin typeface="游ゴシック"/>
                          <a:cs typeface="游ゴシック"/>
                        </a:rPr>
                        <a:t>virus</a:t>
                      </a:r>
                      <a:r>
                        <a:rPr sz="600" spc="3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播種性水痘帯状疱疹ウイルス感染症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DNA</a:t>
                      </a:r>
                      <a:r>
                        <a:rPr sz="600" spc="20"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DNA</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Double</a:t>
                      </a:r>
                      <a:r>
                        <a:rPr sz="600" spc="20" dirty="0">
                          <a:latin typeface="游ゴシック"/>
                          <a:cs typeface="游ゴシック"/>
                        </a:rPr>
                        <a:t> </a:t>
                      </a:r>
                      <a:r>
                        <a:rPr sz="600" dirty="0">
                          <a:latin typeface="游ゴシック"/>
                          <a:cs typeface="游ゴシック"/>
                        </a:rPr>
                        <a:t>cortex</a:t>
                      </a:r>
                      <a:r>
                        <a:rPr sz="600" spc="3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二重皮質症候群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Double</a:t>
                      </a:r>
                      <a:r>
                        <a:rPr sz="600" spc="20" dirty="0">
                          <a:latin typeface="游ゴシック"/>
                          <a:cs typeface="游ゴシック"/>
                        </a:rPr>
                        <a:t> </a:t>
                      </a:r>
                      <a:r>
                        <a:rPr sz="600" dirty="0">
                          <a:latin typeface="游ゴシック"/>
                          <a:cs typeface="游ゴシック"/>
                        </a:rPr>
                        <a:t>stranded</a:t>
                      </a:r>
                      <a:r>
                        <a:rPr sz="600" spc="45" dirty="0">
                          <a:latin typeface="游ゴシック"/>
                          <a:cs typeface="游ゴシック"/>
                        </a:rPr>
                        <a:t> </a:t>
                      </a:r>
                      <a:r>
                        <a:rPr sz="600" dirty="0">
                          <a:latin typeface="游ゴシック"/>
                          <a:cs typeface="游ゴシック"/>
                        </a:rPr>
                        <a:t>DNA</a:t>
                      </a:r>
                      <a:r>
                        <a:rPr sz="600" spc="30"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二本鎖DNA</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Dreamy</a:t>
                      </a:r>
                      <a:r>
                        <a:rPr sz="600" spc="15" dirty="0">
                          <a:latin typeface="游ゴシック"/>
                          <a:cs typeface="游ゴシック"/>
                        </a:rPr>
                        <a:t> </a:t>
                      </a:r>
                      <a:r>
                        <a:rPr sz="600" spc="-10" dirty="0">
                          <a:latin typeface="游ゴシック"/>
                          <a:cs typeface="游ゴシック"/>
                        </a:rPr>
                        <a:t>state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ドリーミー状態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Dressler's</a:t>
                      </a:r>
                      <a:r>
                        <a:rPr sz="600" spc="5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ドレスラー症候群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Drop</a:t>
                      </a:r>
                      <a:r>
                        <a:rPr sz="600" spc="30" dirty="0">
                          <a:latin typeface="游ゴシック"/>
                          <a:cs typeface="游ゴシック"/>
                        </a:rPr>
                        <a:t> </a:t>
                      </a:r>
                      <a:r>
                        <a:rPr sz="600" spc="-10" dirty="0">
                          <a:latin typeface="游ゴシック"/>
                          <a:cs typeface="游ゴシック"/>
                        </a:rPr>
                        <a:t>attacks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倒れ発作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Drug</a:t>
                      </a:r>
                      <a:r>
                        <a:rPr sz="600" spc="40" dirty="0">
                          <a:latin typeface="游ゴシック"/>
                          <a:cs typeface="游ゴシック"/>
                        </a:rPr>
                        <a:t> </a:t>
                      </a:r>
                      <a:r>
                        <a:rPr sz="600" dirty="0">
                          <a:latin typeface="游ゴシック"/>
                          <a:cs typeface="游ゴシック"/>
                        </a:rPr>
                        <a:t>withdrawal</a:t>
                      </a:r>
                      <a:r>
                        <a:rPr sz="600" spc="25" dirty="0">
                          <a:latin typeface="游ゴシック"/>
                          <a:cs typeface="游ゴシック"/>
                        </a:rPr>
                        <a:t> </a:t>
                      </a:r>
                      <a:r>
                        <a:rPr sz="600" spc="-10" dirty="0">
                          <a:latin typeface="游ゴシック"/>
                          <a:cs typeface="游ゴシック"/>
                        </a:rPr>
                        <a:t>convulsions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薬物離脱けいれん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Dyspnoea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呼吸困難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3</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Early</a:t>
                      </a:r>
                      <a:r>
                        <a:rPr sz="600" spc="25" dirty="0">
                          <a:latin typeface="游ゴシック"/>
                          <a:cs typeface="游ゴシック"/>
                        </a:rPr>
                        <a:t> </a:t>
                      </a:r>
                      <a:r>
                        <a:rPr sz="600" dirty="0">
                          <a:latin typeface="游ゴシック"/>
                          <a:cs typeface="游ゴシック"/>
                        </a:rPr>
                        <a:t>infantile</a:t>
                      </a:r>
                      <a:r>
                        <a:rPr sz="600" spc="20" dirty="0">
                          <a:latin typeface="游ゴシック"/>
                          <a:cs typeface="游ゴシック"/>
                        </a:rPr>
                        <a:t> </a:t>
                      </a:r>
                      <a:r>
                        <a:rPr sz="600" dirty="0">
                          <a:latin typeface="游ゴシック"/>
                          <a:cs typeface="游ゴシック"/>
                        </a:rPr>
                        <a:t>epileptic</a:t>
                      </a:r>
                      <a:r>
                        <a:rPr sz="600" spc="25" dirty="0">
                          <a:latin typeface="游ゴシック"/>
                          <a:cs typeface="游ゴシック"/>
                        </a:rPr>
                        <a:t> </a:t>
                      </a:r>
                      <a:r>
                        <a:rPr sz="600" dirty="0">
                          <a:latin typeface="游ゴシック"/>
                          <a:cs typeface="游ゴシック"/>
                        </a:rPr>
                        <a:t>encephalopathy</a:t>
                      </a:r>
                      <a:r>
                        <a:rPr sz="600" spc="20" dirty="0">
                          <a:latin typeface="游ゴシック"/>
                          <a:cs typeface="游ゴシック"/>
                        </a:rPr>
                        <a:t> </a:t>
                      </a:r>
                      <a:r>
                        <a:rPr sz="600" dirty="0">
                          <a:latin typeface="游ゴシック"/>
                          <a:cs typeface="游ゴシック"/>
                        </a:rPr>
                        <a:t>with</a:t>
                      </a:r>
                      <a:r>
                        <a:rPr sz="600" spc="25" dirty="0">
                          <a:latin typeface="游ゴシック"/>
                          <a:cs typeface="游ゴシック"/>
                        </a:rPr>
                        <a:t> </a:t>
                      </a:r>
                      <a:r>
                        <a:rPr sz="600" spc="-10" dirty="0">
                          <a:latin typeface="游ゴシック"/>
                          <a:cs typeface="游ゴシック"/>
                        </a:rPr>
                        <a:t>burst-</a:t>
                      </a:r>
                      <a:endParaRPr sz="600">
                        <a:latin typeface="游ゴシック"/>
                        <a:cs typeface="游ゴシック"/>
                      </a:endParaRPr>
                    </a:p>
                    <a:p>
                      <a:pPr marL="21590">
                        <a:lnSpc>
                          <a:spcPct val="100000"/>
                        </a:lnSpc>
                        <a:spcBef>
                          <a:spcPts val="455"/>
                        </a:spcBef>
                      </a:pPr>
                      <a:r>
                        <a:rPr sz="600" spc="-10" dirty="0">
                          <a:latin typeface="游ゴシック"/>
                          <a:cs typeface="游ゴシック"/>
                        </a:rPr>
                        <a:t>suppression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幼児期てんかん性脳症の初期症状でバーストサプレッショ</a:t>
                      </a:r>
                      <a:endParaRPr sz="600">
                        <a:latin typeface="游ゴシック"/>
                        <a:cs typeface="游ゴシック"/>
                      </a:endParaRPr>
                    </a:p>
                    <a:p>
                      <a:pPr marL="21590">
                        <a:lnSpc>
                          <a:spcPct val="100000"/>
                        </a:lnSpc>
                        <a:spcBef>
                          <a:spcPts val="455"/>
                        </a:spcBef>
                      </a:pPr>
                      <a:r>
                        <a:rPr sz="600" dirty="0">
                          <a:latin typeface="游ゴシック"/>
                          <a:cs typeface="游ゴシック"/>
                        </a:rPr>
                        <a:t>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Eclampsia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子癇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Eczema</a:t>
                      </a:r>
                      <a:r>
                        <a:rPr sz="600" spc="10" dirty="0">
                          <a:latin typeface="游ゴシック"/>
                          <a:cs typeface="游ゴシック"/>
                        </a:rPr>
                        <a:t> </a:t>
                      </a:r>
                      <a:r>
                        <a:rPr sz="600" spc="-10" dirty="0">
                          <a:latin typeface="游ゴシック"/>
                          <a:cs typeface="游ゴシック"/>
                        </a:rPr>
                        <a:t>herpeticum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ヘルペス性湿疹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Embolia</a:t>
                      </a:r>
                      <a:r>
                        <a:rPr sz="600" spc="20" dirty="0">
                          <a:latin typeface="游ゴシック"/>
                          <a:cs typeface="游ゴシック"/>
                        </a:rPr>
                        <a:t> </a:t>
                      </a:r>
                      <a:r>
                        <a:rPr sz="600" dirty="0">
                          <a:latin typeface="游ゴシック"/>
                          <a:cs typeface="游ゴシック"/>
                        </a:rPr>
                        <a:t>cutis</a:t>
                      </a:r>
                      <a:r>
                        <a:rPr sz="600" spc="25" dirty="0">
                          <a:latin typeface="游ゴシック"/>
                          <a:cs typeface="游ゴシック"/>
                        </a:rPr>
                        <a:t> </a:t>
                      </a:r>
                      <a:r>
                        <a:rPr sz="600" spc="-10" dirty="0">
                          <a:latin typeface="游ゴシック"/>
                          <a:cs typeface="游ゴシック"/>
                        </a:rPr>
                        <a:t>medicamentosa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薬物性皮膚塞栓症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Embolic</a:t>
                      </a:r>
                      <a:r>
                        <a:rPr sz="600" spc="15" dirty="0">
                          <a:latin typeface="游ゴシック"/>
                          <a:cs typeface="游ゴシック"/>
                        </a:rPr>
                        <a:t> </a:t>
                      </a:r>
                      <a:r>
                        <a:rPr sz="600" dirty="0">
                          <a:latin typeface="游ゴシック"/>
                          <a:cs typeface="游ゴシック"/>
                        </a:rPr>
                        <a:t>cerebellar</a:t>
                      </a:r>
                      <a:r>
                        <a:rPr sz="600" spc="30" dirty="0">
                          <a:latin typeface="游ゴシック"/>
                          <a:cs typeface="游ゴシック"/>
                        </a:rPr>
                        <a:t> </a:t>
                      </a:r>
                      <a:r>
                        <a:rPr sz="600" spc="-10" dirty="0">
                          <a:latin typeface="游ゴシック"/>
                          <a:cs typeface="游ゴシック"/>
                        </a:rPr>
                        <a:t>infarction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塞栓症小脳梗塞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Embolic</a:t>
                      </a:r>
                      <a:r>
                        <a:rPr sz="600" spc="20" dirty="0">
                          <a:latin typeface="游ゴシック"/>
                          <a:cs typeface="游ゴシック"/>
                        </a:rPr>
                        <a:t> </a:t>
                      </a:r>
                      <a:r>
                        <a:rPr sz="600" dirty="0">
                          <a:latin typeface="游ゴシック"/>
                          <a:cs typeface="游ゴシック"/>
                        </a:rPr>
                        <a:t>cerebral</a:t>
                      </a:r>
                      <a:r>
                        <a:rPr sz="600" spc="25" dirty="0">
                          <a:latin typeface="游ゴシック"/>
                          <a:cs typeface="游ゴシック"/>
                        </a:rPr>
                        <a:t> </a:t>
                      </a:r>
                      <a:r>
                        <a:rPr sz="600" spc="-10" dirty="0">
                          <a:latin typeface="游ゴシック"/>
                          <a:cs typeface="游ゴシック"/>
                        </a:rPr>
                        <a:t>infarction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塞栓性脳梗塞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Embolic</a:t>
                      </a:r>
                      <a:r>
                        <a:rPr sz="600" spc="20"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塞栓性肺炎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Embolic</a:t>
                      </a:r>
                      <a:r>
                        <a:rPr sz="600" spc="20" dirty="0">
                          <a:latin typeface="游ゴシック"/>
                          <a:cs typeface="游ゴシック"/>
                        </a:rPr>
                        <a:t> </a:t>
                      </a:r>
                      <a:r>
                        <a:rPr sz="600" spc="-10" dirty="0">
                          <a:latin typeface="游ゴシック"/>
                          <a:cs typeface="游ゴシック"/>
                        </a:rPr>
                        <a:t>stroke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塞栓性脳卒中</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102</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Embolism</a:t>
                      </a:r>
                      <a:r>
                        <a:rPr sz="600" spc="35" dirty="0">
                          <a:latin typeface="游ゴシック"/>
                          <a:cs typeface="游ゴシック"/>
                        </a:rPr>
                        <a:t> </a:t>
                      </a:r>
                      <a:r>
                        <a:rPr sz="600" spc="-10" dirty="0">
                          <a:latin typeface="游ゴシック"/>
                          <a:cs typeface="游ゴシック"/>
                        </a:rPr>
                        <a:t>arterial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動脈性塞栓症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Embolism</a:t>
                      </a:r>
                      <a:r>
                        <a:rPr sz="600" spc="35" dirty="0">
                          <a:latin typeface="游ゴシック"/>
                          <a:cs typeface="游ゴシック"/>
                        </a:rPr>
                        <a:t> </a:t>
                      </a:r>
                      <a:r>
                        <a:rPr sz="600" spc="-10" dirty="0">
                          <a:latin typeface="游ゴシック"/>
                          <a:cs typeface="游ゴシック"/>
                        </a:rPr>
                        <a:t>venous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静脈性塞栓症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Encephalitis</a:t>
                      </a:r>
                      <a:r>
                        <a:rPr sz="600" spc="35" dirty="0">
                          <a:latin typeface="游ゴシック"/>
                          <a:cs typeface="游ゴシック"/>
                        </a:rPr>
                        <a:t> </a:t>
                      </a:r>
                      <a:r>
                        <a:rPr sz="600" spc="-10" dirty="0">
                          <a:latin typeface="游ゴシック"/>
                          <a:cs typeface="游ゴシック"/>
                        </a:rPr>
                        <a:t>allergic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アレルギー性脳炎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Encephalitis</a:t>
                      </a:r>
                      <a:r>
                        <a:rPr sz="600" spc="35" dirty="0">
                          <a:latin typeface="游ゴシック"/>
                          <a:cs typeface="游ゴシック"/>
                        </a:rPr>
                        <a:t> </a:t>
                      </a:r>
                      <a:r>
                        <a:rPr sz="600" spc="-10" dirty="0">
                          <a:latin typeface="游ゴシック"/>
                          <a:cs typeface="游ゴシック"/>
                        </a:rPr>
                        <a:t>autoimmune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Encephalitis</a:t>
                      </a:r>
                      <a:r>
                        <a:rPr sz="600" spc="30" dirty="0">
                          <a:latin typeface="游ゴシック"/>
                          <a:cs typeface="游ゴシック"/>
                        </a:rPr>
                        <a:t> </a:t>
                      </a:r>
                      <a:r>
                        <a:rPr sz="600" dirty="0">
                          <a:latin typeface="游ゴシック"/>
                          <a:cs typeface="游ゴシック"/>
                        </a:rPr>
                        <a:t>brain</a:t>
                      </a:r>
                      <a:r>
                        <a:rPr sz="600" spc="20" dirty="0">
                          <a:latin typeface="游ゴシック"/>
                          <a:cs typeface="游ゴシック"/>
                        </a:rPr>
                        <a:t> </a:t>
                      </a:r>
                      <a:r>
                        <a:rPr sz="600" spc="-20" dirty="0">
                          <a:latin typeface="游ゴシック"/>
                          <a:cs typeface="游ゴシック"/>
                        </a:rPr>
                        <a:t>stem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脳幹炎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Encephalitis</a:t>
                      </a:r>
                      <a:r>
                        <a:rPr sz="600" spc="35" dirty="0">
                          <a:latin typeface="游ゴシック"/>
                          <a:cs typeface="游ゴシック"/>
                        </a:rPr>
                        <a:t> </a:t>
                      </a:r>
                      <a:r>
                        <a:rPr sz="600" spc="-10" dirty="0">
                          <a:latin typeface="游ゴシック"/>
                          <a:cs typeface="游ゴシック"/>
                        </a:rPr>
                        <a:t>haemorrhagic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出血性脳炎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Encephalitis</a:t>
                      </a:r>
                      <a:r>
                        <a:rPr sz="600" spc="35" dirty="0">
                          <a:latin typeface="游ゴシック"/>
                          <a:cs typeface="游ゴシック"/>
                        </a:rPr>
                        <a:t> </a:t>
                      </a:r>
                      <a:r>
                        <a:rPr sz="600" dirty="0">
                          <a:latin typeface="游ゴシック"/>
                          <a:cs typeface="游ゴシック"/>
                        </a:rPr>
                        <a:t>periaxialis</a:t>
                      </a:r>
                      <a:r>
                        <a:rPr sz="600" spc="25" dirty="0">
                          <a:latin typeface="游ゴシック"/>
                          <a:cs typeface="游ゴシック"/>
                        </a:rPr>
                        <a:t> </a:t>
                      </a:r>
                      <a:r>
                        <a:rPr sz="600" spc="-10" dirty="0">
                          <a:latin typeface="游ゴシック"/>
                          <a:cs typeface="游ゴシック"/>
                        </a:rPr>
                        <a:t>diffusa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びまん性脳炎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Encephalitis</a:t>
                      </a:r>
                      <a:r>
                        <a:rPr sz="600" spc="35" dirty="0">
                          <a:latin typeface="游ゴシック"/>
                          <a:cs typeface="游ゴシック"/>
                        </a:rPr>
                        <a:t> </a:t>
                      </a:r>
                      <a:r>
                        <a:rPr sz="600" dirty="0">
                          <a:latin typeface="游ゴシック"/>
                          <a:cs typeface="游ゴシック"/>
                        </a:rPr>
                        <a:t>post</a:t>
                      </a:r>
                      <a:r>
                        <a:rPr sz="600" spc="25" dirty="0">
                          <a:latin typeface="游ゴシック"/>
                          <a:cs typeface="游ゴシック"/>
                        </a:rPr>
                        <a:t> </a:t>
                      </a:r>
                      <a:r>
                        <a:rPr sz="600" spc="-10" dirty="0">
                          <a:latin typeface="游ゴシック"/>
                          <a:cs typeface="游ゴシック"/>
                        </a:rPr>
                        <a:t>immunisation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脳炎後遺症予防接種</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Encephalomyelitis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脳脊髄炎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Encephalopathy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脳症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Endocrine</a:t>
                      </a:r>
                      <a:r>
                        <a:rPr sz="600" spc="40"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内分泌疾患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Endocrine</a:t>
                      </a:r>
                      <a:r>
                        <a:rPr sz="600" spc="40" dirty="0">
                          <a:latin typeface="游ゴシック"/>
                          <a:cs typeface="游ゴシック"/>
                        </a:rPr>
                        <a:t> </a:t>
                      </a:r>
                      <a:r>
                        <a:rPr sz="600" spc="-10" dirty="0">
                          <a:latin typeface="游ゴシック"/>
                          <a:cs typeface="游ゴシック"/>
                        </a:rPr>
                        <a:t>ophthalmopathy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内分泌眼科疾患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Endotracheal</a:t>
                      </a:r>
                      <a:r>
                        <a:rPr sz="600" spc="30" dirty="0">
                          <a:latin typeface="游ゴシック"/>
                          <a:cs typeface="游ゴシック"/>
                        </a:rPr>
                        <a:t> </a:t>
                      </a:r>
                      <a:r>
                        <a:rPr sz="600" spc="-10" dirty="0">
                          <a:latin typeface="游ゴシック"/>
                          <a:cs typeface="游ゴシック"/>
                        </a:rPr>
                        <a:t>intubation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気管内挿管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Enteritis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Enteritis</a:t>
                      </a:r>
                      <a:r>
                        <a:rPr sz="600" spc="30" dirty="0">
                          <a:latin typeface="游ゴシック"/>
                          <a:cs typeface="游ゴシック"/>
                        </a:rPr>
                        <a:t> </a:t>
                      </a:r>
                      <a:r>
                        <a:rPr sz="600" spc="-10" dirty="0">
                          <a:latin typeface="游ゴシック"/>
                          <a:cs typeface="游ゴシック"/>
                        </a:rPr>
                        <a:t>leukopenic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白血球減少性腸炎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Enterobacter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エンテロバクター</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Enterocolitis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Enteropathic</a:t>
                      </a:r>
                      <a:r>
                        <a:rPr sz="600" spc="40" dirty="0">
                          <a:latin typeface="游ゴシック"/>
                          <a:cs typeface="游ゴシック"/>
                        </a:rPr>
                        <a:t> </a:t>
                      </a:r>
                      <a:r>
                        <a:rPr sz="600" spc="-10" dirty="0">
                          <a:latin typeface="游ゴシック"/>
                          <a:cs typeface="游ゴシック"/>
                        </a:rPr>
                        <a:t>spondylitis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腸炎性脊椎炎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Eosinopenia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エオシンペニア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Eosinophilic</a:t>
                      </a:r>
                      <a:r>
                        <a:rPr sz="600" spc="40" dirty="0">
                          <a:latin typeface="游ゴシック"/>
                          <a:cs typeface="游ゴシック"/>
                        </a:rPr>
                        <a:t> </a:t>
                      </a:r>
                      <a:r>
                        <a:rPr sz="600" spc="-10" dirty="0">
                          <a:latin typeface="游ゴシック"/>
                          <a:cs typeface="游ゴシック"/>
                        </a:rPr>
                        <a:t>fasciitis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好酸球性筋膜炎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Eosinophilic</a:t>
                      </a:r>
                      <a:r>
                        <a:rPr sz="600" spc="40" dirty="0">
                          <a:latin typeface="游ゴシック"/>
                          <a:cs typeface="游ゴシック"/>
                        </a:rPr>
                        <a:t> </a:t>
                      </a:r>
                      <a:r>
                        <a:rPr sz="600" dirty="0">
                          <a:latin typeface="游ゴシック"/>
                          <a:cs typeface="游ゴシック"/>
                        </a:rPr>
                        <a:t>granulomatosis</a:t>
                      </a:r>
                      <a:r>
                        <a:rPr sz="600" spc="55" dirty="0">
                          <a:latin typeface="游ゴシック"/>
                          <a:cs typeface="游ゴシック"/>
                        </a:rPr>
                        <a:t> </a:t>
                      </a:r>
                      <a:r>
                        <a:rPr sz="600" dirty="0">
                          <a:latin typeface="游ゴシック"/>
                          <a:cs typeface="游ゴシック"/>
                        </a:rPr>
                        <a:t>with</a:t>
                      </a:r>
                      <a:r>
                        <a:rPr sz="600" spc="50" dirty="0">
                          <a:latin typeface="游ゴシック"/>
                          <a:cs typeface="游ゴシック"/>
                        </a:rPr>
                        <a:t> </a:t>
                      </a:r>
                      <a:r>
                        <a:rPr sz="600" spc="-10" dirty="0">
                          <a:latin typeface="游ゴシック"/>
                          <a:cs typeface="游ゴシック"/>
                        </a:rPr>
                        <a:t>polyangiitis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多発性血管炎を伴う好酸球性肉芽腫症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Eosinophilic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好酸球性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oesophagitis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食道炎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Epidermolysis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表皮剥離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Epilepsy</a:t>
                      </a:r>
                      <a:r>
                        <a:rPr sz="600" spc="20" dirty="0">
                          <a:latin typeface="游ゴシック"/>
                          <a:cs typeface="游ゴシック"/>
                        </a:rPr>
                        <a:t> </a:t>
                      </a:r>
                      <a:r>
                        <a:rPr sz="600" spc="-10" dirty="0">
                          <a:latin typeface="游ゴシック"/>
                          <a:cs typeface="游ゴシック"/>
                        </a:rPr>
                        <a:t>surgery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てんかん手術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Epilepsy</a:t>
                      </a:r>
                      <a:r>
                        <a:rPr sz="600" spc="30" dirty="0">
                          <a:latin typeface="游ゴシック"/>
                          <a:cs typeface="游ゴシック"/>
                        </a:rPr>
                        <a:t> </a:t>
                      </a:r>
                      <a:r>
                        <a:rPr sz="600" dirty="0">
                          <a:latin typeface="游ゴシック"/>
                          <a:cs typeface="游ゴシック"/>
                        </a:rPr>
                        <a:t>with</a:t>
                      </a:r>
                      <a:r>
                        <a:rPr sz="600" spc="35" dirty="0">
                          <a:latin typeface="游ゴシック"/>
                          <a:cs typeface="游ゴシック"/>
                        </a:rPr>
                        <a:t> </a:t>
                      </a:r>
                      <a:r>
                        <a:rPr sz="600" dirty="0">
                          <a:latin typeface="游ゴシック"/>
                          <a:cs typeface="游ゴシック"/>
                        </a:rPr>
                        <a:t>myoclonic-atonic</a:t>
                      </a:r>
                      <a:r>
                        <a:rPr sz="600" spc="30" dirty="0">
                          <a:latin typeface="游ゴシック"/>
                          <a:cs typeface="游ゴシック"/>
                        </a:rPr>
                        <a:t> </a:t>
                      </a:r>
                      <a:r>
                        <a:rPr sz="600" spc="-10" dirty="0">
                          <a:latin typeface="游ゴシック"/>
                          <a:cs typeface="游ゴシック"/>
                        </a:rPr>
                        <a:t>seizures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ミオクローヌス-アトニックを伴うてんかん発作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Epileptic</a:t>
                      </a:r>
                      <a:r>
                        <a:rPr sz="600" spc="25" dirty="0">
                          <a:latin typeface="游ゴシック"/>
                          <a:cs typeface="游ゴシック"/>
                        </a:rPr>
                        <a:t> </a:t>
                      </a:r>
                      <a:r>
                        <a:rPr sz="600" spc="-20" dirty="0">
                          <a:latin typeface="游ゴシック"/>
                          <a:cs typeface="游ゴシック"/>
                        </a:rPr>
                        <a:t>aura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てんかん性前兆</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Epileptic</a:t>
                      </a:r>
                      <a:r>
                        <a:rPr sz="600" spc="25" dirty="0">
                          <a:latin typeface="游ゴシック"/>
                          <a:cs typeface="游ゴシック"/>
                        </a:rPr>
                        <a:t> </a:t>
                      </a:r>
                      <a:r>
                        <a:rPr sz="600" spc="-10" dirty="0">
                          <a:latin typeface="游ゴシック"/>
                          <a:cs typeface="游ゴシック"/>
                        </a:rPr>
                        <a:t>psychosis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てんかん性精神障害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Erythema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紅斑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Erythema</a:t>
                      </a:r>
                      <a:r>
                        <a:rPr sz="600" spc="15" dirty="0">
                          <a:latin typeface="游ゴシック"/>
                          <a:cs typeface="游ゴシック"/>
                        </a:rPr>
                        <a:t> </a:t>
                      </a:r>
                      <a:r>
                        <a:rPr sz="600" spc="-10" dirty="0">
                          <a:latin typeface="游ゴシック"/>
                          <a:cs typeface="游ゴシック"/>
                        </a:rPr>
                        <a:t>induratum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硬結性紅斑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Erythema</a:t>
                      </a:r>
                      <a:r>
                        <a:rPr sz="600" spc="15" dirty="0">
                          <a:latin typeface="游ゴシック"/>
                          <a:cs typeface="游ゴシック"/>
                        </a:rPr>
                        <a:t> </a:t>
                      </a:r>
                      <a:r>
                        <a:rPr sz="600" spc="-10" dirty="0">
                          <a:latin typeface="游ゴシック"/>
                          <a:cs typeface="游ゴシック"/>
                        </a:rPr>
                        <a:t>multiforme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紅斑（多形</a:t>
                      </a:r>
                      <a:r>
                        <a:rPr sz="600" spc="-50" dirty="0">
                          <a:latin typeface="游ゴシック"/>
                          <a:cs typeface="游ゴシック"/>
                        </a:rPr>
                        <a: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Erythema</a:t>
                      </a:r>
                      <a:r>
                        <a:rPr sz="600" spc="15" dirty="0">
                          <a:latin typeface="游ゴシック"/>
                          <a:cs typeface="游ゴシック"/>
                        </a:rPr>
                        <a:t> </a:t>
                      </a:r>
                      <a:r>
                        <a:rPr sz="600" spc="-10" dirty="0">
                          <a:latin typeface="游ゴシック"/>
                          <a:cs typeface="游ゴシック"/>
                        </a:rPr>
                        <a:t>nodosum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結節性紅斑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Evans</a:t>
                      </a:r>
                      <a:r>
                        <a:rPr sz="600" spc="1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エバンス症候群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Exanthema</a:t>
                      </a:r>
                      <a:r>
                        <a:rPr sz="600" spc="20" dirty="0">
                          <a:latin typeface="游ゴシック"/>
                          <a:cs typeface="游ゴシック"/>
                        </a:rPr>
                        <a:t> </a:t>
                      </a:r>
                      <a:r>
                        <a:rPr sz="600" spc="-10" dirty="0">
                          <a:latin typeface="游ゴシック"/>
                          <a:cs typeface="游ゴシック"/>
                        </a:rPr>
                        <a:t>subitum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下垂体外皮症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Expanded</a:t>
                      </a:r>
                      <a:r>
                        <a:rPr sz="600" spc="20" dirty="0">
                          <a:latin typeface="游ゴシック"/>
                          <a:cs typeface="游ゴシック"/>
                        </a:rPr>
                        <a:t> </a:t>
                      </a:r>
                      <a:r>
                        <a:rPr sz="600" spc="-10" dirty="0">
                          <a:latin typeface="游ゴシック"/>
                          <a:cs typeface="游ゴシック"/>
                        </a:rPr>
                        <a:t>disability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拡張障害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status</a:t>
                      </a:r>
                      <a:r>
                        <a:rPr sz="600" spc="20" dirty="0">
                          <a:latin typeface="游ゴシック"/>
                          <a:cs typeface="游ゴシック"/>
                        </a:rPr>
                        <a:t> </a:t>
                      </a:r>
                      <a:r>
                        <a:rPr sz="600" dirty="0">
                          <a:latin typeface="游ゴシック"/>
                          <a:cs typeface="游ゴシック"/>
                        </a:rPr>
                        <a:t>scale</a:t>
                      </a:r>
                      <a:r>
                        <a:rPr sz="600" spc="20" dirty="0">
                          <a:latin typeface="游ゴシック"/>
                          <a:cs typeface="游ゴシック"/>
                        </a:rPr>
                        <a:t> </a:t>
                      </a:r>
                      <a:r>
                        <a:rPr sz="600" dirty="0">
                          <a:latin typeface="游ゴシック"/>
                          <a:cs typeface="游ゴシック"/>
                        </a:rPr>
                        <a:t>score</a:t>
                      </a:r>
                      <a:r>
                        <a:rPr sz="600" spc="1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ステータススケールスコア低下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Expanded</a:t>
                      </a:r>
                      <a:r>
                        <a:rPr sz="600" spc="25" dirty="0">
                          <a:latin typeface="游ゴシック"/>
                          <a:cs typeface="游ゴシック"/>
                        </a:rPr>
                        <a:t> </a:t>
                      </a:r>
                      <a:r>
                        <a:rPr sz="600" dirty="0">
                          <a:latin typeface="游ゴシック"/>
                          <a:cs typeface="游ゴシック"/>
                        </a:rPr>
                        <a:t>disability</a:t>
                      </a:r>
                      <a:r>
                        <a:rPr sz="600" spc="25" dirty="0">
                          <a:latin typeface="游ゴシック"/>
                          <a:cs typeface="游ゴシック"/>
                        </a:rPr>
                        <a:t> </a:t>
                      </a:r>
                      <a:r>
                        <a:rPr sz="600" dirty="0">
                          <a:latin typeface="游ゴシック"/>
                          <a:cs typeface="游ゴシック"/>
                        </a:rPr>
                        <a:t>status</a:t>
                      </a:r>
                      <a:r>
                        <a:rPr sz="600" spc="25" dirty="0">
                          <a:latin typeface="游ゴシック"/>
                          <a:cs typeface="游ゴシック"/>
                        </a:rPr>
                        <a:t> </a:t>
                      </a:r>
                      <a:r>
                        <a:rPr sz="600" dirty="0">
                          <a:latin typeface="游ゴシック"/>
                          <a:cs typeface="游ゴシック"/>
                        </a:rPr>
                        <a:t>scale</a:t>
                      </a:r>
                      <a:r>
                        <a:rPr sz="600" spc="25" dirty="0">
                          <a:latin typeface="游ゴシック"/>
                          <a:cs typeface="游ゴシック"/>
                        </a:rPr>
                        <a:t> </a:t>
                      </a:r>
                      <a:r>
                        <a:rPr sz="600" dirty="0">
                          <a:latin typeface="游ゴシック"/>
                          <a:cs typeface="游ゴシック"/>
                        </a:rPr>
                        <a:t>score</a:t>
                      </a:r>
                      <a:r>
                        <a:rPr sz="600" spc="2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拡張障害状態スケールスコア上昇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Exposure</a:t>
                      </a:r>
                      <a:r>
                        <a:rPr sz="600" spc="20" dirty="0">
                          <a:latin typeface="游ゴシック"/>
                          <a:cs typeface="游ゴシック"/>
                        </a:rPr>
                        <a:t> </a:t>
                      </a:r>
                      <a:r>
                        <a:rPr sz="600" dirty="0">
                          <a:latin typeface="游ゴシック"/>
                          <a:cs typeface="游ゴシック"/>
                        </a:rPr>
                        <a:t>to</a:t>
                      </a:r>
                      <a:r>
                        <a:rPr sz="600" spc="40" dirty="0">
                          <a:latin typeface="游ゴシック"/>
                          <a:cs typeface="游ゴシック"/>
                        </a:rPr>
                        <a:t> </a:t>
                      </a:r>
                      <a:r>
                        <a:rPr sz="600" dirty="0">
                          <a:latin typeface="游ゴシック"/>
                          <a:cs typeface="游ゴシック"/>
                        </a:rPr>
                        <a:t>communicable</a:t>
                      </a:r>
                      <a:r>
                        <a:rPr sz="600" spc="2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伝染病への曝露</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Exposure</a:t>
                      </a:r>
                      <a:r>
                        <a:rPr sz="600" spc="40" dirty="0">
                          <a:latin typeface="游ゴシック"/>
                          <a:cs typeface="游ゴシック"/>
                        </a:rPr>
                        <a:t> </a:t>
                      </a:r>
                      <a:r>
                        <a:rPr sz="600" dirty="0">
                          <a:latin typeface="游ゴシック"/>
                          <a:cs typeface="游ゴシック"/>
                        </a:rPr>
                        <a:t>to</a:t>
                      </a:r>
                      <a:r>
                        <a:rPr sz="600" spc="60" dirty="0">
                          <a:latin typeface="游ゴシック"/>
                          <a:cs typeface="游ゴシック"/>
                        </a:rPr>
                        <a:t> </a:t>
                      </a:r>
                      <a:r>
                        <a:rPr sz="600" dirty="0">
                          <a:latin typeface="游ゴシック"/>
                          <a:cs typeface="游ゴシック"/>
                        </a:rPr>
                        <a:t>SARS-CoV-</a:t>
                      </a:r>
                      <a:r>
                        <a:rPr sz="600" spc="-50" dirty="0">
                          <a:latin typeface="游ゴシック"/>
                          <a:cs typeface="游ゴシック"/>
                        </a:rPr>
                        <a:t>2</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a:t>
                      </a:r>
                      <a:r>
                        <a:rPr sz="600" spc="-15" dirty="0">
                          <a:latin typeface="游ゴシック"/>
                          <a:cs typeface="游ゴシック"/>
                        </a:rPr>
                        <a:t>への暴露</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Eye</a:t>
                      </a:r>
                      <a:r>
                        <a:rPr sz="600" spc="10"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眼球浮腫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Eye</a:t>
                      </a:r>
                      <a:r>
                        <a:rPr sz="600" spc="10" dirty="0">
                          <a:latin typeface="游ゴシック"/>
                          <a:cs typeface="游ゴシック"/>
                        </a:rPr>
                        <a:t> </a:t>
                      </a:r>
                      <a:r>
                        <a:rPr sz="600" spc="-10" dirty="0">
                          <a:latin typeface="游ゴシック"/>
                          <a:cs typeface="游ゴシック"/>
                        </a:rPr>
                        <a:t>pruritus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眼そう痒症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Eye</a:t>
                      </a:r>
                      <a:r>
                        <a:rPr sz="600" spc="10" dirty="0">
                          <a:latin typeface="游ゴシック"/>
                          <a:cs typeface="游ゴシック"/>
                        </a:rPr>
                        <a:t> </a:t>
                      </a:r>
                      <a:r>
                        <a:rPr sz="600" spc="-10" dirty="0">
                          <a:latin typeface="游ゴシック"/>
                          <a:cs typeface="游ゴシック"/>
                        </a:rPr>
                        <a:t>swelling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目の腫れ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Eyelid</a:t>
                      </a:r>
                      <a:r>
                        <a:rPr sz="600" spc="10"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まぶたの浮腫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103</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Face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顔面浮腫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Facial</a:t>
                      </a:r>
                      <a:r>
                        <a:rPr sz="600" spc="-5"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顔面神経麻痺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Facial</a:t>
                      </a:r>
                      <a:r>
                        <a:rPr sz="600" spc="-5" dirty="0">
                          <a:latin typeface="游ゴシック"/>
                          <a:cs typeface="游ゴシック"/>
                        </a:rPr>
                        <a:t> </a:t>
                      </a:r>
                      <a:r>
                        <a:rPr sz="600" spc="-10" dirty="0">
                          <a:latin typeface="游ゴシック"/>
                          <a:cs typeface="游ゴシック"/>
                        </a:rPr>
                        <a:t>paresis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顔面神経麻痺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Faciobrachial</a:t>
                      </a:r>
                      <a:r>
                        <a:rPr sz="600" spc="30" dirty="0">
                          <a:latin typeface="游ゴシック"/>
                          <a:cs typeface="游ゴシック"/>
                        </a:rPr>
                        <a:t> </a:t>
                      </a:r>
                      <a:r>
                        <a:rPr sz="600" dirty="0">
                          <a:latin typeface="游ゴシック"/>
                          <a:cs typeface="游ゴシック"/>
                        </a:rPr>
                        <a:t>dystonic</a:t>
                      </a:r>
                      <a:r>
                        <a:rPr sz="600" spc="30"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顔面上腕ジストニー発作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Fat</a:t>
                      </a:r>
                      <a:r>
                        <a:rPr sz="600" spc="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脂肪塞栓症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Febrile</a:t>
                      </a:r>
                      <a:r>
                        <a:rPr sz="600" spc="15" dirty="0">
                          <a:latin typeface="游ゴシック"/>
                          <a:cs typeface="游ゴシック"/>
                        </a:rPr>
                        <a:t> </a:t>
                      </a:r>
                      <a:r>
                        <a:rPr sz="600" spc="-10" dirty="0">
                          <a:latin typeface="游ゴシック"/>
                          <a:cs typeface="游ゴシック"/>
                        </a:rPr>
                        <a:t>convulsion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熱性けいれん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Febrile</a:t>
                      </a:r>
                      <a:r>
                        <a:rPr sz="600" spc="25" dirty="0">
                          <a:latin typeface="游ゴシック"/>
                          <a:cs typeface="游ゴシック"/>
                        </a:rPr>
                        <a:t> </a:t>
                      </a:r>
                      <a:r>
                        <a:rPr sz="600" dirty="0">
                          <a:latin typeface="游ゴシック"/>
                          <a:cs typeface="游ゴシック"/>
                        </a:rPr>
                        <a:t>infection-related</a:t>
                      </a:r>
                      <a:r>
                        <a:rPr sz="600" spc="30" dirty="0">
                          <a:latin typeface="游ゴシック"/>
                          <a:cs typeface="游ゴシック"/>
                        </a:rPr>
                        <a:t> </a:t>
                      </a:r>
                      <a:r>
                        <a:rPr sz="600" dirty="0">
                          <a:latin typeface="游ゴシック"/>
                          <a:cs typeface="游ゴシック"/>
                        </a:rPr>
                        <a:t>epilepsy</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難治頻回部分発作重積型急性脳炎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Febrile</a:t>
                      </a:r>
                      <a:r>
                        <a:rPr sz="600" spc="15" dirty="0">
                          <a:latin typeface="游ゴシック"/>
                          <a:cs typeface="游ゴシック"/>
                        </a:rPr>
                        <a:t> </a:t>
                      </a:r>
                      <a:r>
                        <a:rPr sz="600" spc="-10" dirty="0">
                          <a:latin typeface="游ゴシック"/>
                          <a:cs typeface="游ゴシック"/>
                        </a:rPr>
                        <a:t>neutropenia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発熱性好中球減少症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Felty's</a:t>
                      </a:r>
                      <a:r>
                        <a:rPr sz="600" spc="1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フェルティ症候群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Femoral</a:t>
                      </a:r>
                      <a:r>
                        <a:rPr sz="600" spc="20"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大腿動脈塞栓症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Fibrillary</a:t>
                      </a:r>
                      <a:r>
                        <a:rPr sz="600" spc="30" dirty="0">
                          <a:latin typeface="游ゴシック"/>
                          <a:cs typeface="游ゴシック"/>
                        </a:rPr>
                        <a:t> </a:t>
                      </a:r>
                      <a:r>
                        <a:rPr sz="600" spc="-10" dirty="0">
                          <a:latin typeface="游ゴシック"/>
                          <a:cs typeface="游ゴシック"/>
                        </a:rPr>
                        <a:t>glomerulonephritis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細線維性糸球体腎炎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Fibromyalgia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線維筋痛症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Flushing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顔面紅潮</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Foaming</a:t>
                      </a:r>
                      <a:r>
                        <a:rPr sz="600" spc="15" dirty="0">
                          <a:latin typeface="游ゴシック"/>
                          <a:cs typeface="游ゴシック"/>
                        </a:rPr>
                        <a:t> </a:t>
                      </a:r>
                      <a:r>
                        <a:rPr sz="600" dirty="0">
                          <a:latin typeface="游ゴシック"/>
                          <a:cs typeface="游ゴシック"/>
                        </a:rPr>
                        <a:t>at</a:t>
                      </a:r>
                      <a:r>
                        <a:rPr sz="600" spc="25" dirty="0">
                          <a:latin typeface="游ゴシック"/>
                          <a:cs typeface="游ゴシック"/>
                        </a:rPr>
                        <a:t> </a:t>
                      </a:r>
                      <a:r>
                        <a:rPr sz="600" spc="-10" dirty="0">
                          <a:latin typeface="游ゴシック"/>
                          <a:cs typeface="游ゴシック"/>
                        </a:rPr>
                        <a:t>mouth</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口から泡を吹く</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Focal</a:t>
                      </a:r>
                      <a:r>
                        <a:rPr sz="600" spc="20" dirty="0">
                          <a:latin typeface="游ゴシック"/>
                          <a:cs typeface="游ゴシック"/>
                        </a:rPr>
                        <a:t> </a:t>
                      </a:r>
                      <a:r>
                        <a:rPr sz="600" dirty="0">
                          <a:latin typeface="游ゴシック"/>
                          <a:cs typeface="游ゴシック"/>
                        </a:rPr>
                        <a:t>cortical</a:t>
                      </a:r>
                      <a:r>
                        <a:rPr sz="600" spc="25" dirty="0">
                          <a:latin typeface="游ゴシック"/>
                          <a:cs typeface="游ゴシック"/>
                        </a:rPr>
                        <a:t> </a:t>
                      </a:r>
                      <a:r>
                        <a:rPr sz="600" spc="-10" dirty="0">
                          <a:latin typeface="游ゴシック"/>
                          <a:cs typeface="游ゴシック"/>
                        </a:rPr>
                        <a:t>resection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大脳皮質局所切除術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Focal</a:t>
                      </a:r>
                      <a:r>
                        <a:rPr sz="600" spc="30" dirty="0">
                          <a:latin typeface="游ゴシック"/>
                          <a:cs typeface="游ゴシック"/>
                        </a:rPr>
                        <a:t> </a:t>
                      </a:r>
                      <a:r>
                        <a:rPr sz="600" dirty="0">
                          <a:latin typeface="游ゴシック"/>
                          <a:cs typeface="游ゴシック"/>
                        </a:rPr>
                        <a:t>dyscognitive</a:t>
                      </a:r>
                      <a:r>
                        <a:rPr sz="600" spc="30" dirty="0">
                          <a:latin typeface="游ゴシック"/>
                          <a:cs typeface="游ゴシック"/>
                        </a:rPr>
                        <a:t> </a:t>
                      </a:r>
                      <a:r>
                        <a:rPr sz="600" spc="-10" dirty="0">
                          <a:latin typeface="游ゴシック"/>
                          <a:cs typeface="游ゴシック"/>
                        </a:rPr>
                        <a:t>seizures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焦点性認知障害発作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Foetal</a:t>
                      </a:r>
                      <a:r>
                        <a:rPr sz="600" spc="35" dirty="0">
                          <a:latin typeface="游ゴシック"/>
                          <a:cs typeface="游ゴシック"/>
                        </a:rPr>
                        <a:t> </a:t>
                      </a:r>
                      <a:r>
                        <a:rPr sz="600" dirty="0">
                          <a:latin typeface="游ゴシック"/>
                          <a:cs typeface="游ゴシック"/>
                        </a:rPr>
                        <a:t>distress</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胎児窮迫症候群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Foetal</a:t>
                      </a:r>
                      <a:r>
                        <a:rPr sz="600" spc="20" dirty="0">
                          <a:latin typeface="游ゴシック"/>
                          <a:cs typeface="游ゴシック"/>
                        </a:rPr>
                        <a:t> </a:t>
                      </a:r>
                      <a:r>
                        <a:rPr sz="600" dirty="0">
                          <a:latin typeface="游ゴシック"/>
                          <a:cs typeface="游ゴシック"/>
                        </a:rPr>
                        <a:t>placental</a:t>
                      </a:r>
                      <a:r>
                        <a:rPr sz="600" spc="1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胎児胎盤血栓症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Foetor</a:t>
                      </a:r>
                      <a:r>
                        <a:rPr sz="600" spc="25" dirty="0">
                          <a:latin typeface="游ゴシック"/>
                          <a:cs typeface="游ゴシック"/>
                        </a:rPr>
                        <a:t> </a:t>
                      </a:r>
                      <a:r>
                        <a:rPr sz="600" spc="-10" dirty="0">
                          <a:latin typeface="游ゴシック"/>
                          <a:cs typeface="游ゴシック"/>
                        </a:rPr>
                        <a:t>hepaticus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肝病性口臭</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Foreign</a:t>
                      </a:r>
                      <a:r>
                        <a:rPr sz="600" spc="25" dirty="0">
                          <a:latin typeface="游ゴシック"/>
                          <a:cs typeface="游ゴシック"/>
                        </a:rPr>
                        <a:t> </a:t>
                      </a:r>
                      <a:r>
                        <a:rPr sz="600" dirty="0">
                          <a:latin typeface="游ゴシック"/>
                          <a:cs typeface="游ゴシック"/>
                        </a:rPr>
                        <a:t>body</a:t>
                      </a:r>
                      <a:r>
                        <a:rPr sz="600" spc="2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異物塞栓症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Frontal</a:t>
                      </a:r>
                      <a:r>
                        <a:rPr sz="600" spc="25" dirty="0">
                          <a:latin typeface="游ゴシック"/>
                          <a:cs typeface="游ゴシック"/>
                        </a:rPr>
                        <a:t> </a:t>
                      </a:r>
                      <a:r>
                        <a:rPr sz="600" dirty="0">
                          <a:latin typeface="游ゴシック"/>
                          <a:cs typeface="游ゴシック"/>
                        </a:rPr>
                        <a:t>lobe</a:t>
                      </a:r>
                      <a:r>
                        <a:rPr sz="600" spc="25"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前頭葉てんかん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Fulminant</a:t>
                      </a:r>
                      <a:r>
                        <a:rPr sz="600" spc="20" dirty="0">
                          <a:latin typeface="游ゴシック"/>
                          <a:cs typeface="游ゴシック"/>
                        </a:rPr>
                        <a:t> </a:t>
                      </a:r>
                      <a:r>
                        <a:rPr sz="600" dirty="0">
                          <a:latin typeface="游ゴシック"/>
                          <a:cs typeface="游ゴシック"/>
                        </a:rPr>
                        <a:t>type</a:t>
                      </a:r>
                      <a:r>
                        <a:rPr sz="600" spc="15" dirty="0">
                          <a:latin typeface="游ゴシック"/>
                          <a:cs typeface="游ゴシック"/>
                        </a:rPr>
                        <a:t> </a:t>
                      </a:r>
                      <a:r>
                        <a:rPr sz="600" dirty="0">
                          <a:latin typeface="游ゴシック"/>
                          <a:cs typeface="游ゴシック"/>
                        </a:rPr>
                        <a:t>1</a:t>
                      </a:r>
                      <a:r>
                        <a:rPr sz="600" spc="10" dirty="0">
                          <a:latin typeface="游ゴシック"/>
                          <a:cs typeface="游ゴシック"/>
                        </a:rPr>
                        <a:t> </a:t>
                      </a:r>
                      <a:r>
                        <a:rPr sz="600" dirty="0">
                          <a:latin typeface="游ゴシック"/>
                          <a:cs typeface="游ゴシック"/>
                        </a:rPr>
                        <a:t>diabetes</a:t>
                      </a:r>
                      <a:r>
                        <a:rPr sz="600" spc="15" dirty="0">
                          <a:latin typeface="游ゴシック"/>
                          <a:cs typeface="游ゴシック"/>
                        </a:rPr>
                        <a:t> </a:t>
                      </a:r>
                      <a:r>
                        <a:rPr sz="600" spc="-10" dirty="0">
                          <a:latin typeface="游ゴシック"/>
                          <a:cs typeface="游ゴシック"/>
                        </a:rPr>
                        <a:t>mellitus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劇症型</a:t>
                      </a:r>
                      <a:r>
                        <a:rPr sz="600" spc="-10" dirty="0">
                          <a:latin typeface="游ゴシック"/>
                          <a:cs typeface="游ゴシック"/>
                        </a:rPr>
                        <a:t>1</a:t>
                      </a:r>
                      <a:r>
                        <a:rPr sz="600" spc="-5" dirty="0">
                          <a:latin typeface="游ゴシック"/>
                          <a:cs typeface="游ゴシック"/>
                        </a:rPr>
                        <a:t>型糖尿病 メリー</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Galactose</a:t>
                      </a:r>
                      <a:r>
                        <a:rPr sz="600" spc="15" dirty="0">
                          <a:latin typeface="游ゴシック"/>
                          <a:cs typeface="游ゴシック"/>
                        </a:rPr>
                        <a:t> </a:t>
                      </a:r>
                      <a:r>
                        <a:rPr sz="600" dirty="0">
                          <a:latin typeface="游ゴシック"/>
                          <a:cs typeface="游ゴシック"/>
                        </a:rPr>
                        <a:t>elimination</a:t>
                      </a:r>
                      <a:r>
                        <a:rPr sz="600" spc="15" dirty="0">
                          <a:latin typeface="游ゴシック"/>
                          <a:cs typeface="游ゴシック"/>
                        </a:rPr>
                        <a:t> </a:t>
                      </a:r>
                      <a:r>
                        <a:rPr sz="600" dirty="0">
                          <a:latin typeface="游ゴシック"/>
                          <a:cs typeface="游ゴシック"/>
                        </a:rPr>
                        <a:t>capacity</a:t>
                      </a:r>
                      <a:r>
                        <a:rPr sz="600" spc="20" dirty="0">
                          <a:latin typeface="游ゴシック"/>
                          <a:cs typeface="游ゴシック"/>
                        </a:rPr>
                        <a:t> </a:t>
                      </a:r>
                      <a:r>
                        <a:rPr sz="600" dirty="0">
                          <a:latin typeface="游ゴシック"/>
                          <a:cs typeface="游ゴシック"/>
                        </a:rPr>
                        <a:t>test</a:t>
                      </a:r>
                      <a:r>
                        <a:rPr sz="600" spc="3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ガラクトース排泄能検査異常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Galactose</a:t>
                      </a:r>
                      <a:r>
                        <a:rPr sz="600" spc="15" dirty="0">
                          <a:latin typeface="游ゴシック"/>
                          <a:cs typeface="游ゴシック"/>
                        </a:rPr>
                        <a:t> </a:t>
                      </a:r>
                      <a:r>
                        <a:rPr sz="600" dirty="0">
                          <a:latin typeface="游ゴシック"/>
                          <a:cs typeface="游ゴシック"/>
                        </a:rPr>
                        <a:t>elimination</a:t>
                      </a:r>
                      <a:r>
                        <a:rPr sz="600" spc="15" dirty="0">
                          <a:latin typeface="游ゴシック"/>
                          <a:cs typeface="游ゴシック"/>
                        </a:rPr>
                        <a:t> </a:t>
                      </a:r>
                      <a:r>
                        <a:rPr sz="600" dirty="0">
                          <a:latin typeface="游ゴシック"/>
                          <a:cs typeface="游ゴシック"/>
                        </a:rPr>
                        <a:t>capacity</a:t>
                      </a:r>
                      <a:r>
                        <a:rPr sz="600" spc="20" dirty="0">
                          <a:latin typeface="游ゴシック"/>
                          <a:cs typeface="游ゴシック"/>
                        </a:rPr>
                        <a:t> </a:t>
                      </a:r>
                      <a:r>
                        <a:rPr sz="600" dirty="0">
                          <a:latin typeface="游ゴシック"/>
                          <a:cs typeface="游ゴシック"/>
                        </a:rPr>
                        <a:t>test</a:t>
                      </a:r>
                      <a:r>
                        <a:rPr sz="600" spc="3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ガラクトース排泄能検査低下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Gamma-glutamyltransferase</a:t>
                      </a:r>
                      <a:r>
                        <a:rPr sz="600" spc="5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γ</a:t>
                      </a:r>
                      <a:r>
                        <a:rPr sz="600" spc="-5" dirty="0">
                          <a:latin typeface="游ゴシック"/>
                          <a:cs typeface="游ゴシック"/>
                        </a:rPr>
                        <a:t>-グルタミルトランスフェラーゼ異常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Gamma-glutamyltransferase</a:t>
                      </a:r>
                      <a:r>
                        <a:rPr sz="600" spc="5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ガンマ・グルタミル・トランスフェラーゼ増加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Gastritis</a:t>
                      </a:r>
                      <a:r>
                        <a:rPr sz="600" spc="50" dirty="0">
                          <a:latin typeface="游ゴシック"/>
                          <a:cs typeface="游ゴシック"/>
                        </a:rPr>
                        <a:t> </a:t>
                      </a:r>
                      <a:r>
                        <a:rPr sz="600" spc="-10" dirty="0">
                          <a:latin typeface="游ゴシック"/>
                          <a:cs typeface="游ゴシック"/>
                        </a:rPr>
                        <a:t>herpes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ヘルペス胃炎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Gastrointestinal</a:t>
                      </a:r>
                      <a:r>
                        <a:rPr sz="600" spc="55"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消化管アミロイドーシス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Gelastic</a:t>
                      </a:r>
                      <a:r>
                        <a:rPr sz="600" spc="15"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ゲル状発作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Generalised</a:t>
                      </a:r>
                      <a:r>
                        <a:rPr sz="600" spc="30" dirty="0">
                          <a:latin typeface="游ゴシック"/>
                          <a:cs typeface="游ゴシック"/>
                        </a:rPr>
                        <a:t> </a:t>
                      </a:r>
                      <a:r>
                        <a:rPr sz="600" dirty="0">
                          <a:latin typeface="游ゴシック"/>
                          <a:cs typeface="游ゴシック"/>
                        </a:rPr>
                        <a:t>onset</a:t>
                      </a:r>
                      <a:r>
                        <a:rPr sz="600" spc="35" dirty="0">
                          <a:latin typeface="游ゴシック"/>
                          <a:cs typeface="游ゴシック"/>
                        </a:rPr>
                        <a:t> </a:t>
                      </a:r>
                      <a:r>
                        <a:rPr sz="600" dirty="0">
                          <a:latin typeface="游ゴシック"/>
                          <a:cs typeface="游ゴシック"/>
                        </a:rPr>
                        <a:t>non-motor</a:t>
                      </a:r>
                      <a:r>
                        <a:rPr sz="600" spc="40"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全般起始非運動発作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Generalised</a:t>
                      </a:r>
                      <a:r>
                        <a:rPr sz="600" spc="35" dirty="0">
                          <a:latin typeface="游ゴシック"/>
                          <a:cs typeface="游ゴシック"/>
                        </a:rPr>
                        <a:t> </a:t>
                      </a:r>
                      <a:r>
                        <a:rPr sz="600" dirty="0">
                          <a:latin typeface="游ゴシック"/>
                          <a:cs typeface="游ゴシック"/>
                        </a:rPr>
                        <a:t>tonic-clonic</a:t>
                      </a:r>
                      <a:r>
                        <a:rPr sz="600" spc="30"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全般性強直間代性発作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Genital</a:t>
                      </a:r>
                      <a:r>
                        <a:rPr sz="600" spc="15" dirty="0">
                          <a:latin typeface="游ゴシック"/>
                          <a:cs typeface="游ゴシック"/>
                        </a:rPr>
                        <a:t> </a:t>
                      </a:r>
                      <a:r>
                        <a:rPr sz="600" spc="-10" dirty="0">
                          <a:latin typeface="游ゴシック"/>
                          <a:cs typeface="游ゴシック"/>
                        </a:rPr>
                        <a:t>herpes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性器ヘルペス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Genital</a:t>
                      </a:r>
                      <a:r>
                        <a:rPr sz="600" spc="20" dirty="0">
                          <a:latin typeface="游ゴシック"/>
                          <a:cs typeface="游ゴシック"/>
                        </a:rPr>
                        <a:t> </a:t>
                      </a: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simplex</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単純性性器ヘルペス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Genital</a:t>
                      </a:r>
                      <a:r>
                        <a:rPr sz="600" spc="20" dirty="0">
                          <a:latin typeface="游ゴシック"/>
                          <a:cs typeface="游ゴシック"/>
                        </a:rPr>
                        <a:t> </a:t>
                      </a: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zoster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性器ヘルペス帯状疱疹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Giant</a:t>
                      </a:r>
                      <a:r>
                        <a:rPr sz="600" spc="10" dirty="0">
                          <a:latin typeface="游ゴシック"/>
                          <a:cs typeface="游ゴシック"/>
                        </a:rPr>
                        <a:t> </a:t>
                      </a:r>
                      <a:r>
                        <a:rPr sz="600" dirty="0">
                          <a:latin typeface="游ゴシック"/>
                          <a:cs typeface="游ゴシック"/>
                        </a:rPr>
                        <a:t>cell</a:t>
                      </a:r>
                      <a:r>
                        <a:rPr sz="600" spc="10" dirty="0">
                          <a:latin typeface="游ゴシック"/>
                          <a:cs typeface="游ゴシック"/>
                        </a:rPr>
                        <a:t> </a:t>
                      </a:r>
                      <a:r>
                        <a:rPr sz="600" spc="-10" dirty="0">
                          <a:latin typeface="游ゴシック"/>
                          <a:cs typeface="游ゴシック"/>
                        </a:rPr>
                        <a:t>arteritis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巨細胞性動脈炎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Glomerulonephritis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糸球体腎炎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Glomerulonephritis</a:t>
                      </a:r>
                      <a:r>
                        <a:rPr sz="600" spc="65" dirty="0">
                          <a:latin typeface="游ゴシック"/>
                          <a:cs typeface="游ゴシック"/>
                        </a:rPr>
                        <a:t> </a:t>
                      </a:r>
                      <a:r>
                        <a:rPr sz="600" spc="-10" dirty="0">
                          <a:latin typeface="游ゴシック"/>
                          <a:cs typeface="游ゴシック"/>
                        </a:rPr>
                        <a:t>membranoproliferative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糸球体腎炎膜増殖性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Glomerulonephritis</a:t>
                      </a:r>
                      <a:r>
                        <a:rPr sz="600" spc="65" dirty="0">
                          <a:latin typeface="游ゴシック"/>
                          <a:cs typeface="游ゴシック"/>
                        </a:rPr>
                        <a:t> </a:t>
                      </a:r>
                      <a:r>
                        <a:rPr sz="600" spc="-10" dirty="0">
                          <a:latin typeface="游ゴシック"/>
                          <a:cs typeface="游ゴシック"/>
                        </a:rPr>
                        <a:t>membranous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膜性増殖性糸球体腎炎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Glomerulonephritis</a:t>
                      </a:r>
                      <a:r>
                        <a:rPr sz="600" spc="50" dirty="0">
                          <a:latin typeface="游ゴシック"/>
                          <a:cs typeface="游ゴシック"/>
                        </a:rPr>
                        <a:t> </a:t>
                      </a:r>
                      <a:r>
                        <a:rPr sz="600" dirty="0">
                          <a:latin typeface="游ゴシック"/>
                          <a:cs typeface="游ゴシック"/>
                        </a:rPr>
                        <a:t>rapidly</a:t>
                      </a:r>
                      <a:r>
                        <a:rPr sz="600" spc="45" dirty="0">
                          <a:latin typeface="游ゴシック"/>
                          <a:cs typeface="游ゴシック"/>
                        </a:rPr>
                        <a:t> </a:t>
                      </a:r>
                      <a:r>
                        <a:rPr sz="600" spc="-10" dirty="0">
                          <a:latin typeface="游ゴシック"/>
                          <a:cs typeface="游ゴシック"/>
                        </a:rPr>
                        <a:t>progressive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急激な進行性糸球体腎炎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Glossopharyngeal</a:t>
                      </a:r>
                      <a:r>
                        <a:rPr sz="600" spc="40" dirty="0">
                          <a:latin typeface="游ゴシック"/>
                          <a:cs typeface="游ゴシック"/>
                        </a:rPr>
                        <a:t> </a:t>
                      </a:r>
                      <a:r>
                        <a:rPr sz="600" dirty="0">
                          <a:latin typeface="游ゴシック"/>
                          <a:cs typeface="游ゴシック"/>
                        </a:rPr>
                        <a:t>nerve</a:t>
                      </a:r>
                      <a:r>
                        <a:rPr sz="600" spc="35"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舌咽頭神経麻痺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Glucose</a:t>
                      </a:r>
                      <a:r>
                        <a:rPr sz="600" spc="15" dirty="0">
                          <a:latin typeface="游ゴシック"/>
                          <a:cs typeface="游ゴシック"/>
                        </a:rPr>
                        <a:t> </a:t>
                      </a:r>
                      <a:r>
                        <a:rPr sz="600" dirty="0">
                          <a:latin typeface="游ゴシック"/>
                          <a:cs typeface="游ゴシック"/>
                        </a:rPr>
                        <a:t>transporter</a:t>
                      </a:r>
                      <a:r>
                        <a:rPr sz="600" spc="25" dirty="0">
                          <a:latin typeface="游ゴシック"/>
                          <a:cs typeface="游ゴシック"/>
                        </a:rPr>
                        <a:t> </a:t>
                      </a:r>
                      <a:r>
                        <a:rPr sz="600" dirty="0">
                          <a:latin typeface="游ゴシック"/>
                          <a:cs typeface="游ゴシック"/>
                        </a:rPr>
                        <a:t>type</a:t>
                      </a:r>
                      <a:r>
                        <a:rPr sz="600" spc="20" dirty="0">
                          <a:latin typeface="游ゴシック"/>
                          <a:cs typeface="游ゴシック"/>
                        </a:rPr>
                        <a:t> </a:t>
                      </a:r>
                      <a:r>
                        <a:rPr sz="600" dirty="0">
                          <a:latin typeface="游ゴシック"/>
                          <a:cs typeface="游ゴシック"/>
                        </a:rPr>
                        <a:t>1</a:t>
                      </a:r>
                      <a:r>
                        <a:rPr sz="600" spc="15" dirty="0">
                          <a:latin typeface="游ゴシック"/>
                          <a:cs typeface="游ゴシック"/>
                        </a:rPr>
                        <a:t> </a:t>
                      </a:r>
                      <a:r>
                        <a:rPr sz="600" dirty="0">
                          <a:latin typeface="游ゴシック"/>
                          <a:cs typeface="游ゴシック"/>
                        </a:rPr>
                        <a:t>deficiency</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グルコーストランスポーター</a:t>
                      </a:r>
                      <a:r>
                        <a:rPr sz="600" spc="-10" dirty="0">
                          <a:latin typeface="游ゴシック"/>
                          <a:cs typeface="游ゴシック"/>
                        </a:rPr>
                        <a:t>1型欠損症症候群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Glutamate</a:t>
                      </a:r>
                      <a:r>
                        <a:rPr sz="600" spc="25" dirty="0">
                          <a:latin typeface="游ゴシック"/>
                          <a:cs typeface="游ゴシック"/>
                        </a:rPr>
                        <a:t> </a:t>
                      </a:r>
                      <a:r>
                        <a:rPr sz="600" dirty="0">
                          <a:latin typeface="游ゴシック"/>
                          <a:cs typeface="游ゴシック"/>
                        </a:rPr>
                        <a:t>dehydrogenase</a:t>
                      </a:r>
                      <a:r>
                        <a:rPr sz="600" spc="3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グルタミン酸デヒドロゲナーゼ増加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Glycocholic</a:t>
                      </a:r>
                      <a:r>
                        <a:rPr sz="600" spc="10" dirty="0">
                          <a:latin typeface="游ゴシック"/>
                          <a:cs typeface="游ゴシック"/>
                        </a:rPr>
                        <a:t> </a:t>
                      </a:r>
                      <a:r>
                        <a:rPr sz="600" dirty="0">
                          <a:latin typeface="游ゴシック"/>
                          <a:cs typeface="游ゴシック"/>
                        </a:rPr>
                        <a:t>acid</a:t>
                      </a:r>
                      <a:r>
                        <a:rPr sz="600" spc="1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グリココール酸増加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GM2</a:t>
                      </a:r>
                      <a:r>
                        <a:rPr sz="600" spc="5" dirty="0">
                          <a:latin typeface="游ゴシック"/>
                          <a:cs typeface="游ゴシック"/>
                        </a:rPr>
                        <a:t> </a:t>
                      </a:r>
                      <a:r>
                        <a:rPr sz="600" spc="-10" dirty="0">
                          <a:latin typeface="游ゴシック"/>
                          <a:cs typeface="游ゴシック"/>
                        </a:rPr>
                        <a:t>gangliosidosis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GM2</a:t>
                      </a:r>
                      <a:r>
                        <a:rPr sz="600" spc="-5" dirty="0">
                          <a:latin typeface="游ゴシック"/>
                          <a:cs typeface="游ゴシック"/>
                        </a:rPr>
                        <a:t>-ガングリオシドーシス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Goodpasture's</a:t>
                      </a:r>
                      <a:r>
                        <a:rPr sz="600" spc="4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グッドパスチャー症候群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Graft</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グラフト血栓症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Granulocytopenia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顆粒球減少症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104</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Granulocytopenia</a:t>
                      </a:r>
                      <a:r>
                        <a:rPr sz="600" spc="45"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新生児顆粒球減少症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Granulomatosis</a:t>
                      </a:r>
                      <a:r>
                        <a:rPr sz="600" spc="40" dirty="0">
                          <a:latin typeface="游ゴシック"/>
                          <a:cs typeface="游ゴシック"/>
                        </a:rPr>
                        <a:t> </a:t>
                      </a:r>
                      <a:r>
                        <a:rPr sz="600" dirty="0">
                          <a:latin typeface="游ゴシック"/>
                          <a:cs typeface="游ゴシック"/>
                        </a:rPr>
                        <a:t>with</a:t>
                      </a:r>
                      <a:r>
                        <a:rPr sz="600" spc="35" dirty="0">
                          <a:latin typeface="游ゴシック"/>
                          <a:cs typeface="游ゴシック"/>
                        </a:rPr>
                        <a:t> </a:t>
                      </a:r>
                      <a:r>
                        <a:rPr sz="600" spc="-10" dirty="0">
                          <a:latin typeface="游ゴシック"/>
                          <a:cs typeface="游ゴシック"/>
                        </a:rPr>
                        <a:t>polyangiitis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肉芽腫症多発性血管炎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Granulomatous</a:t>
                      </a:r>
                      <a:r>
                        <a:rPr sz="600" spc="45" dirty="0">
                          <a:latin typeface="游ゴシック"/>
                          <a:cs typeface="游ゴシック"/>
                        </a:rPr>
                        <a:t> </a:t>
                      </a:r>
                      <a:r>
                        <a:rPr sz="600" spc="-10" dirty="0">
                          <a:latin typeface="游ゴシック"/>
                          <a:cs typeface="游ゴシック"/>
                        </a:rPr>
                        <a:t>dermatitis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肉芽腫性皮膚炎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Grey</a:t>
                      </a:r>
                      <a:r>
                        <a:rPr sz="600" spc="5" dirty="0">
                          <a:latin typeface="游ゴシック"/>
                          <a:cs typeface="游ゴシック"/>
                        </a:rPr>
                        <a:t> </a:t>
                      </a:r>
                      <a:r>
                        <a:rPr sz="600" dirty="0">
                          <a:latin typeface="游ゴシック"/>
                          <a:cs typeface="游ゴシック"/>
                        </a:rPr>
                        <a:t>matter</a:t>
                      </a:r>
                      <a:r>
                        <a:rPr sz="600" spc="15" dirty="0">
                          <a:latin typeface="游ゴシック"/>
                          <a:cs typeface="游ゴシック"/>
                        </a:rPr>
                        <a:t> </a:t>
                      </a:r>
                      <a:r>
                        <a:rPr sz="600" spc="-10" dirty="0">
                          <a:latin typeface="游ゴシック"/>
                          <a:cs typeface="游ゴシック"/>
                        </a:rPr>
                        <a:t>heterotopia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灰白質ヘテロトピア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Guanase</a:t>
                      </a:r>
                      <a:r>
                        <a:rPr sz="600" spc="1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グアナーゼ増加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GuillainBarre</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ギランバレー症候群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Haemolytic</a:t>
                      </a:r>
                      <a:r>
                        <a:rPr sz="600" spc="30" dirty="0">
                          <a:latin typeface="游ゴシック"/>
                          <a:cs typeface="游ゴシック"/>
                        </a:rPr>
                        <a:t> </a:t>
                      </a:r>
                      <a:r>
                        <a:rPr sz="600" spc="-10" dirty="0">
                          <a:latin typeface="游ゴシック"/>
                          <a:cs typeface="游ゴシック"/>
                        </a:rPr>
                        <a:t>anaemia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溶血性貧血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Haemophagocytic</a:t>
                      </a:r>
                      <a:r>
                        <a:rPr sz="600" spc="50" dirty="0">
                          <a:latin typeface="游ゴシック"/>
                          <a:cs typeface="游ゴシック"/>
                        </a:rPr>
                        <a:t> </a:t>
                      </a:r>
                      <a:r>
                        <a:rPr sz="600" spc="-10" dirty="0">
                          <a:latin typeface="游ゴシック"/>
                          <a:cs typeface="游ゴシック"/>
                        </a:rPr>
                        <a:t>lymphohistiocytosis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血球貪食作用リンパ組織球症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Haemorrhage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出血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Haemorrhagic</a:t>
                      </a:r>
                      <a:r>
                        <a:rPr sz="600" spc="45" dirty="0">
                          <a:latin typeface="游ゴシック"/>
                          <a:cs typeface="游ゴシック"/>
                        </a:rPr>
                        <a:t> </a:t>
                      </a:r>
                      <a:r>
                        <a:rPr sz="600" spc="-10" dirty="0">
                          <a:latin typeface="游ゴシック"/>
                          <a:cs typeface="游ゴシック"/>
                        </a:rPr>
                        <a:t>ascites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出血性腹水</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Haemorrhagic</a:t>
                      </a:r>
                      <a:r>
                        <a:rPr sz="600" spc="45"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出血性障害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Haemorrhagic</a:t>
                      </a:r>
                      <a:r>
                        <a:rPr sz="600" spc="45"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出血性肺炎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Haemorrhagic</a:t>
                      </a:r>
                      <a:r>
                        <a:rPr sz="600" spc="30" dirty="0">
                          <a:latin typeface="游ゴシック"/>
                          <a:cs typeface="游ゴシック"/>
                        </a:rPr>
                        <a:t> </a:t>
                      </a:r>
                      <a:r>
                        <a:rPr sz="600" dirty="0">
                          <a:latin typeface="游ゴシック"/>
                          <a:cs typeface="游ゴシック"/>
                        </a:rPr>
                        <a:t>varicella</a:t>
                      </a:r>
                      <a:r>
                        <a:rPr sz="600" spc="3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出血性水痘症候群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Haemorrhagic</a:t>
                      </a:r>
                      <a:r>
                        <a:rPr sz="600" spc="4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出血性血管炎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Hantavirus</a:t>
                      </a:r>
                      <a:r>
                        <a:rPr sz="600" spc="30" dirty="0">
                          <a:latin typeface="游ゴシック"/>
                          <a:cs typeface="游ゴシック"/>
                        </a:rPr>
                        <a:t> </a:t>
                      </a:r>
                      <a:r>
                        <a:rPr sz="600" dirty="0">
                          <a:latin typeface="游ゴシック"/>
                          <a:cs typeface="游ゴシック"/>
                        </a:rPr>
                        <a:t>pulmonary</a:t>
                      </a:r>
                      <a:r>
                        <a:rPr sz="600" spc="3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ハンタウイルス肺感染症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Hashimoto's</a:t>
                      </a:r>
                      <a:r>
                        <a:rPr sz="600" spc="55" dirty="0">
                          <a:latin typeface="游ゴシック"/>
                          <a:cs typeface="游ゴシック"/>
                        </a:rPr>
                        <a:t> </a:t>
                      </a:r>
                      <a:r>
                        <a:rPr sz="600" spc="-10" dirty="0">
                          <a:latin typeface="游ゴシック"/>
                          <a:cs typeface="游ゴシック"/>
                        </a:rPr>
                        <a:t>encephalopathy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橋本病 脳症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Hashitoxicosis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ハシトキシコーシス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Hemimegalencephaly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血球麻痺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Henoch-Schonlein</a:t>
                      </a:r>
                      <a:r>
                        <a:rPr sz="600" spc="65" dirty="0">
                          <a:latin typeface="游ゴシック"/>
                          <a:cs typeface="游ゴシック"/>
                        </a:rPr>
                        <a:t> </a:t>
                      </a:r>
                      <a:r>
                        <a:rPr sz="600" spc="-10" dirty="0">
                          <a:latin typeface="游ゴシック"/>
                          <a:cs typeface="游ゴシック"/>
                        </a:rPr>
                        <a:t>purpura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ヘノック・ショーンライン紫斑病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HenochSchonlein</a:t>
                      </a:r>
                      <a:r>
                        <a:rPr sz="600" spc="45" dirty="0">
                          <a:latin typeface="游ゴシック"/>
                          <a:cs typeface="游ゴシック"/>
                        </a:rPr>
                        <a:t> </a:t>
                      </a:r>
                      <a:r>
                        <a:rPr sz="600" dirty="0">
                          <a:latin typeface="游ゴシック"/>
                          <a:cs typeface="游ゴシック"/>
                        </a:rPr>
                        <a:t>purpura</a:t>
                      </a:r>
                      <a:r>
                        <a:rPr sz="600" spc="50" dirty="0">
                          <a:latin typeface="游ゴシック"/>
                          <a:cs typeface="游ゴシック"/>
                        </a:rPr>
                        <a:t> </a:t>
                      </a:r>
                      <a:r>
                        <a:rPr sz="600" spc="-10" dirty="0">
                          <a:latin typeface="游ゴシック"/>
                          <a:cs typeface="游ゴシック"/>
                        </a:rPr>
                        <a:t>nephritis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ヘノッホ・ショーンライン紫斑病性腎炎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Hepaplastin</a:t>
                      </a:r>
                      <a:r>
                        <a:rPr sz="600" spc="3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ヘパプラスチン異常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Hepaplastin</a:t>
                      </a:r>
                      <a:r>
                        <a:rPr sz="600" spc="3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ヘパプラスチン減少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Heparin-induced</a:t>
                      </a:r>
                      <a:r>
                        <a:rPr sz="600" spc="40" dirty="0">
                          <a:latin typeface="游ゴシック"/>
                          <a:cs typeface="游ゴシック"/>
                        </a:rPr>
                        <a:t> </a:t>
                      </a:r>
                      <a:r>
                        <a:rPr sz="600" spc="-10" dirty="0">
                          <a:latin typeface="游ゴシック"/>
                          <a:cs typeface="游ゴシック"/>
                        </a:rPr>
                        <a:t>thrombocytopenia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ヘパリンによる血小板減少症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肝性アミロイドーシス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dirty="0">
                          <a:latin typeface="游ゴシック"/>
                          <a:cs typeface="游ゴシック"/>
                        </a:rPr>
                        <a:t>artery</a:t>
                      </a:r>
                      <a:r>
                        <a:rPr sz="600" spc="2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15" dirty="0">
                          <a:latin typeface="游ゴシック"/>
                          <a:cs typeface="游ゴシック"/>
                        </a:rPr>
                        <a:t> </a:t>
                      </a:r>
                      <a:r>
                        <a:rPr sz="600" dirty="0">
                          <a:latin typeface="游ゴシック"/>
                          <a:cs typeface="游ゴシック"/>
                        </a:rPr>
                        <a:t>artery</a:t>
                      </a:r>
                      <a:r>
                        <a:rPr sz="600" spc="25" dirty="0">
                          <a:latin typeface="游ゴシック"/>
                          <a:cs typeface="游ゴシック"/>
                        </a:rPr>
                        <a:t> </a:t>
                      </a:r>
                      <a:r>
                        <a:rPr sz="600" dirty="0">
                          <a:latin typeface="游ゴシック"/>
                          <a:cs typeface="游ゴシック"/>
                        </a:rPr>
                        <a:t>flow</a:t>
                      </a:r>
                      <a:r>
                        <a:rPr sz="600" spc="20"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肝動脈の流れの低下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dirty="0">
                          <a:latin typeface="游ゴシック"/>
                          <a:cs typeface="游ゴシック"/>
                        </a:rPr>
                        <a:t>artery</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15" dirty="0">
                          <a:latin typeface="游ゴシック"/>
                          <a:cs typeface="游ゴシック"/>
                        </a:rPr>
                        <a:t> </a:t>
                      </a:r>
                      <a:r>
                        <a:rPr sz="600" dirty="0">
                          <a:latin typeface="游ゴシック"/>
                          <a:cs typeface="游ゴシック"/>
                        </a:rPr>
                        <a:t>enzyme</a:t>
                      </a:r>
                      <a:r>
                        <a:rPr sz="600" spc="2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肝酵素異常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15" dirty="0">
                          <a:latin typeface="游ゴシック"/>
                          <a:cs typeface="游ゴシック"/>
                        </a:rPr>
                        <a:t> </a:t>
                      </a:r>
                      <a:r>
                        <a:rPr sz="600" dirty="0">
                          <a:latin typeface="游ゴシック"/>
                          <a:cs typeface="游ゴシック"/>
                        </a:rPr>
                        <a:t>enzyme</a:t>
                      </a:r>
                      <a:r>
                        <a:rPr sz="600" spc="20"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肝酵素減少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15" dirty="0">
                          <a:latin typeface="游ゴシック"/>
                          <a:cs typeface="游ゴシック"/>
                        </a:rPr>
                        <a:t> </a:t>
                      </a:r>
                      <a:r>
                        <a:rPr sz="600" dirty="0">
                          <a:latin typeface="游ゴシック"/>
                          <a:cs typeface="游ゴシック"/>
                        </a:rPr>
                        <a:t>enzyme</a:t>
                      </a:r>
                      <a:r>
                        <a:rPr sz="600" spc="2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肝酵素増加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5" dirty="0">
                          <a:latin typeface="游ゴシック"/>
                          <a:cs typeface="游ゴシック"/>
                        </a:rPr>
                        <a:t> </a:t>
                      </a:r>
                      <a:r>
                        <a:rPr sz="600" dirty="0">
                          <a:latin typeface="游ゴシック"/>
                          <a:cs typeface="游ゴシック"/>
                        </a:rPr>
                        <a:t>fibrosis</a:t>
                      </a:r>
                      <a:r>
                        <a:rPr sz="600" spc="30" dirty="0">
                          <a:latin typeface="游ゴシック"/>
                          <a:cs typeface="游ゴシック"/>
                        </a:rPr>
                        <a:t> </a:t>
                      </a:r>
                      <a:r>
                        <a:rPr sz="600" dirty="0">
                          <a:latin typeface="游ゴシック"/>
                          <a:cs typeface="游ゴシック"/>
                        </a:rPr>
                        <a:t>marker</a:t>
                      </a:r>
                      <a:r>
                        <a:rPr sz="600" spc="3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肝線維化マーカー異常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5" dirty="0">
                          <a:latin typeface="游ゴシック"/>
                          <a:cs typeface="游ゴシック"/>
                        </a:rPr>
                        <a:t> </a:t>
                      </a:r>
                      <a:r>
                        <a:rPr sz="600" dirty="0">
                          <a:latin typeface="游ゴシック"/>
                          <a:cs typeface="游ゴシック"/>
                        </a:rPr>
                        <a:t>fibrosis</a:t>
                      </a:r>
                      <a:r>
                        <a:rPr sz="600" spc="30" dirty="0">
                          <a:latin typeface="游ゴシック"/>
                          <a:cs typeface="游ゴシック"/>
                        </a:rPr>
                        <a:t> </a:t>
                      </a:r>
                      <a:r>
                        <a:rPr sz="600" dirty="0">
                          <a:latin typeface="游ゴシック"/>
                          <a:cs typeface="游ゴシック"/>
                        </a:rPr>
                        <a:t>marker</a:t>
                      </a:r>
                      <a:r>
                        <a:rPr sz="600" spc="3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肝線維症マーカー増加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dirty="0">
                          <a:latin typeface="游ゴシック"/>
                          <a:cs typeface="游ゴシック"/>
                        </a:rPr>
                        <a:t>function</a:t>
                      </a:r>
                      <a:r>
                        <a:rPr sz="600" spc="3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肝機能異常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spc="-10" dirty="0">
                          <a:latin typeface="游ゴシック"/>
                          <a:cs typeface="游ゴシック"/>
                        </a:rPr>
                        <a:t>hydrothorax</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肝水腫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spc="-10" dirty="0">
                          <a:latin typeface="游ゴシック"/>
                          <a:cs typeface="游ゴシック"/>
                        </a:rPr>
                        <a:t>hypertrophy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肝臓肥大化</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spc="-10" dirty="0">
                          <a:latin typeface="游ゴシック"/>
                          <a:cs typeface="游ゴシック"/>
                        </a:rPr>
                        <a:t>hypoperfusion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肝臓の低灌流</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5" dirty="0">
                          <a:latin typeface="游ゴシック"/>
                          <a:cs typeface="游ゴシック"/>
                        </a:rPr>
                        <a:t> </a:t>
                      </a:r>
                      <a:r>
                        <a:rPr sz="600" dirty="0">
                          <a:latin typeface="游ゴシック"/>
                          <a:cs typeface="游ゴシック"/>
                        </a:rPr>
                        <a:t>lymphocytic</a:t>
                      </a:r>
                      <a:r>
                        <a:rPr sz="600" spc="25" dirty="0">
                          <a:latin typeface="游ゴシック"/>
                          <a:cs typeface="游ゴシック"/>
                        </a:rPr>
                        <a:t> </a:t>
                      </a:r>
                      <a:r>
                        <a:rPr sz="600" spc="-10" dirty="0">
                          <a:latin typeface="游ゴシック"/>
                          <a:cs typeface="游ゴシック"/>
                        </a:rPr>
                        <a:t>infiltration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肝リンパ球浸潤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spc="-20" dirty="0">
                          <a:latin typeface="游ゴシック"/>
                          <a:cs typeface="游ゴシック"/>
                        </a:rPr>
                        <a:t>mass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肝腫瘤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spc="-20" dirty="0">
                          <a:latin typeface="游ゴシック"/>
                          <a:cs typeface="游ゴシック"/>
                        </a:rPr>
                        <a:t>pain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肝機能の痛み</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spc="-10" dirty="0">
                          <a:latin typeface="游ゴシック"/>
                          <a:cs typeface="游ゴシック"/>
                        </a:rPr>
                        <a:t>sequestration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肝静脈隔離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0" dirty="0">
                          <a:latin typeface="游ゴシック"/>
                          <a:cs typeface="游ゴシック"/>
                        </a:rPr>
                        <a:t> </a:t>
                      </a:r>
                      <a:r>
                        <a:rPr sz="600" dirty="0">
                          <a:latin typeface="游ゴシック"/>
                          <a:cs typeface="游ゴシック"/>
                        </a:rPr>
                        <a:t>vascular</a:t>
                      </a:r>
                      <a:r>
                        <a:rPr sz="600" spc="30" dirty="0">
                          <a:latin typeface="游ゴシック"/>
                          <a:cs typeface="游ゴシック"/>
                        </a:rPr>
                        <a:t> </a:t>
                      </a:r>
                      <a:r>
                        <a:rPr sz="600" dirty="0">
                          <a:latin typeface="游ゴシック"/>
                          <a:cs typeface="游ゴシック"/>
                        </a:rPr>
                        <a:t>resistance</a:t>
                      </a:r>
                      <a:r>
                        <a:rPr sz="600" spc="2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肝血管抵抗増加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15" dirty="0">
                          <a:latin typeface="游ゴシック"/>
                          <a:cs typeface="游ゴシック"/>
                        </a:rPr>
                        <a:t> </a:t>
                      </a:r>
                      <a:r>
                        <a:rPr sz="600" dirty="0">
                          <a:latin typeface="游ゴシック"/>
                          <a:cs typeface="游ゴシック"/>
                        </a:rPr>
                        <a:t>vascular</a:t>
                      </a:r>
                      <a:r>
                        <a:rPr sz="600" spc="3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肝血管血栓症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15" dirty="0">
                          <a:latin typeface="游ゴシック"/>
                          <a:cs typeface="游ゴシック"/>
                        </a:rPr>
                        <a:t> </a:t>
                      </a:r>
                      <a:r>
                        <a:rPr sz="600" dirty="0">
                          <a:latin typeface="游ゴシック"/>
                          <a:cs typeface="游ゴシック"/>
                        </a:rPr>
                        <a:t>vein</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肝静脈塞栓症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15" dirty="0">
                          <a:latin typeface="游ゴシック"/>
                          <a:cs typeface="游ゴシック"/>
                        </a:rPr>
                        <a:t> </a:t>
                      </a:r>
                      <a:r>
                        <a:rPr sz="600" dirty="0">
                          <a:latin typeface="游ゴシック"/>
                          <a:cs typeface="游ゴシック"/>
                        </a:rPr>
                        <a:t>vein</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5" dirty="0">
                          <a:latin typeface="游ゴシック"/>
                          <a:cs typeface="游ゴシック"/>
                        </a:rPr>
                        <a:t> </a:t>
                      </a:r>
                      <a:r>
                        <a:rPr sz="600" dirty="0">
                          <a:latin typeface="游ゴシック"/>
                          <a:cs typeface="游ゴシック"/>
                        </a:rPr>
                        <a:t>venous</a:t>
                      </a:r>
                      <a:r>
                        <a:rPr sz="600" spc="35" dirty="0">
                          <a:latin typeface="游ゴシック"/>
                          <a:cs typeface="游ゴシック"/>
                        </a:rPr>
                        <a:t> </a:t>
                      </a:r>
                      <a:r>
                        <a:rPr sz="600" dirty="0">
                          <a:latin typeface="游ゴシック"/>
                          <a:cs typeface="游ゴシック"/>
                        </a:rPr>
                        <a:t>pressure</a:t>
                      </a:r>
                      <a:r>
                        <a:rPr sz="600" spc="25" dirty="0">
                          <a:latin typeface="游ゴシック"/>
                          <a:cs typeface="游ゴシック"/>
                        </a:rPr>
                        <a:t> </a:t>
                      </a:r>
                      <a:r>
                        <a:rPr sz="600" dirty="0">
                          <a:latin typeface="游ゴシック"/>
                          <a:cs typeface="游ゴシック"/>
                        </a:rPr>
                        <a:t>gradient</a:t>
                      </a:r>
                      <a:r>
                        <a:rPr sz="600" spc="4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肝静脈圧勾配異常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Hepatic</a:t>
                      </a:r>
                      <a:r>
                        <a:rPr sz="600" spc="25" dirty="0">
                          <a:latin typeface="游ゴシック"/>
                          <a:cs typeface="游ゴシック"/>
                        </a:rPr>
                        <a:t> </a:t>
                      </a:r>
                      <a:r>
                        <a:rPr sz="600" dirty="0">
                          <a:latin typeface="游ゴシック"/>
                          <a:cs typeface="游ゴシック"/>
                        </a:rPr>
                        <a:t>venous</a:t>
                      </a:r>
                      <a:r>
                        <a:rPr sz="600" spc="35" dirty="0">
                          <a:latin typeface="游ゴシック"/>
                          <a:cs typeface="游ゴシック"/>
                        </a:rPr>
                        <a:t> </a:t>
                      </a:r>
                      <a:r>
                        <a:rPr sz="600" dirty="0">
                          <a:latin typeface="游ゴシック"/>
                          <a:cs typeface="游ゴシック"/>
                        </a:rPr>
                        <a:t>pressure</a:t>
                      </a:r>
                      <a:r>
                        <a:rPr sz="600" spc="25" dirty="0">
                          <a:latin typeface="游ゴシック"/>
                          <a:cs typeface="游ゴシック"/>
                        </a:rPr>
                        <a:t> </a:t>
                      </a:r>
                      <a:r>
                        <a:rPr sz="600" dirty="0">
                          <a:latin typeface="游ゴシック"/>
                          <a:cs typeface="游ゴシック"/>
                        </a:rPr>
                        <a:t>gradient</a:t>
                      </a:r>
                      <a:r>
                        <a:rPr sz="600" spc="4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肝静脈圧較差増大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Hepatitis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肝炎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105</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Hepatobiliary</a:t>
                      </a:r>
                      <a:r>
                        <a:rPr sz="600" spc="25" dirty="0">
                          <a:latin typeface="游ゴシック"/>
                          <a:cs typeface="游ゴシック"/>
                        </a:rPr>
                        <a:t> </a:t>
                      </a:r>
                      <a:r>
                        <a:rPr sz="600" dirty="0">
                          <a:latin typeface="游ゴシック"/>
                          <a:cs typeface="游ゴシック"/>
                        </a:rPr>
                        <a:t>scan</a:t>
                      </a:r>
                      <a:r>
                        <a:rPr sz="600" spc="3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肝胆膵スキャン異常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Hepatomegaly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肝細胞増殖症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Hepatosplenomegaly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肝脾腫（かんぴしゅ</a:t>
                      </a:r>
                      <a:r>
                        <a:rPr sz="600" spc="-50" dirty="0">
                          <a:latin typeface="游ゴシック"/>
                          <a:cs typeface="游ゴシック"/>
                        </a:rPr>
                        <a: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4</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Hereditary</a:t>
                      </a:r>
                      <a:r>
                        <a:rPr sz="600" spc="20" dirty="0">
                          <a:latin typeface="游ゴシック"/>
                          <a:cs typeface="游ゴシック"/>
                        </a:rPr>
                        <a:t> </a:t>
                      </a:r>
                      <a:r>
                        <a:rPr sz="600" dirty="0">
                          <a:latin typeface="游ゴシック"/>
                          <a:cs typeface="游ゴシック"/>
                        </a:rPr>
                        <a:t>angioedema</a:t>
                      </a:r>
                      <a:r>
                        <a:rPr sz="600" spc="25" dirty="0">
                          <a:latin typeface="游ゴシック"/>
                          <a:cs typeface="游ゴシック"/>
                        </a:rPr>
                        <a:t> </a:t>
                      </a:r>
                      <a:r>
                        <a:rPr sz="600" dirty="0">
                          <a:latin typeface="游ゴシック"/>
                          <a:cs typeface="游ゴシック"/>
                        </a:rPr>
                        <a:t>with</a:t>
                      </a:r>
                      <a:r>
                        <a:rPr sz="600" spc="30" dirty="0">
                          <a:latin typeface="游ゴシック"/>
                          <a:cs typeface="游ゴシック"/>
                        </a:rPr>
                        <a:t> </a:t>
                      </a:r>
                      <a:r>
                        <a:rPr sz="600" dirty="0">
                          <a:latin typeface="游ゴシック"/>
                          <a:cs typeface="游ゴシック"/>
                        </a:rPr>
                        <a:t>C1</a:t>
                      </a:r>
                      <a:r>
                        <a:rPr sz="600" spc="25" dirty="0">
                          <a:latin typeface="游ゴシック"/>
                          <a:cs typeface="游ゴシック"/>
                        </a:rPr>
                        <a:t> </a:t>
                      </a:r>
                      <a:r>
                        <a:rPr sz="600" dirty="0">
                          <a:latin typeface="游ゴシック"/>
                          <a:cs typeface="游ゴシック"/>
                        </a:rPr>
                        <a:t>esterase</a:t>
                      </a:r>
                      <a:r>
                        <a:rPr sz="600" spc="25" dirty="0">
                          <a:latin typeface="游ゴシック"/>
                          <a:cs typeface="游ゴシック"/>
                        </a:rPr>
                        <a:t> </a:t>
                      </a:r>
                      <a:r>
                        <a:rPr sz="600" spc="-10" dirty="0">
                          <a:latin typeface="游ゴシック"/>
                          <a:cs typeface="游ゴシック"/>
                        </a:rPr>
                        <a:t>inhibitor</a:t>
                      </a:r>
                      <a:endParaRPr sz="600">
                        <a:latin typeface="游ゴシック"/>
                        <a:cs typeface="游ゴシック"/>
                      </a:endParaRPr>
                    </a:p>
                    <a:p>
                      <a:pPr marL="21590">
                        <a:lnSpc>
                          <a:spcPct val="100000"/>
                        </a:lnSpc>
                        <a:spcBef>
                          <a:spcPts val="455"/>
                        </a:spcBef>
                      </a:pPr>
                      <a:r>
                        <a:rPr sz="600" spc="-10" dirty="0">
                          <a:latin typeface="游ゴシック"/>
                          <a:cs typeface="游ゴシック"/>
                        </a:rPr>
                        <a:t>deficiency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C1</a:t>
                      </a:r>
                      <a:r>
                        <a:rPr sz="600" spc="-5" dirty="0">
                          <a:latin typeface="游ゴシック"/>
                          <a:cs typeface="游ゴシック"/>
                        </a:rPr>
                        <a:t>エステラーゼを伴う遺伝性血管性浮腫 インヒビター欠乏</a:t>
                      </a:r>
                      <a:endParaRPr sz="600">
                        <a:latin typeface="游ゴシック"/>
                        <a:cs typeface="游ゴシック"/>
                      </a:endParaRPr>
                    </a:p>
                    <a:p>
                      <a:pPr marL="21590">
                        <a:lnSpc>
                          <a:spcPct val="100000"/>
                        </a:lnSpc>
                        <a:spcBef>
                          <a:spcPts val="455"/>
                        </a:spcBef>
                      </a:pPr>
                      <a:r>
                        <a:rPr sz="600" dirty="0">
                          <a:latin typeface="游ゴシック"/>
                          <a:cs typeface="游ゴシック"/>
                        </a:rPr>
                        <a:t>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dermatitis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ヘルペス皮膚炎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gestationis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妊娠性疱疹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oesophagitis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ヘルペス食道炎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ophthalmic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眼部帯状ヘルペス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pharyngitis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ヘルペス咽頭炎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sepsis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ヘルペス敗血症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simplex</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cervicitis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単純ヘルペス子宮頸管炎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colitis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gastritis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単純ヘルペス胃炎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hepatitis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単純ヘルペス単純性肝炎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meningitis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単純ヘルペス髄膜炎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meningoencephalitis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単純ヘルペス髄膜脳炎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meningomyelitis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単純ヘルペス髄膜炎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35" dirty="0">
                          <a:latin typeface="游ゴシック"/>
                          <a:cs typeface="游ゴシック"/>
                        </a:rPr>
                        <a:t> </a:t>
                      </a:r>
                      <a:r>
                        <a:rPr sz="600" dirty="0">
                          <a:latin typeface="游ゴシック"/>
                          <a:cs typeface="游ゴシック"/>
                        </a:rPr>
                        <a:t>simplex</a:t>
                      </a:r>
                      <a:r>
                        <a:rPr sz="600" spc="35" dirty="0">
                          <a:latin typeface="游ゴシック"/>
                          <a:cs typeface="游ゴシック"/>
                        </a:rPr>
                        <a:t> </a:t>
                      </a:r>
                      <a:r>
                        <a:rPr sz="600" dirty="0">
                          <a:latin typeface="游ゴシック"/>
                          <a:cs typeface="游ゴシック"/>
                        </a:rPr>
                        <a:t>necrotising</a:t>
                      </a:r>
                      <a:r>
                        <a:rPr sz="600" spc="35" dirty="0">
                          <a:latin typeface="游ゴシック"/>
                          <a:cs typeface="游ゴシック"/>
                        </a:rPr>
                        <a:t> </a:t>
                      </a:r>
                      <a:r>
                        <a:rPr sz="600" spc="-10" dirty="0">
                          <a:latin typeface="游ゴシック"/>
                          <a:cs typeface="游ゴシック"/>
                        </a:rPr>
                        <a:t>retinopathy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単純ヘルペス壊死性網膜症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oesophagitis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単純ヘルペス食道炎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dirty="0">
                          <a:latin typeface="游ゴシック"/>
                          <a:cs typeface="游ゴシック"/>
                        </a:rPr>
                        <a:t>otitis</a:t>
                      </a:r>
                      <a:r>
                        <a:rPr sz="600" spc="30" dirty="0">
                          <a:latin typeface="游ゴシック"/>
                          <a:cs typeface="游ゴシック"/>
                        </a:rPr>
                        <a:t> </a:t>
                      </a:r>
                      <a:r>
                        <a:rPr sz="600" spc="-10" dirty="0">
                          <a:latin typeface="游ゴシック"/>
                          <a:cs typeface="游ゴシック"/>
                        </a:rPr>
                        <a:t>externa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単純ヘルペス外耳道炎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pharyngitis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単純ヘルペス咽頭炎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reactivation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単純ヘルペスの再活性化</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sepsis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単純ヘルペス敗血症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5"/>
                        </a:spcBef>
                      </a:pPr>
                      <a:r>
                        <a:rPr sz="600" dirty="0">
                          <a:latin typeface="游ゴシック"/>
                          <a:cs typeface="游ゴシック"/>
                        </a:rPr>
                        <a:t>4</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viraemia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単純ヘルペスウイルス血症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30"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dirty="0">
                          <a:latin typeface="游ゴシック"/>
                          <a:cs typeface="游ゴシック"/>
                        </a:rPr>
                        <a:t>virus</a:t>
                      </a:r>
                      <a:r>
                        <a:rPr sz="600" spc="30" dirty="0">
                          <a:latin typeface="游ゴシック"/>
                          <a:cs typeface="游ゴシック"/>
                        </a:rPr>
                        <a:t> </a:t>
                      </a:r>
                      <a:r>
                        <a:rPr sz="600" dirty="0">
                          <a:latin typeface="游ゴシック"/>
                          <a:cs typeface="游ゴシック"/>
                        </a:rPr>
                        <a:t>conjunctivitis</a:t>
                      </a:r>
                      <a:r>
                        <a:rPr sz="600" spc="35"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新生児単純ヘルペスウイルス性結膜炎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simplex</a:t>
                      </a:r>
                      <a:r>
                        <a:rPr sz="600" spc="30" dirty="0">
                          <a:latin typeface="游ゴシック"/>
                          <a:cs typeface="游ゴシック"/>
                        </a:rPr>
                        <a:t> </a:t>
                      </a:r>
                      <a:r>
                        <a:rPr sz="600" spc="-10" dirty="0">
                          <a:latin typeface="游ゴシック"/>
                          <a:cs typeface="游ゴシック"/>
                        </a:rPr>
                        <a:t>visceral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内臓型単純ヘルペス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4</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virus</a:t>
                      </a:r>
                      <a:r>
                        <a:rPr sz="600" spc="25"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ヘルペスウイルス感染症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0" dirty="0">
                          <a:latin typeface="游ゴシック"/>
                          <a:cs typeface="游ゴシック"/>
                        </a:rPr>
                        <a:t> </a:t>
                      </a:r>
                      <a:r>
                        <a:rPr sz="600" spc="-10" dirty="0">
                          <a:latin typeface="游ゴシック"/>
                          <a:cs typeface="游ゴシック"/>
                        </a:rPr>
                        <a:t>zoster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帯状疱疹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zoster</a:t>
                      </a:r>
                      <a:r>
                        <a:rPr sz="600" spc="30" dirty="0">
                          <a:latin typeface="游ゴシック"/>
                          <a:cs typeface="游ゴシック"/>
                        </a:rPr>
                        <a:t> </a:t>
                      </a:r>
                      <a:r>
                        <a:rPr sz="600" dirty="0">
                          <a:latin typeface="游ゴシック"/>
                          <a:cs typeface="游ゴシック"/>
                        </a:rPr>
                        <a:t>cutaneous</a:t>
                      </a:r>
                      <a:r>
                        <a:rPr sz="600" spc="45" dirty="0">
                          <a:latin typeface="游ゴシック"/>
                          <a:cs typeface="游ゴシック"/>
                        </a:rPr>
                        <a:t> </a:t>
                      </a:r>
                      <a:r>
                        <a:rPr sz="600" spc="-10" dirty="0">
                          <a:latin typeface="游ゴシック"/>
                          <a:cs typeface="游ゴシック"/>
                        </a:rPr>
                        <a:t>disseminated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帯状疱疹の皮膚播種性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zoster</a:t>
                      </a:r>
                      <a:r>
                        <a:rPr sz="600" spc="30" dirty="0">
                          <a:latin typeface="游ゴシック"/>
                          <a:cs typeface="游ゴシック"/>
                        </a:rPr>
                        <a:t> </a:t>
                      </a:r>
                      <a:r>
                        <a:rPr sz="600" dirty="0">
                          <a:latin typeface="游ゴシック"/>
                          <a:cs typeface="游ゴシック"/>
                        </a:rPr>
                        <a:t>infection</a:t>
                      </a:r>
                      <a:r>
                        <a:rPr sz="600" spc="30" dirty="0">
                          <a:latin typeface="游ゴシック"/>
                          <a:cs typeface="游ゴシック"/>
                        </a:rPr>
                        <a:t> </a:t>
                      </a:r>
                      <a:r>
                        <a:rPr sz="600" spc="-10" dirty="0">
                          <a:latin typeface="游ゴシック"/>
                          <a:cs typeface="游ゴシック"/>
                        </a:rPr>
                        <a:t>neurological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帯状疱疹感染症神経性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zoster</a:t>
                      </a:r>
                      <a:r>
                        <a:rPr sz="600" spc="35" dirty="0">
                          <a:latin typeface="游ゴシック"/>
                          <a:cs typeface="游ゴシック"/>
                        </a:rPr>
                        <a:t> </a:t>
                      </a:r>
                      <a:r>
                        <a:rPr sz="600" spc="-10" dirty="0">
                          <a:latin typeface="游ゴシック"/>
                          <a:cs typeface="游ゴシック"/>
                        </a:rPr>
                        <a:t>meningitis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帯状疱疹髄膜炎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zoster</a:t>
                      </a:r>
                      <a:r>
                        <a:rPr sz="600" spc="35" dirty="0">
                          <a:latin typeface="游ゴシック"/>
                          <a:cs typeface="游ゴシック"/>
                        </a:rPr>
                        <a:t> </a:t>
                      </a:r>
                      <a:r>
                        <a:rPr sz="600" spc="-10" dirty="0">
                          <a:latin typeface="游ゴシック"/>
                          <a:cs typeface="游ゴシック"/>
                        </a:rPr>
                        <a:t>meningoencephalitis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帯状疱疹髄膜脳炎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zoster</a:t>
                      </a:r>
                      <a:r>
                        <a:rPr sz="600" spc="35" dirty="0">
                          <a:latin typeface="游ゴシック"/>
                          <a:cs typeface="游ゴシック"/>
                        </a:rPr>
                        <a:t> </a:t>
                      </a:r>
                      <a:r>
                        <a:rPr sz="600" spc="-10" dirty="0">
                          <a:latin typeface="游ゴシック"/>
                          <a:cs typeface="游ゴシック"/>
                        </a:rPr>
                        <a:t>meningomyelitis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帯状疱疹髄膜炎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zoster</a:t>
                      </a:r>
                      <a:r>
                        <a:rPr sz="600" spc="35" dirty="0">
                          <a:latin typeface="游ゴシック"/>
                          <a:cs typeface="游ゴシック"/>
                        </a:rPr>
                        <a:t> </a:t>
                      </a:r>
                      <a:r>
                        <a:rPr sz="600" spc="-10" dirty="0">
                          <a:latin typeface="游ゴシック"/>
                          <a:cs typeface="游ゴシック"/>
                        </a:rPr>
                        <a:t>meningoradiculitis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帯状疱疹髄膜弛緩性炎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35" dirty="0">
                          <a:latin typeface="游ゴシック"/>
                          <a:cs typeface="游ゴシック"/>
                        </a:rPr>
                        <a:t> </a:t>
                      </a:r>
                      <a:r>
                        <a:rPr sz="600" dirty="0">
                          <a:latin typeface="游ゴシック"/>
                          <a:cs typeface="游ゴシック"/>
                        </a:rPr>
                        <a:t>zoster</a:t>
                      </a:r>
                      <a:r>
                        <a:rPr sz="600" spc="40" dirty="0">
                          <a:latin typeface="游ゴシック"/>
                          <a:cs typeface="游ゴシック"/>
                        </a:rPr>
                        <a:t> </a:t>
                      </a:r>
                      <a:r>
                        <a:rPr sz="600" dirty="0">
                          <a:latin typeface="游ゴシック"/>
                          <a:cs typeface="游ゴシック"/>
                        </a:rPr>
                        <a:t>necrotising</a:t>
                      </a:r>
                      <a:r>
                        <a:rPr sz="600" spc="35" dirty="0">
                          <a:latin typeface="游ゴシック"/>
                          <a:cs typeface="游ゴシック"/>
                        </a:rPr>
                        <a:t> </a:t>
                      </a:r>
                      <a:r>
                        <a:rPr sz="600" spc="-10" dirty="0">
                          <a:latin typeface="游ゴシック"/>
                          <a:cs typeface="游ゴシック"/>
                        </a:rPr>
                        <a:t>retinopathy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帯状疱疹壊死性網膜症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zoster</a:t>
                      </a:r>
                      <a:r>
                        <a:rPr sz="600" spc="35" dirty="0">
                          <a:latin typeface="游ゴシック"/>
                          <a:cs typeface="游ゴシック"/>
                        </a:rPr>
                        <a:t> </a:t>
                      </a:r>
                      <a:r>
                        <a:rPr sz="600" spc="-10" dirty="0">
                          <a:latin typeface="游ゴシック"/>
                          <a:cs typeface="游ゴシック"/>
                        </a:rPr>
                        <a:t>oticus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耳介の帯状疱疹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zoster</a:t>
                      </a:r>
                      <a:r>
                        <a:rPr sz="600" spc="35" dirty="0">
                          <a:latin typeface="游ゴシック"/>
                          <a:cs typeface="游ゴシック"/>
                        </a:rPr>
                        <a:t> </a:t>
                      </a:r>
                      <a:r>
                        <a:rPr sz="600" spc="-10" dirty="0">
                          <a:latin typeface="游ゴシック"/>
                          <a:cs typeface="游ゴシック"/>
                        </a:rPr>
                        <a:t>pharyngitis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帯状疱疹性咽頭炎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Herpes</a:t>
                      </a:r>
                      <a:r>
                        <a:rPr sz="600" spc="25" dirty="0">
                          <a:latin typeface="游ゴシック"/>
                          <a:cs typeface="游ゴシック"/>
                        </a:rPr>
                        <a:t> </a:t>
                      </a:r>
                      <a:r>
                        <a:rPr sz="600" dirty="0">
                          <a:latin typeface="游ゴシック"/>
                          <a:cs typeface="游ゴシック"/>
                        </a:rPr>
                        <a:t>zoster</a:t>
                      </a:r>
                      <a:r>
                        <a:rPr sz="600" spc="35" dirty="0">
                          <a:latin typeface="游ゴシック"/>
                          <a:cs typeface="游ゴシック"/>
                        </a:rPr>
                        <a:t> </a:t>
                      </a:r>
                      <a:r>
                        <a:rPr sz="600" spc="-10" dirty="0">
                          <a:latin typeface="游ゴシック"/>
                          <a:cs typeface="游ゴシック"/>
                        </a:rPr>
                        <a:t>reactivation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帯状疱疹再活性化</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Herpetic</a:t>
                      </a:r>
                      <a:r>
                        <a:rPr sz="600" spc="30" dirty="0">
                          <a:latin typeface="游ゴシック"/>
                          <a:cs typeface="游ゴシック"/>
                        </a:rPr>
                        <a:t> </a:t>
                      </a:r>
                      <a:r>
                        <a:rPr sz="600" spc="-10" dirty="0">
                          <a:latin typeface="游ゴシック"/>
                          <a:cs typeface="游ゴシック"/>
                        </a:rPr>
                        <a:t>radiculopathy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ヘルペス性神経根症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Histone</a:t>
                      </a:r>
                      <a:r>
                        <a:rPr sz="600" spc="35" dirty="0">
                          <a:latin typeface="游ゴシック"/>
                          <a:cs typeface="游ゴシック"/>
                        </a:rPr>
                        <a:t> </a:t>
                      </a:r>
                      <a:r>
                        <a:rPr sz="600" dirty="0">
                          <a:latin typeface="游ゴシック"/>
                          <a:cs typeface="游ゴシック"/>
                        </a:rPr>
                        <a:t>antibody</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ヒストン抗体陽性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Hoigne's</a:t>
                      </a:r>
                      <a:r>
                        <a:rPr sz="600" spc="3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ホイニゲ症候群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Human</a:t>
                      </a:r>
                      <a:r>
                        <a:rPr sz="600" spc="15" dirty="0">
                          <a:latin typeface="游ゴシック"/>
                          <a:cs typeface="游ゴシック"/>
                        </a:rPr>
                        <a:t> </a:t>
                      </a:r>
                      <a:r>
                        <a:rPr sz="600" dirty="0">
                          <a:latin typeface="游ゴシック"/>
                          <a:cs typeface="游ゴシック"/>
                        </a:rPr>
                        <a:t>herpesvirus</a:t>
                      </a:r>
                      <a:r>
                        <a:rPr sz="600" spc="30" dirty="0">
                          <a:latin typeface="游ゴシック"/>
                          <a:cs typeface="游ゴシック"/>
                        </a:rPr>
                        <a:t> </a:t>
                      </a:r>
                      <a:r>
                        <a:rPr sz="600" dirty="0">
                          <a:latin typeface="游ゴシック"/>
                          <a:cs typeface="游ゴシック"/>
                        </a:rPr>
                        <a:t>6</a:t>
                      </a:r>
                      <a:r>
                        <a:rPr sz="600" spc="10" dirty="0">
                          <a:latin typeface="游ゴシック"/>
                          <a:cs typeface="游ゴシック"/>
                        </a:rPr>
                        <a:t> </a:t>
                      </a:r>
                      <a:r>
                        <a:rPr sz="600" spc="-10" dirty="0">
                          <a:latin typeface="游ゴシック"/>
                          <a:cs typeface="游ゴシック"/>
                        </a:rPr>
                        <a:t>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ヒトヘルペスウィルス</a:t>
                      </a:r>
                      <a:r>
                        <a:rPr sz="600" spc="-10" dirty="0">
                          <a:latin typeface="游ゴシック"/>
                          <a:cs typeface="游ゴシック"/>
                        </a:rPr>
                        <a:t>6</a:t>
                      </a:r>
                      <a:r>
                        <a:rPr sz="600" spc="-20" dirty="0">
                          <a:latin typeface="游ゴシック"/>
                          <a:cs typeface="游ゴシック"/>
                        </a:rPr>
                        <a:t>型脳炎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Human</a:t>
                      </a:r>
                      <a:r>
                        <a:rPr sz="600" spc="15" dirty="0">
                          <a:latin typeface="游ゴシック"/>
                          <a:cs typeface="游ゴシック"/>
                        </a:rPr>
                        <a:t> </a:t>
                      </a:r>
                      <a:r>
                        <a:rPr sz="600" dirty="0">
                          <a:latin typeface="游ゴシック"/>
                          <a:cs typeface="游ゴシック"/>
                        </a:rPr>
                        <a:t>herpesvirus</a:t>
                      </a:r>
                      <a:r>
                        <a:rPr sz="600" spc="30" dirty="0">
                          <a:latin typeface="游ゴシック"/>
                          <a:cs typeface="游ゴシック"/>
                        </a:rPr>
                        <a:t> </a:t>
                      </a:r>
                      <a:r>
                        <a:rPr sz="600" dirty="0">
                          <a:latin typeface="游ゴシック"/>
                          <a:cs typeface="游ゴシック"/>
                        </a:rPr>
                        <a:t>6</a:t>
                      </a:r>
                      <a:r>
                        <a:rPr sz="600" spc="1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ヒトヘルペスウィルス</a:t>
                      </a:r>
                      <a:r>
                        <a:rPr sz="600" spc="-10" dirty="0">
                          <a:latin typeface="游ゴシック"/>
                          <a:cs typeface="游ゴシック"/>
                        </a:rPr>
                        <a:t>6</a:t>
                      </a:r>
                      <a:r>
                        <a:rPr sz="600" spc="-15" dirty="0">
                          <a:latin typeface="游ゴシック"/>
                          <a:cs typeface="游ゴシック"/>
                        </a:rPr>
                        <a:t>型感染症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106</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Human</a:t>
                      </a:r>
                      <a:r>
                        <a:rPr sz="600" spc="20" dirty="0">
                          <a:latin typeface="游ゴシック"/>
                          <a:cs typeface="游ゴシック"/>
                        </a:rPr>
                        <a:t> </a:t>
                      </a:r>
                      <a:r>
                        <a:rPr sz="600" dirty="0">
                          <a:latin typeface="游ゴシック"/>
                          <a:cs typeface="游ゴシック"/>
                        </a:rPr>
                        <a:t>herpesvirus</a:t>
                      </a:r>
                      <a:r>
                        <a:rPr sz="600" spc="30" dirty="0">
                          <a:latin typeface="游ゴシック"/>
                          <a:cs typeface="游ゴシック"/>
                        </a:rPr>
                        <a:t> </a:t>
                      </a:r>
                      <a:r>
                        <a:rPr sz="600" dirty="0">
                          <a:latin typeface="游ゴシック"/>
                          <a:cs typeface="游ゴシック"/>
                        </a:rPr>
                        <a:t>6</a:t>
                      </a:r>
                      <a:r>
                        <a:rPr sz="600" spc="15" dirty="0">
                          <a:latin typeface="游ゴシック"/>
                          <a:cs typeface="游ゴシック"/>
                        </a:rPr>
                        <a:t> </a:t>
                      </a:r>
                      <a:r>
                        <a:rPr sz="600" dirty="0">
                          <a:latin typeface="游ゴシック"/>
                          <a:cs typeface="游ゴシック"/>
                        </a:rPr>
                        <a:t>infection</a:t>
                      </a:r>
                      <a:r>
                        <a:rPr sz="600" spc="20" dirty="0">
                          <a:latin typeface="游ゴシック"/>
                          <a:cs typeface="游ゴシック"/>
                        </a:rPr>
                        <a:t> </a:t>
                      </a:r>
                      <a:r>
                        <a:rPr sz="600" spc="-10" dirty="0">
                          <a:latin typeface="游ゴシック"/>
                          <a:cs typeface="游ゴシック"/>
                        </a:rPr>
                        <a:t>reactivation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ヒトヘルペスウィルス</a:t>
                      </a:r>
                      <a:r>
                        <a:rPr sz="600" spc="-10" dirty="0">
                          <a:latin typeface="游ゴシック"/>
                          <a:cs typeface="游ゴシック"/>
                        </a:rPr>
                        <a:t>6型感染症再活性化</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Human</a:t>
                      </a:r>
                      <a:r>
                        <a:rPr sz="600" spc="15" dirty="0">
                          <a:latin typeface="游ゴシック"/>
                          <a:cs typeface="游ゴシック"/>
                        </a:rPr>
                        <a:t> </a:t>
                      </a:r>
                      <a:r>
                        <a:rPr sz="600" dirty="0">
                          <a:latin typeface="游ゴシック"/>
                          <a:cs typeface="游ゴシック"/>
                        </a:rPr>
                        <a:t>herpesvirus</a:t>
                      </a:r>
                      <a:r>
                        <a:rPr sz="600" spc="30" dirty="0">
                          <a:latin typeface="游ゴシック"/>
                          <a:cs typeface="游ゴシック"/>
                        </a:rPr>
                        <a:t> </a:t>
                      </a:r>
                      <a:r>
                        <a:rPr sz="600" dirty="0">
                          <a:latin typeface="游ゴシック"/>
                          <a:cs typeface="游ゴシック"/>
                        </a:rPr>
                        <a:t>7</a:t>
                      </a:r>
                      <a:r>
                        <a:rPr sz="600" spc="1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ヒトヘルペスウィルス</a:t>
                      </a:r>
                      <a:r>
                        <a:rPr sz="600" spc="-10" dirty="0">
                          <a:latin typeface="游ゴシック"/>
                          <a:cs typeface="游ゴシック"/>
                        </a:rPr>
                        <a:t>7</a:t>
                      </a:r>
                      <a:r>
                        <a:rPr sz="600" spc="-15" dirty="0">
                          <a:latin typeface="游ゴシック"/>
                          <a:cs typeface="游ゴシック"/>
                        </a:rPr>
                        <a:t>型感染症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Human</a:t>
                      </a:r>
                      <a:r>
                        <a:rPr sz="600" spc="15" dirty="0">
                          <a:latin typeface="游ゴシック"/>
                          <a:cs typeface="游ゴシック"/>
                        </a:rPr>
                        <a:t> </a:t>
                      </a:r>
                      <a:r>
                        <a:rPr sz="600" dirty="0">
                          <a:latin typeface="游ゴシック"/>
                          <a:cs typeface="游ゴシック"/>
                        </a:rPr>
                        <a:t>herpesvirus</a:t>
                      </a:r>
                      <a:r>
                        <a:rPr sz="600" spc="30" dirty="0">
                          <a:latin typeface="游ゴシック"/>
                          <a:cs typeface="游ゴシック"/>
                        </a:rPr>
                        <a:t> </a:t>
                      </a:r>
                      <a:r>
                        <a:rPr sz="600" dirty="0">
                          <a:latin typeface="游ゴシック"/>
                          <a:cs typeface="游ゴシック"/>
                        </a:rPr>
                        <a:t>8</a:t>
                      </a:r>
                      <a:r>
                        <a:rPr sz="600" spc="1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ヒトヘルペスウィルス</a:t>
                      </a:r>
                      <a:r>
                        <a:rPr sz="600" spc="-10" dirty="0">
                          <a:latin typeface="游ゴシック"/>
                          <a:cs typeface="游ゴシック"/>
                        </a:rPr>
                        <a:t>8</a:t>
                      </a:r>
                      <a:r>
                        <a:rPr sz="600" spc="-15" dirty="0">
                          <a:latin typeface="游ゴシック"/>
                          <a:cs typeface="游ゴシック"/>
                        </a:rPr>
                        <a:t>型感染症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Hyperammonaemia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高アンモニア血症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Hyperbilirubinaemia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高ビリルビン酸血症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Hypercholia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胆汁過多</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Hypergammaglobulinaemia</a:t>
                      </a:r>
                      <a:r>
                        <a:rPr sz="600" spc="45" dirty="0">
                          <a:latin typeface="游ゴシック"/>
                          <a:cs typeface="游ゴシック"/>
                        </a:rPr>
                        <a:t> </a:t>
                      </a:r>
                      <a:r>
                        <a:rPr sz="600" dirty="0">
                          <a:latin typeface="游ゴシック"/>
                          <a:cs typeface="游ゴシック"/>
                        </a:rPr>
                        <a:t>benign</a:t>
                      </a:r>
                      <a:r>
                        <a:rPr sz="600" spc="55" dirty="0">
                          <a:latin typeface="游ゴシック"/>
                          <a:cs typeface="游ゴシック"/>
                        </a:rPr>
                        <a:t> </a:t>
                      </a:r>
                      <a:r>
                        <a:rPr sz="600" spc="-10" dirty="0">
                          <a:latin typeface="游ゴシック"/>
                          <a:cs typeface="游ゴシック"/>
                        </a:rPr>
                        <a:t>monoclonal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良性モノクローナル高ガンマグロブリン血症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Hyperglycaemic</a:t>
                      </a:r>
                      <a:r>
                        <a:rPr sz="600" spc="30"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高血糖発作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Hypersensitivity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過敏症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Hypersensitivity</a:t>
                      </a:r>
                      <a:r>
                        <a:rPr sz="600" spc="6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過敏性血管炎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Hyperthyroidism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甲状腺機能亢進症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Hypertransaminasaemia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高トランスミン酸血症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Hyperventilation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過呼吸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Hypoalbuminaemia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低アルブミン血症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Hypocalcaemic</a:t>
                      </a:r>
                      <a:r>
                        <a:rPr sz="600" spc="20"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低カルシウム血症発作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Hypogammaglobulinaemia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低ガンマグロブリン血症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Hypoglossal</a:t>
                      </a:r>
                      <a:r>
                        <a:rPr sz="600" spc="35" dirty="0">
                          <a:latin typeface="游ゴシック"/>
                          <a:cs typeface="游ゴシック"/>
                        </a:rPr>
                        <a:t> </a:t>
                      </a:r>
                      <a:r>
                        <a:rPr sz="600" dirty="0">
                          <a:latin typeface="游ゴシック"/>
                          <a:cs typeface="游ゴシック"/>
                        </a:rPr>
                        <a:t>nerve</a:t>
                      </a:r>
                      <a:r>
                        <a:rPr sz="600" spc="35"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舌下神経麻痺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Hypoglossal</a:t>
                      </a:r>
                      <a:r>
                        <a:rPr sz="600" spc="35" dirty="0">
                          <a:latin typeface="游ゴシック"/>
                          <a:cs typeface="游ゴシック"/>
                        </a:rPr>
                        <a:t> </a:t>
                      </a:r>
                      <a:r>
                        <a:rPr sz="600" dirty="0">
                          <a:latin typeface="游ゴシック"/>
                          <a:cs typeface="游ゴシック"/>
                        </a:rPr>
                        <a:t>nerve</a:t>
                      </a:r>
                      <a:r>
                        <a:rPr sz="600" spc="35" dirty="0">
                          <a:latin typeface="游ゴシック"/>
                          <a:cs typeface="游ゴシック"/>
                        </a:rPr>
                        <a:t> </a:t>
                      </a:r>
                      <a:r>
                        <a:rPr sz="600" spc="-10" dirty="0">
                          <a:latin typeface="游ゴシック"/>
                          <a:cs typeface="游ゴシック"/>
                        </a:rPr>
                        <a:t>paresis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舌下神経麻痺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Hypoglycaemic</a:t>
                      </a:r>
                      <a:r>
                        <a:rPr sz="600" spc="35"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低血糖発作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Hyponatraemic</a:t>
                      </a:r>
                      <a:r>
                        <a:rPr sz="600" spc="35"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低ナトリウム血症発作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Hypotension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低血圧症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Hypotensive</a:t>
                      </a:r>
                      <a:r>
                        <a:rPr sz="600" spc="40" dirty="0">
                          <a:latin typeface="游ゴシック"/>
                          <a:cs typeface="游ゴシック"/>
                        </a:rPr>
                        <a:t> </a:t>
                      </a:r>
                      <a:r>
                        <a:rPr sz="600" spc="-10" dirty="0">
                          <a:latin typeface="游ゴシック"/>
                          <a:cs typeface="游ゴシック"/>
                        </a:rPr>
                        <a:t>crisis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低血圧性クリーゼ</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Hypothenar</a:t>
                      </a:r>
                      <a:r>
                        <a:rPr sz="600" spc="25" dirty="0">
                          <a:latin typeface="游ゴシック"/>
                          <a:cs typeface="游ゴシック"/>
                        </a:rPr>
                        <a:t> </a:t>
                      </a:r>
                      <a:r>
                        <a:rPr sz="600" dirty="0">
                          <a:latin typeface="游ゴシック"/>
                          <a:cs typeface="游ゴシック"/>
                        </a:rPr>
                        <a:t>hammer</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下腿骨ハンマー症候群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Hypothyroidism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甲状腺機能低下症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Hypoxia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低酸素症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Idiopathic</a:t>
                      </a:r>
                      <a:r>
                        <a:rPr sz="600" spc="20" dirty="0">
                          <a:latin typeface="游ゴシック"/>
                          <a:cs typeface="游ゴシック"/>
                        </a:rPr>
                        <a:t> </a:t>
                      </a:r>
                      <a:r>
                        <a:rPr sz="600" dirty="0">
                          <a:latin typeface="游ゴシック"/>
                          <a:cs typeface="游ゴシック"/>
                        </a:rPr>
                        <a:t>CD4</a:t>
                      </a:r>
                      <a:r>
                        <a:rPr sz="600" spc="30" dirty="0">
                          <a:latin typeface="游ゴシック"/>
                          <a:cs typeface="游ゴシック"/>
                        </a:rPr>
                        <a:t> </a:t>
                      </a:r>
                      <a:r>
                        <a:rPr sz="600" spc="-10" dirty="0">
                          <a:latin typeface="游ゴシック"/>
                          <a:cs typeface="游ゴシック"/>
                        </a:rPr>
                        <a:t>lymphocytopenia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特発性CD4</a:t>
                      </a:r>
                      <a:r>
                        <a:rPr sz="600" spc="-10" dirty="0">
                          <a:latin typeface="游ゴシック"/>
                          <a:cs typeface="游ゴシック"/>
                        </a:rPr>
                        <a:t>リンパ球減少症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Idiopathic</a:t>
                      </a:r>
                      <a:r>
                        <a:rPr sz="600" spc="30" dirty="0">
                          <a:latin typeface="游ゴシック"/>
                          <a:cs typeface="游ゴシック"/>
                        </a:rPr>
                        <a:t> </a:t>
                      </a:r>
                      <a:r>
                        <a:rPr sz="600" dirty="0">
                          <a:latin typeface="游ゴシック"/>
                          <a:cs typeface="游ゴシック"/>
                        </a:rPr>
                        <a:t>generalised</a:t>
                      </a:r>
                      <a:r>
                        <a:rPr sz="600" spc="40"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特発性全般化てんかん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Idiopathic</a:t>
                      </a:r>
                      <a:r>
                        <a:rPr sz="600" spc="30" dirty="0">
                          <a:latin typeface="游ゴシック"/>
                          <a:cs typeface="游ゴシック"/>
                        </a:rPr>
                        <a:t> </a:t>
                      </a:r>
                      <a:r>
                        <a:rPr sz="600" dirty="0">
                          <a:latin typeface="游ゴシック"/>
                          <a:cs typeface="游ゴシック"/>
                        </a:rPr>
                        <a:t>interstitial</a:t>
                      </a:r>
                      <a:r>
                        <a:rPr sz="600" spc="50"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特発性間質性肺炎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Idiopathic</a:t>
                      </a:r>
                      <a:r>
                        <a:rPr sz="600" spc="30" dirty="0">
                          <a:latin typeface="游ゴシック"/>
                          <a:cs typeface="游ゴシック"/>
                        </a:rPr>
                        <a:t> </a:t>
                      </a:r>
                      <a:r>
                        <a:rPr sz="600" spc="-10" dirty="0">
                          <a:latin typeface="游ゴシック"/>
                          <a:cs typeface="游ゴシック"/>
                        </a:rPr>
                        <a:t>neutropenia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特発性好中球減少症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Idiopathic</a:t>
                      </a:r>
                      <a:r>
                        <a:rPr sz="600" spc="30" dirty="0">
                          <a:latin typeface="游ゴシック"/>
                          <a:cs typeface="游ゴシック"/>
                        </a:rPr>
                        <a:t> </a:t>
                      </a:r>
                      <a:r>
                        <a:rPr sz="600" dirty="0">
                          <a:latin typeface="游ゴシック"/>
                          <a:cs typeface="游ゴシック"/>
                        </a:rPr>
                        <a:t>pulmonary</a:t>
                      </a:r>
                      <a:r>
                        <a:rPr sz="600" spc="25" dirty="0">
                          <a:latin typeface="游ゴシック"/>
                          <a:cs typeface="游ゴシック"/>
                        </a:rPr>
                        <a:t> </a:t>
                      </a:r>
                      <a:r>
                        <a:rPr sz="600" spc="-10" dirty="0">
                          <a:latin typeface="游ゴシック"/>
                          <a:cs typeface="游ゴシック"/>
                        </a:rPr>
                        <a:t>fibrosis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特発性肺線維症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IgA</a:t>
                      </a:r>
                      <a:r>
                        <a:rPr sz="600" spc="10" dirty="0">
                          <a:latin typeface="游ゴシック"/>
                          <a:cs typeface="游ゴシック"/>
                        </a:rPr>
                        <a:t> </a:t>
                      </a:r>
                      <a:r>
                        <a:rPr sz="600" spc="-10" dirty="0">
                          <a:latin typeface="游ゴシック"/>
                          <a:cs typeface="游ゴシック"/>
                        </a:rPr>
                        <a:t>nephropathy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IgA</a:t>
                      </a:r>
                      <a:r>
                        <a:rPr sz="600" spc="-25" dirty="0">
                          <a:latin typeface="游ゴシック"/>
                          <a:cs typeface="游ゴシック"/>
                        </a:rPr>
                        <a:t>腎症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IgM</a:t>
                      </a:r>
                      <a:r>
                        <a:rPr sz="600" spc="15" dirty="0">
                          <a:latin typeface="游ゴシック"/>
                          <a:cs typeface="游ゴシック"/>
                        </a:rPr>
                        <a:t> </a:t>
                      </a:r>
                      <a:r>
                        <a:rPr sz="600" spc="-10" dirty="0">
                          <a:latin typeface="游ゴシック"/>
                          <a:cs typeface="游ゴシック"/>
                        </a:rPr>
                        <a:t>nephropathy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IgM</a:t>
                      </a:r>
                      <a:r>
                        <a:rPr sz="600" spc="-25" dirty="0">
                          <a:latin typeface="游ゴシック"/>
                          <a:cs typeface="游ゴシック"/>
                        </a:rPr>
                        <a:t>腎症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IIIrd</a:t>
                      </a:r>
                      <a:r>
                        <a:rPr sz="600" spc="5" dirty="0">
                          <a:latin typeface="游ゴシック"/>
                          <a:cs typeface="游ゴシック"/>
                        </a:rPr>
                        <a:t> </a:t>
                      </a:r>
                      <a:r>
                        <a:rPr sz="600" dirty="0">
                          <a:latin typeface="游ゴシック"/>
                          <a:cs typeface="游ゴシック"/>
                        </a:rPr>
                        <a:t>nerve</a:t>
                      </a:r>
                      <a:r>
                        <a:rPr sz="600" spc="10"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第</a:t>
                      </a:r>
                      <a:r>
                        <a:rPr sz="600" spc="-10" dirty="0">
                          <a:latin typeface="游ゴシック"/>
                          <a:cs typeface="游ゴシック"/>
                        </a:rPr>
                        <a:t>III</a:t>
                      </a:r>
                      <a:r>
                        <a:rPr sz="600" spc="-15" dirty="0">
                          <a:latin typeface="游ゴシック"/>
                          <a:cs typeface="游ゴシック"/>
                        </a:rPr>
                        <a:t>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IIIrd</a:t>
                      </a:r>
                      <a:r>
                        <a:rPr sz="600" spc="5" dirty="0">
                          <a:latin typeface="游ゴシック"/>
                          <a:cs typeface="游ゴシック"/>
                        </a:rPr>
                        <a:t> </a:t>
                      </a:r>
                      <a:r>
                        <a:rPr sz="600" dirty="0">
                          <a:latin typeface="游ゴシック"/>
                          <a:cs typeface="游ゴシック"/>
                        </a:rPr>
                        <a:t>nerve</a:t>
                      </a:r>
                      <a:r>
                        <a:rPr sz="600" spc="10" dirty="0">
                          <a:latin typeface="游ゴシック"/>
                          <a:cs typeface="游ゴシック"/>
                        </a:rPr>
                        <a:t> </a:t>
                      </a:r>
                      <a:r>
                        <a:rPr sz="600" spc="-10" dirty="0">
                          <a:latin typeface="游ゴシック"/>
                          <a:cs typeface="游ゴシック"/>
                        </a:rPr>
                        <a:t>paresis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第</a:t>
                      </a:r>
                      <a:r>
                        <a:rPr sz="600" spc="-10" dirty="0">
                          <a:latin typeface="游ゴシック"/>
                          <a:cs typeface="游ゴシック"/>
                        </a:rPr>
                        <a:t>III</a:t>
                      </a:r>
                      <a:r>
                        <a:rPr sz="600" spc="-15" dirty="0">
                          <a:latin typeface="游ゴシック"/>
                          <a:cs typeface="游ゴシック"/>
                        </a:rPr>
                        <a:t>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Iliac</a:t>
                      </a:r>
                      <a:r>
                        <a:rPr sz="600" spc="15" dirty="0">
                          <a:latin typeface="游ゴシック"/>
                          <a:cs typeface="游ゴシック"/>
                        </a:rPr>
                        <a:t> </a:t>
                      </a:r>
                      <a:r>
                        <a:rPr sz="600" dirty="0">
                          <a:latin typeface="游ゴシック"/>
                          <a:cs typeface="游ゴシック"/>
                        </a:rPr>
                        <a:t>artery</a:t>
                      </a:r>
                      <a:r>
                        <a:rPr sz="600" spc="1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腸骨動脈塞栓症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a:t>
                      </a:r>
                      <a:r>
                        <a:rPr sz="600" spc="10" dirty="0">
                          <a:latin typeface="游ゴシック"/>
                          <a:cs typeface="游ゴシック"/>
                        </a:rPr>
                        <a:t> </a:t>
                      </a:r>
                      <a:r>
                        <a:rPr sz="600" spc="-10" dirty="0">
                          <a:latin typeface="游ゴシック"/>
                          <a:cs typeface="游ゴシック"/>
                        </a:rPr>
                        <a:t>thrombocytopenia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免疫性血小板減少症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dirty="0">
                          <a:latin typeface="游ゴシック"/>
                          <a:cs typeface="游ゴシック"/>
                        </a:rPr>
                        <a:t>adverse</a:t>
                      </a:r>
                      <a:r>
                        <a:rPr sz="600" spc="25" dirty="0">
                          <a:latin typeface="游ゴシック"/>
                          <a:cs typeface="游ゴシック"/>
                        </a:rPr>
                        <a:t> </a:t>
                      </a:r>
                      <a:r>
                        <a:rPr sz="600" spc="-10" dirty="0">
                          <a:latin typeface="游ゴシック"/>
                          <a:cs typeface="游ゴシック"/>
                        </a:rPr>
                        <a:t>reaction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免疫介在性副反応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cholangitis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免疫介在性胆管炎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cholestasis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免疫介在性胆汁うっ滞症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cytopenia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免疫介在性細胞減少症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免疫性脳炎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encephalopathy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免疫介在性脳症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endocrinopathy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免疫介在性内分泌障害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enterocolitis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gastritis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免疫性胃炎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0" dirty="0">
                          <a:latin typeface="游ゴシック"/>
                          <a:cs typeface="游ゴシック"/>
                        </a:rPr>
                        <a:t> </a:t>
                      </a:r>
                      <a:r>
                        <a:rPr sz="600" dirty="0">
                          <a:latin typeface="游ゴシック"/>
                          <a:cs typeface="游ゴシック"/>
                        </a:rPr>
                        <a:t>hepatic</a:t>
                      </a:r>
                      <a:r>
                        <a:rPr sz="600" spc="20"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免疫介在性肝障害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hepatitis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免疫介在性肝炎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107</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hyperthyroidism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免疫介在性甲状腺機能亢進症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hypothyroidism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免疫介在性甲状腺機能低下症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myocarditis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免疫介在性心筋炎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myositis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nephritis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pancreatitis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免疫介在性膵炎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pneumonitis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15" dirty="0">
                          <a:latin typeface="游ゴシック"/>
                          <a:cs typeface="游ゴシック"/>
                        </a:rPr>
                        <a:t> </a:t>
                      </a:r>
                      <a:r>
                        <a:rPr sz="600" dirty="0">
                          <a:latin typeface="游ゴシック"/>
                          <a:cs typeface="游ゴシック"/>
                        </a:rPr>
                        <a:t>renal</a:t>
                      </a:r>
                      <a:r>
                        <a:rPr sz="600" spc="20"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免疫介在性腎障害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thyroiditis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免疫介在性甲状腺炎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Immune-mediated</a:t>
                      </a:r>
                      <a:r>
                        <a:rPr sz="600" spc="25" dirty="0">
                          <a:latin typeface="游ゴシック"/>
                          <a:cs typeface="游ゴシック"/>
                        </a:rPr>
                        <a:t> </a:t>
                      </a:r>
                      <a:r>
                        <a:rPr sz="600" spc="-10" dirty="0">
                          <a:latin typeface="游ゴシック"/>
                          <a:cs typeface="游ゴシック"/>
                        </a:rPr>
                        <a:t>uveitis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免疫介在性ぶどう膜炎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Immunoglobulin</a:t>
                      </a:r>
                      <a:r>
                        <a:rPr sz="600" spc="25" dirty="0">
                          <a:latin typeface="游ゴシック"/>
                          <a:cs typeface="游ゴシック"/>
                        </a:rPr>
                        <a:t> </a:t>
                      </a:r>
                      <a:r>
                        <a:rPr sz="600" dirty="0">
                          <a:latin typeface="游ゴシック"/>
                          <a:cs typeface="游ゴシック"/>
                        </a:rPr>
                        <a:t>G4</a:t>
                      </a:r>
                      <a:r>
                        <a:rPr sz="600" spc="20" dirty="0">
                          <a:latin typeface="游ゴシック"/>
                          <a:cs typeface="游ゴシック"/>
                        </a:rPr>
                        <a:t> </a:t>
                      </a:r>
                      <a:r>
                        <a:rPr sz="600" dirty="0">
                          <a:latin typeface="游ゴシック"/>
                          <a:cs typeface="游ゴシック"/>
                        </a:rPr>
                        <a:t>related</a:t>
                      </a:r>
                      <a:r>
                        <a:rPr sz="600" spc="3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免疫グロブリンG4</a:t>
                      </a:r>
                      <a:r>
                        <a:rPr sz="600" spc="-15" dirty="0">
                          <a:latin typeface="游ゴシック"/>
                          <a:cs typeface="游ゴシック"/>
                        </a:rPr>
                        <a:t>関連疾患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Immunoglobulins</a:t>
                      </a:r>
                      <a:r>
                        <a:rPr sz="600" spc="6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免疫グロブリン異常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Implant</a:t>
                      </a:r>
                      <a:r>
                        <a:rPr sz="600" spc="20" dirty="0">
                          <a:latin typeface="游ゴシック"/>
                          <a:cs typeface="游ゴシック"/>
                        </a:rPr>
                        <a:t> </a:t>
                      </a:r>
                      <a:r>
                        <a:rPr sz="600" dirty="0">
                          <a:latin typeface="游ゴシック"/>
                          <a:cs typeface="游ゴシック"/>
                        </a:rPr>
                        <a:t>site</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インプラント部位血栓症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Inclusion</a:t>
                      </a:r>
                      <a:r>
                        <a:rPr sz="600" spc="25" dirty="0">
                          <a:latin typeface="游ゴシック"/>
                          <a:cs typeface="游ゴシック"/>
                        </a:rPr>
                        <a:t> </a:t>
                      </a:r>
                      <a:r>
                        <a:rPr sz="600" dirty="0">
                          <a:latin typeface="游ゴシック"/>
                          <a:cs typeface="游ゴシック"/>
                        </a:rPr>
                        <a:t>body</a:t>
                      </a:r>
                      <a:r>
                        <a:rPr sz="600" spc="25" dirty="0">
                          <a:latin typeface="游ゴシック"/>
                          <a:cs typeface="游ゴシック"/>
                        </a:rPr>
                        <a:t> </a:t>
                      </a:r>
                      <a:r>
                        <a:rPr sz="600" spc="-10" dirty="0">
                          <a:latin typeface="游ゴシック"/>
                          <a:cs typeface="游ゴシック"/>
                        </a:rPr>
                        <a:t>myositis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封入体筋炎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Infantile</a:t>
                      </a:r>
                      <a:r>
                        <a:rPr sz="600" spc="15" dirty="0">
                          <a:latin typeface="游ゴシック"/>
                          <a:cs typeface="游ゴシック"/>
                        </a:rPr>
                        <a:t> </a:t>
                      </a:r>
                      <a:r>
                        <a:rPr sz="600" dirty="0">
                          <a:latin typeface="游ゴシック"/>
                          <a:cs typeface="游ゴシック"/>
                        </a:rPr>
                        <a:t>genetic</a:t>
                      </a:r>
                      <a:r>
                        <a:rPr sz="600" spc="20" dirty="0">
                          <a:latin typeface="游ゴシック"/>
                          <a:cs typeface="游ゴシック"/>
                        </a:rPr>
                        <a:t> </a:t>
                      </a:r>
                      <a:r>
                        <a:rPr sz="600" spc="-10" dirty="0">
                          <a:latin typeface="游ゴシック"/>
                          <a:cs typeface="游ゴシック"/>
                        </a:rPr>
                        <a:t>agranulocytosis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小児遺伝性無顆粒球症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Infantile</a:t>
                      </a:r>
                      <a:r>
                        <a:rPr sz="600" spc="15" dirty="0">
                          <a:latin typeface="游ゴシック"/>
                          <a:cs typeface="游ゴシック"/>
                        </a:rPr>
                        <a:t> </a:t>
                      </a:r>
                      <a:r>
                        <a:rPr sz="600" spc="-10" dirty="0">
                          <a:latin typeface="游ゴシック"/>
                          <a:cs typeface="游ゴシック"/>
                        </a:rPr>
                        <a:t>spasms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小児けいれん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Infected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感染性血管炎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Infective</a:t>
                      </a:r>
                      <a:r>
                        <a:rPr sz="600" spc="1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感染性血栓症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Inflammation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炎症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Inflammatory</a:t>
                      </a:r>
                      <a:r>
                        <a:rPr sz="600" spc="15" dirty="0">
                          <a:latin typeface="游ゴシック"/>
                          <a:cs typeface="游ゴシック"/>
                        </a:rPr>
                        <a:t> </a:t>
                      </a:r>
                      <a:r>
                        <a:rPr sz="600" dirty="0">
                          <a:latin typeface="游ゴシック"/>
                          <a:cs typeface="游ゴシック"/>
                        </a:rPr>
                        <a:t>bowel</a:t>
                      </a:r>
                      <a:r>
                        <a:rPr sz="600" spc="2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炎症性腸疾患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Infusion</a:t>
                      </a:r>
                      <a:r>
                        <a:rPr sz="600" spc="25" dirty="0">
                          <a:latin typeface="游ゴシック"/>
                          <a:cs typeface="游ゴシック"/>
                        </a:rPr>
                        <a:t> </a:t>
                      </a:r>
                      <a:r>
                        <a:rPr sz="600" dirty="0">
                          <a:latin typeface="游ゴシック"/>
                          <a:cs typeface="游ゴシック"/>
                        </a:rPr>
                        <a:t>site</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輸液部位血栓症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Infusion</a:t>
                      </a:r>
                      <a:r>
                        <a:rPr sz="600" spc="25" dirty="0">
                          <a:latin typeface="游ゴシック"/>
                          <a:cs typeface="游ゴシック"/>
                        </a:rPr>
                        <a:t> </a:t>
                      </a:r>
                      <a:r>
                        <a:rPr sz="600" dirty="0">
                          <a:latin typeface="游ゴシック"/>
                          <a:cs typeface="游ゴシック"/>
                        </a:rPr>
                        <a:t>site</a:t>
                      </a:r>
                      <a:r>
                        <a:rPr sz="600" spc="20"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輸液部位血管炎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Injection</a:t>
                      </a:r>
                      <a:r>
                        <a:rPr sz="600" spc="25" dirty="0">
                          <a:latin typeface="游ゴシック"/>
                          <a:cs typeface="游ゴシック"/>
                        </a:rPr>
                        <a:t> </a:t>
                      </a:r>
                      <a:r>
                        <a:rPr sz="600" dirty="0">
                          <a:latin typeface="游ゴシック"/>
                          <a:cs typeface="游ゴシック"/>
                        </a:rPr>
                        <a:t>site</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注射部位血栓症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Injection</a:t>
                      </a:r>
                      <a:r>
                        <a:rPr sz="600" spc="25" dirty="0">
                          <a:latin typeface="游ゴシック"/>
                          <a:cs typeface="游ゴシック"/>
                        </a:rPr>
                        <a:t> </a:t>
                      </a:r>
                      <a:r>
                        <a:rPr sz="600" dirty="0">
                          <a:latin typeface="游ゴシック"/>
                          <a:cs typeface="游ゴシック"/>
                        </a:rPr>
                        <a:t>site</a:t>
                      </a:r>
                      <a:r>
                        <a:rPr sz="600" spc="20" dirty="0">
                          <a:latin typeface="游ゴシック"/>
                          <a:cs typeface="游ゴシック"/>
                        </a:rPr>
                        <a:t> </a:t>
                      </a:r>
                      <a:r>
                        <a:rPr sz="600" spc="-10" dirty="0">
                          <a:latin typeface="游ゴシック"/>
                          <a:cs typeface="游ゴシック"/>
                        </a:rPr>
                        <a:t>urticaria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注射部位の蕁麻疹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Injection</a:t>
                      </a:r>
                      <a:r>
                        <a:rPr sz="600" spc="25" dirty="0">
                          <a:latin typeface="游ゴシック"/>
                          <a:cs typeface="游ゴシック"/>
                        </a:rPr>
                        <a:t> </a:t>
                      </a:r>
                      <a:r>
                        <a:rPr sz="600" dirty="0">
                          <a:latin typeface="游ゴシック"/>
                          <a:cs typeface="游ゴシック"/>
                        </a:rPr>
                        <a:t>site</a:t>
                      </a:r>
                      <a:r>
                        <a:rPr sz="600" spc="20"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注射部位の血管炎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Instillation</a:t>
                      </a:r>
                      <a:r>
                        <a:rPr sz="600" spc="30" dirty="0">
                          <a:latin typeface="游ゴシック"/>
                          <a:cs typeface="游ゴシック"/>
                        </a:rPr>
                        <a:t> </a:t>
                      </a:r>
                      <a:r>
                        <a:rPr sz="600" dirty="0">
                          <a:latin typeface="游ゴシック"/>
                          <a:cs typeface="游ゴシック"/>
                        </a:rPr>
                        <a:t>site</a:t>
                      </a:r>
                      <a:r>
                        <a:rPr sz="600" spc="3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注射器用血栓症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Insulin</a:t>
                      </a:r>
                      <a:r>
                        <a:rPr sz="600" spc="25" dirty="0">
                          <a:latin typeface="游ゴシック"/>
                          <a:cs typeface="游ゴシック"/>
                        </a:rPr>
                        <a:t> </a:t>
                      </a:r>
                      <a:r>
                        <a:rPr sz="600" dirty="0">
                          <a:latin typeface="游ゴシック"/>
                          <a:cs typeface="游ゴシック"/>
                        </a:rPr>
                        <a:t>autoimmune</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インスリン自己免疫症候群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Interstitial</a:t>
                      </a:r>
                      <a:r>
                        <a:rPr sz="600" spc="45" dirty="0">
                          <a:latin typeface="游ゴシック"/>
                          <a:cs typeface="游ゴシック"/>
                        </a:rPr>
                        <a:t> </a:t>
                      </a:r>
                      <a:r>
                        <a:rPr sz="600" dirty="0">
                          <a:latin typeface="游ゴシック"/>
                          <a:cs typeface="游ゴシック"/>
                        </a:rPr>
                        <a:t>granulomatous</a:t>
                      </a:r>
                      <a:r>
                        <a:rPr sz="600" spc="50" dirty="0">
                          <a:latin typeface="游ゴシック"/>
                          <a:cs typeface="游ゴシック"/>
                        </a:rPr>
                        <a:t> </a:t>
                      </a:r>
                      <a:r>
                        <a:rPr sz="600" spc="-10" dirty="0">
                          <a:latin typeface="游ゴシック"/>
                          <a:cs typeface="游ゴシック"/>
                        </a:rPr>
                        <a:t>dermatitis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間質性肉芽腫性皮膚炎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Interstitial</a:t>
                      </a:r>
                      <a:r>
                        <a:rPr sz="600" spc="30" dirty="0">
                          <a:latin typeface="游ゴシック"/>
                          <a:cs typeface="游ゴシック"/>
                        </a:rPr>
                        <a:t> </a:t>
                      </a:r>
                      <a:r>
                        <a:rPr sz="600" dirty="0">
                          <a:latin typeface="游ゴシック"/>
                          <a:cs typeface="游ゴシック"/>
                        </a:rPr>
                        <a:t>lung</a:t>
                      </a:r>
                      <a:r>
                        <a:rPr sz="600" spc="3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間質性肺疾患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Intracardiac</a:t>
                      </a:r>
                      <a:r>
                        <a:rPr sz="600" spc="20" dirty="0">
                          <a:latin typeface="游ゴシック"/>
                          <a:cs typeface="游ゴシック"/>
                        </a:rPr>
                        <a:t> </a:t>
                      </a:r>
                      <a:r>
                        <a:rPr sz="600" spc="-20" dirty="0">
                          <a:latin typeface="游ゴシック"/>
                          <a:cs typeface="游ゴシック"/>
                        </a:rPr>
                        <a:t>mass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心内腫瘤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Intracardiac</a:t>
                      </a:r>
                      <a:r>
                        <a:rPr sz="600" spc="20" dirty="0">
                          <a:latin typeface="游ゴシック"/>
                          <a:cs typeface="游ゴシック"/>
                        </a:rPr>
                        <a:t> </a:t>
                      </a:r>
                      <a:r>
                        <a:rPr sz="600" spc="-10" dirty="0">
                          <a:latin typeface="游ゴシック"/>
                          <a:cs typeface="游ゴシック"/>
                        </a:rPr>
                        <a:t>thrombus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心内血栓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Intracranial</a:t>
                      </a:r>
                      <a:r>
                        <a:rPr sz="600" spc="30" dirty="0">
                          <a:latin typeface="游ゴシック"/>
                          <a:cs typeface="游ゴシック"/>
                        </a:rPr>
                        <a:t> </a:t>
                      </a:r>
                      <a:r>
                        <a:rPr sz="600" dirty="0">
                          <a:latin typeface="游ゴシック"/>
                          <a:cs typeface="游ゴシック"/>
                        </a:rPr>
                        <a:t>pressure</a:t>
                      </a:r>
                      <a:r>
                        <a:rPr sz="600" spc="3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頭蓋内圧亢進</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Intrapericardial</a:t>
                      </a:r>
                      <a:r>
                        <a:rPr sz="600" spc="4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心膜内血栓症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Intrinsic</a:t>
                      </a:r>
                      <a:r>
                        <a:rPr sz="600" spc="25" dirty="0">
                          <a:latin typeface="游ゴシック"/>
                          <a:cs typeface="游ゴシック"/>
                        </a:rPr>
                        <a:t> </a:t>
                      </a:r>
                      <a:r>
                        <a:rPr sz="600" dirty="0">
                          <a:latin typeface="游ゴシック"/>
                          <a:cs typeface="游ゴシック"/>
                        </a:rPr>
                        <a:t>factor</a:t>
                      </a:r>
                      <a:r>
                        <a:rPr sz="600" spc="35"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真性因子抗体異常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Intrinsic</a:t>
                      </a:r>
                      <a:r>
                        <a:rPr sz="600" spc="25" dirty="0">
                          <a:latin typeface="游ゴシック"/>
                          <a:cs typeface="游ゴシック"/>
                        </a:rPr>
                        <a:t> </a:t>
                      </a:r>
                      <a:r>
                        <a:rPr sz="600" dirty="0">
                          <a:latin typeface="游ゴシック"/>
                          <a:cs typeface="游ゴシック"/>
                        </a:rPr>
                        <a:t>factor</a:t>
                      </a:r>
                      <a:r>
                        <a:rPr sz="600" spc="35"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真性因子抗体陽性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IPEX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IPEX</a:t>
                      </a:r>
                      <a:r>
                        <a:rPr sz="600" spc="-20" dirty="0">
                          <a:latin typeface="游ゴシック"/>
                          <a:cs typeface="游ゴシック"/>
                        </a:rPr>
                        <a:t>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Irregular</a:t>
                      </a:r>
                      <a:r>
                        <a:rPr sz="600" spc="25" dirty="0">
                          <a:latin typeface="游ゴシック"/>
                          <a:cs typeface="游ゴシック"/>
                        </a:rPr>
                        <a:t> </a:t>
                      </a:r>
                      <a:r>
                        <a:rPr sz="600" spc="-10" dirty="0">
                          <a:latin typeface="游ゴシック"/>
                          <a:cs typeface="游ゴシック"/>
                        </a:rPr>
                        <a:t>breathing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不規則な呼吸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IRVAN</a:t>
                      </a:r>
                      <a:r>
                        <a:rPr sz="600" spc="1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IRVAN</a:t>
                      </a:r>
                      <a:r>
                        <a:rPr sz="600" spc="-20" dirty="0">
                          <a:latin typeface="游ゴシック"/>
                          <a:cs typeface="游ゴシック"/>
                        </a:rPr>
                        <a:t>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IVth</a:t>
                      </a:r>
                      <a:r>
                        <a:rPr sz="600" spc="15" dirty="0">
                          <a:latin typeface="游ゴシック"/>
                          <a:cs typeface="游ゴシック"/>
                        </a:rPr>
                        <a:t> </a:t>
                      </a:r>
                      <a:r>
                        <a:rPr sz="600" dirty="0">
                          <a:latin typeface="游ゴシック"/>
                          <a:cs typeface="游ゴシック"/>
                        </a:rPr>
                        <a:t>nerve</a:t>
                      </a:r>
                      <a:r>
                        <a:rPr sz="600" spc="5"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第</a:t>
                      </a:r>
                      <a:r>
                        <a:rPr sz="600" spc="-10" dirty="0">
                          <a:latin typeface="游ゴシック"/>
                          <a:cs typeface="游ゴシック"/>
                        </a:rPr>
                        <a:t>IV</a:t>
                      </a:r>
                      <a:r>
                        <a:rPr sz="600" spc="-15" dirty="0">
                          <a:latin typeface="游ゴシック"/>
                          <a:cs typeface="游ゴシック"/>
                        </a:rPr>
                        <a:t>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IVth</a:t>
                      </a:r>
                      <a:r>
                        <a:rPr sz="600" spc="15" dirty="0">
                          <a:latin typeface="游ゴシック"/>
                          <a:cs typeface="游ゴシック"/>
                        </a:rPr>
                        <a:t> </a:t>
                      </a:r>
                      <a:r>
                        <a:rPr sz="600" dirty="0">
                          <a:latin typeface="游ゴシック"/>
                          <a:cs typeface="游ゴシック"/>
                        </a:rPr>
                        <a:t>nerve</a:t>
                      </a:r>
                      <a:r>
                        <a:rPr sz="600" spc="5" dirty="0">
                          <a:latin typeface="游ゴシック"/>
                          <a:cs typeface="游ゴシック"/>
                        </a:rPr>
                        <a:t> </a:t>
                      </a:r>
                      <a:r>
                        <a:rPr sz="600" spc="-10" dirty="0">
                          <a:latin typeface="游ゴシック"/>
                          <a:cs typeface="游ゴシック"/>
                        </a:rPr>
                        <a:t>paresis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第</a:t>
                      </a:r>
                      <a:r>
                        <a:rPr sz="600" spc="-10" dirty="0">
                          <a:latin typeface="游ゴシック"/>
                          <a:cs typeface="游ゴシック"/>
                        </a:rPr>
                        <a:t>IV</a:t>
                      </a:r>
                      <a:r>
                        <a:rPr sz="600" spc="-15" dirty="0">
                          <a:latin typeface="游ゴシック"/>
                          <a:cs typeface="游ゴシック"/>
                        </a:rPr>
                        <a:t>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JC</a:t>
                      </a:r>
                      <a:r>
                        <a:rPr sz="600" spc="30" dirty="0">
                          <a:latin typeface="游ゴシック"/>
                          <a:cs typeface="游ゴシック"/>
                        </a:rPr>
                        <a:t> </a:t>
                      </a:r>
                      <a:r>
                        <a:rPr sz="600" dirty="0">
                          <a:latin typeface="游ゴシック"/>
                          <a:cs typeface="游ゴシック"/>
                        </a:rPr>
                        <a:t>polyomavirus</a:t>
                      </a:r>
                      <a:r>
                        <a:rPr sz="600" spc="20" dirty="0">
                          <a:latin typeface="游ゴシック"/>
                          <a:cs typeface="游ゴシック"/>
                        </a:rPr>
                        <a:t> </a:t>
                      </a:r>
                      <a:r>
                        <a:rPr sz="600" dirty="0">
                          <a:latin typeface="游ゴシック"/>
                          <a:cs typeface="游ゴシック"/>
                        </a:rPr>
                        <a:t>test</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JC</a:t>
                      </a:r>
                      <a:r>
                        <a:rPr sz="600" spc="-5" dirty="0">
                          <a:latin typeface="游ゴシック"/>
                          <a:cs typeface="游ゴシック"/>
                        </a:rPr>
                        <a:t>ポリオマウイルス検査陽性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JC</a:t>
                      </a:r>
                      <a:r>
                        <a:rPr sz="600" spc="25" dirty="0">
                          <a:latin typeface="游ゴシック"/>
                          <a:cs typeface="游ゴシック"/>
                        </a:rPr>
                        <a:t> </a:t>
                      </a:r>
                      <a:r>
                        <a:rPr sz="600" dirty="0">
                          <a:latin typeface="游ゴシック"/>
                          <a:cs typeface="游ゴシック"/>
                        </a:rPr>
                        <a:t>virus</a:t>
                      </a:r>
                      <a:r>
                        <a:rPr sz="600" spc="15" dirty="0">
                          <a:latin typeface="游ゴシック"/>
                          <a:cs typeface="游ゴシック"/>
                        </a:rPr>
                        <a:t> </a:t>
                      </a:r>
                      <a:r>
                        <a:rPr sz="600" dirty="0">
                          <a:latin typeface="游ゴシック"/>
                          <a:cs typeface="游ゴシック"/>
                        </a:rPr>
                        <a:t>CSF</a:t>
                      </a:r>
                      <a:r>
                        <a:rPr sz="600" spc="20" dirty="0">
                          <a:latin typeface="游ゴシック"/>
                          <a:cs typeface="游ゴシック"/>
                        </a:rPr>
                        <a:t> </a:t>
                      </a:r>
                      <a:r>
                        <a:rPr sz="600" dirty="0">
                          <a:latin typeface="游ゴシック"/>
                          <a:cs typeface="游ゴシック"/>
                        </a:rPr>
                        <a:t>test</a:t>
                      </a:r>
                      <a:r>
                        <a:rPr sz="600" spc="1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JC</a:t>
                      </a:r>
                      <a:r>
                        <a:rPr sz="600" spc="-5" dirty="0">
                          <a:latin typeface="游ゴシック"/>
                          <a:cs typeface="游ゴシック"/>
                        </a:rPr>
                        <a:t>ウイルス髄液検査陽性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Jeavons</a:t>
                      </a:r>
                      <a:r>
                        <a:rPr sz="600" spc="1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ジーボンズ症候群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Jugular</a:t>
                      </a:r>
                      <a:r>
                        <a:rPr sz="600" spc="15" dirty="0">
                          <a:latin typeface="游ゴシック"/>
                          <a:cs typeface="游ゴシック"/>
                        </a:rPr>
                        <a:t> </a:t>
                      </a:r>
                      <a:r>
                        <a:rPr sz="600" dirty="0">
                          <a:latin typeface="游ゴシック"/>
                          <a:cs typeface="游ゴシック"/>
                        </a:rPr>
                        <a:t>vein</a:t>
                      </a:r>
                      <a:r>
                        <a:rPr sz="600" spc="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頸静脈塞栓症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Jugular</a:t>
                      </a:r>
                      <a:r>
                        <a:rPr sz="600" spc="15" dirty="0">
                          <a:latin typeface="游ゴシック"/>
                          <a:cs typeface="游ゴシック"/>
                        </a:rPr>
                        <a:t> </a:t>
                      </a:r>
                      <a:r>
                        <a:rPr sz="600" dirty="0">
                          <a:latin typeface="游ゴシック"/>
                          <a:cs typeface="游ゴシック"/>
                        </a:rPr>
                        <a:t>vein</a:t>
                      </a:r>
                      <a:r>
                        <a:rPr sz="600" spc="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頸静脈血栓症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Juvenile</a:t>
                      </a:r>
                      <a:r>
                        <a:rPr sz="600" spc="20" dirty="0">
                          <a:latin typeface="游ゴシック"/>
                          <a:cs typeface="游ゴシック"/>
                        </a:rPr>
                        <a:t> </a:t>
                      </a:r>
                      <a:r>
                        <a:rPr sz="600" dirty="0">
                          <a:latin typeface="游ゴシック"/>
                          <a:cs typeface="游ゴシック"/>
                        </a:rPr>
                        <a:t>idiopathic</a:t>
                      </a:r>
                      <a:r>
                        <a:rPr sz="600" spc="25" dirty="0">
                          <a:latin typeface="游ゴシック"/>
                          <a:cs typeface="游ゴシック"/>
                        </a:rPr>
                        <a:t> </a:t>
                      </a:r>
                      <a:r>
                        <a:rPr sz="600" spc="-10" dirty="0">
                          <a:latin typeface="游ゴシック"/>
                          <a:cs typeface="游ゴシック"/>
                        </a:rPr>
                        <a:t>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若年性特発性関節炎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108</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Juvenile</a:t>
                      </a:r>
                      <a:r>
                        <a:rPr sz="600" spc="15" dirty="0">
                          <a:latin typeface="游ゴシック"/>
                          <a:cs typeface="游ゴシック"/>
                        </a:rPr>
                        <a:t> </a:t>
                      </a:r>
                      <a:r>
                        <a:rPr sz="600" dirty="0">
                          <a:latin typeface="游ゴシック"/>
                          <a:cs typeface="游ゴシック"/>
                        </a:rPr>
                        <a:t>myoclonic</a:t>
                      </a:r>
                      <a:r>
                        <a:rPr sz="600" spc="15"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若年性ミオクロニーてんかん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Juvenile</a:t>
                      </a:r>
                      <a:r>
                        <a:rPr sz="600" spc="10" dirty="0">
                          <a:latin typeface="游ゴシック"/>
                          <a:cs typeface="游ゴシック"/>
                        </a:rPr>
                        <a:t> </a:t>
                      </a:r>
                      <a:r>
                        <a:rPr sz="600" spc="-10" dirty="0">
                          <a:latin typeface="游ゴシック"/>
                          <a:cs typeface="游ゴシック"/>
                        </a:rPr>
                        <a:t>polymyositis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若年性多発性筋炎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Juvenile</a:t>
                      </a:r>
                      <a:r>
                        <a:rPr sz="600" spc="25" dirty="0">
                          <a:latin typeface="游ゴシック"/>
                          <a:cs typeface="游ゴシック"/>
                        </a:rPr>
                        <a:t> </a:t>
                      </a:r>
                      <a:r>
                        <a:rPr sz="600" dirty="0">
                          <a:latin typeface="游ゴシック"/>
                          <a:cs typeface="游ゴシック"/>
                        </a:rPr>
                        <a:t>psoriatic</a:t>
                      </a:r>
                      <a:r>
                        <a:rPr sz="600" spc="25" dirty="0">
                          <a:latin typeface="游ゴシック"/>
                          <a:cs typeface="游ゴシック"/>
                        </a:rPr>
                        <a:t> </a:t>
                      </a:r>
                      <a:r>
                        <a:rPr sz="600" spc="-10" dirty="0">
                          <a:latin typeface="游ゴシック"/>
                          <a:cs typeface="游ゴシック"/>
                        </a:rPr>
                        <a:t>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若年性乾癬性関節炎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Juvenile</a:t>
                      </a:r>
                      <a:r>
                        <a:rPr sz="600" spc="10" dirty="0">
                          <a:latin typeface="游ゴシック"/>
                          <a:cs typeface="游ゴシック"/>
                        </a:rPr>
                        <a:t> </a:t>
                      </a:r>
                      <a:r>
                        <a:rPr sz="600" spc="-10" dirty="0">
                          <a:latin typeface="游ゴシック"/>
                          <a:cs typeface="游ゴシック"/>
                        </a:rPr>
                        <a:t>spondyloarthritis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若年性脊椎関節炎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Kaposi</a:t>
                      </a:r>
                      <a:r>
                        <a:rPr sz="600" spc="35" dirty="0">
                          <a:latin typeface="游ゴシック"/>
                          <a:cs typeface="游ゴシック"/>
                        </a:rPr>
                        <a:t> </a:t>
                      </a:r>
                      <a:r>
                        <a:rPr sz="600" dirty="0">
                          <a:latin typeface="游ゴシック"/>
                          <a:cs typeface="游ゴシック"/>
                        </a:rPr>
                        <a:t>sarcoma</a:t>
                      </a:r>
                      <a:r>
                        <a:rPr sz="600" spc="25" dirty="0">
                          <a:latin typeface="游ゴシック"/>
                          <a:cs typeface="游ゴシック"/>
                        </a:rPr>
                        <a:t> </a:t>
                      </a:r>
                      <a:r>
                        <a:rPr sz="600" dirty="0">
                          <a:latin typeface="游ゴシック"/>
                          <a:cs typeface="游ゴシック"/>
                        </a:rPr>
                        <a:t>inflammatory</a:t>
                      </a:r>
                      <a:r>
                        <a:rPr sz="600" spc="25" dirty="0">
                          <a:latin typeface="游ゴシック"/>
                          <a:cs typeface="游ゴシック"/>
                        </a:rPr>
                        <a:t> </a:t>
                      </a:r>
                      <a:r>
                        <a:rPr sz="600" dirty="0">
                          <a:latin typeface="游ゴシック"/>
                          <a:cs typeface="游ゴシック"/>
                        </a:rPr>
                        <a:t>cytokine</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カポジ肉腫炎症性サイトカイン症候群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Kawasaki's</a:t>
                      </a:r>
                      <a:r>
                        <a:rPr sz="600" spc="3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川崎病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Kayser-Fleischer</a:t>
                      </a:r>
                      <a:r>
                        <a:rPr sz="600" spc="50" dirty="0">
                          <a:latin typeface="游ゴシック"/>
                          <a:cs typeface="游ゴシック"/>
                        </a:rPr>
                        <a:t> </a:t>
                      </a:r>
                      <a:r>
                        <a:rPr sz="600" spc="-20" dirty="0">
                          <a:latin typeface="游ゴシック"/>
                          <a:cs typeface="游ゴシック"/>
                        </a:rPr>
                        <a:t>ring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ウィルソン病  目の病気(過剰な銅がたまる遺伝性疾患)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Keratoderma</a:t>
                      </a:r>
                      <a:r>
                        <a:rPr sz="600" spc="35" dirty="0">
                          <a:latin typeface="游ゴシック"/>
                          <a:cs typeface="游ゴシック"/>
                        </a:rPr>
                        <a:t> </a:t>
                      </a:r>
                      <a:r>
                        <a:rPr sz="600" spc="-10" dirty="0">
                          <a:latin typeface="游ゴシック"/>
                          <a:cs typeface="游ゴシック"/>
                        </a:rPr>
                        <a:t>blenorrhagica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出血性角皮症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Ketosisprone</a:t>
                      </a:r>
                      <a:r>
                        <a:rPr sz="600" spc="40" dirty="0">
                          <a:latin typeface="游ゴシック"/>
                          <a:cs typeface="游ゴシック"/>
                        </a:rPr>
                        <a:t> </a:t>
                      </a:r>
                      <a:r>
                        <a:rPr sz="600" dirty="0">
                          <a:latin typeface="游ゴシック"/>
                          <a:cs typeface="游ゴシック"/>
                        </a:rPr>
                        <a:t>diabetes</a:t>
                      </a:r>
                      <a:r>
                        <a:rPr sz="600" spc="45" dirty="0">
                          <a:latin typeface="游ゴシック"/>
                          <a:cs typeface="游ゴシック"/>
                        </a:rPr>
                        <a:t> </a:t>
                      </a:r>
                      <a:r>
                        <a:rPr sz="600" spc="-10" dirty="0">
                          <a:latin typeface="游ゴシック"/>
                          <a:cs typeface="游ゴシック"/>
                        </a:rPr>
                        <a:t>mellitus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ケトーシス傾向のある糖尿病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Kounis</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クーニス症候群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Lafora's</a:t>
                      </a:r>
                      <a:r>
                        <a:rPr sz="600" spc="25" dirty="0">
                          <a:latin typeface="游ゴシック"/>
                          <a:cs typeface="游ゴシック"/>
                        </a:rPr>
                        <a:t> </a:t>
                      </a:r>
                      <a:r>
                        <a:rPr sz="600" dirty="0">
                          <a:latin typeface="游ゴシック"/>
                          <a:cs typeface="游ゴシック"/>
                        </a:rPr>
                        <a:t>myoclonic</a:t>
                      </a:r>
                      <a:r>
                        <a:rPr sz="600" spc="20"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ラフォラ型ミオクロニーてんかん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Lambl's</a:t>
                      </a:r>
                      <a:r>
                        <a:rPr sz="600" spc="10" dirty="0">
                          <a:latin typeface="游ゴシック"/>
                          <a:cs typeface="游ゴシック"/>
                        </a:rPr>
                        <a:t> </a:t>
                      </a:r>
                      <a:r>
                        <a:rPr sz="600" spc="-10" dirty="0">
                          <a:latin typeface="游ゴシック"/>
                          <a:cs typeface="游ゴシック"/>
                        </a:rPr>
                        <a:t>excrescences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ランブル瘢痕</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Laryngeal</a:t>
                      </a:r>
                      <a:r>
                        <a:rPr sz="600" spc="15" dirty="0">
                          <a:latin typeface="游ゴシック"/>
                          <a:cs typeface="游ゴシック"/>
                        </a:rPr>
                        <a:t> </a:t>
                      </a:r>
                      <a:r>
                        <a:rPr sz="600" spc="-10" dirty="0">
                          <a:latin typeface="游ゴシック"/>
                          <a:cs typeface="游ゴシック"/>
                        </a:rPr>
                        <a:t>dyspnoea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喉頭蓋の呼吸困難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Laryngeal</a:t>
                      </a:r>
                      <a:r>
                        <a:rPr sz="600" spc="15"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喉頭蓋水腫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Laryngeal</a:t>
                      </a:r>
                      <a:r>
                        <a:rPr sz="600" spc="25" dirty="0">
                          <a:latin typeface="游ゴシック"/>
                          <a:cs typeface="游ゴシック"/>
                        </a:rPr>
                        <a:t> </a:t>
                      </a:r>
                      <a:r>
                        <a:rPr sz="600" dirty="0">
                          <a:latin typeface="游ゴシック"/>
                          <a:cs typeface="游ゴシック"/>
                        </a:rPr>
                        <a:t>rheumatoid</a:t>
                      </a:r>
                      <a:r>
                        <a:rPr sz="600" spc="25" dirty="0">
                          <a:latin typeface="游ゴシック"/>
                          <a:cs typeface="游ゴシック"/>
                        </a:rPr>
                        <a:t> </a:t>
                      </a:r>
                      <a:r>
                        <a:rPr sz="600" spc="-10" dirty="0">
                          <a:latin typeface="游ゴシック"/>
                          <a:cs typeface="游ゴシック"/>
                        </a:rPr>
                        <a:t>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喉頭蓋関節リウマチ</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Laryngospasm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喉頭痙攣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Laryngotracheal</a:t>
                      </a:r>
                      <a:r>
                        <a:rPr sz="600" spc="30"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喉頭気管水腫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Latent</a:t>
                      </a:r>
                      <a:r>
                        <a:rPr sz="600" spc="25" dirty="0">
                          <a:latin typeface="游ゴシック"/>
                          <a:cs typeface="游ゴシック"/>
                        </a:rPr>
                        <a:t> </a:t>
                      </a:r>
                      <a:r>
                        <a:rPr sz="600" dirty="0">
                          <a:latin typeface="游ゴシック"/>
                          <a:cs typeface="游ゴシック"/>
                        </a:rPr>
                        <a:t>autoimmune</a:t>
                      </a:r>
                      <a:r>
                        <a:rPr sz="600" spc="10" dirty="0">
                          <a:latin typeface="游ゴシック"/>
                          <a:cs typeface="游ゴシック"/>
                        </a:rPr>
                        <a:t> </a:t>
                      </a:r>
                      <a:r>
                        <a:rPr sz="600" dirty="0">
                          <a:latin typeface="游ゴシック"/>
                          <a:cs typeface="游ゴシック"/>
                        </a:rPr>
                        <a:t>diabetes</a:t>
                      </a:r>
                      <a:r>
                        <a:rPr sz="600" spc="30" dirty="0">
                          <a:latin typeface="游ゴシック"/>
                          <a:cs typeface="游ゴシック"/>
                        </a:rPr>
                        <a:t> </a:t>
                      </a:r>
                      <a:r>
                        <a:rPr sz="600" dirty="0">
                          <a:latin typeface="游ゴシック"/>
                          <a:cs typeface="游ゴシック"/>
                        </a:rPr>
                        <a:t>in</a:t>
                      </a:r>
                      <a:r>
                        <a:rPr sz="600" spc="10" dirty="0">
                          <a:latin typeface="游ゴシック"/>
                          <a:cs typeface="游ゴシック"/>
                        </a:rPr>
                        <a:t> </a:t>
                      </a:r>
                      <a:r>
                        <a:rPr sz="600" spc="-10" dirty="0">
                          <a:latin typeface="游ゴシック"/>
                          <a:cs typeface="游ゴシック"/>
                        </a:rPr>
                        <a:t>adults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成人の潜在性自己免疫性糖尿病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LE</a:t>
                      </a:r>
                      <a:r>
                        <a:rPr sz="600" spc="10" dirty="0">
                          <a:latin typeface="游ゴシック"/>
                          <a:cs typeface="游ゴシック"/>
                        </a:rPr>
                        <a:t> </a:t>
                      </a:r>
                      <a:r>
                        <a:rPr sz="600" dirty="0">
                          <a:latin typeface="游ゴシック"/>
                          <a:cs typeface="游ゴシック"/>
                        </a:rPr>
                        <a:t>cells</a:t>
                      </a:r>
                      <a:r>
                        <a:rPr sz="600" spc="5" dirty="0">
                          <a:latin typeface="游ゴシック"/>
                          <a:cs typeface="游ゴシック"/>
                        </a:rPr>
                        <a:t> </a:t>
                      </a:r>
                      <a:r>
                        <a:rPr sz="600" spc="-10" dirty="0">
                          <a:latin typeface="游ゴシック"/>
                          <a:cs typeface="游ゴシック"/>
                        </a:rPr>
                        <a:t>present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LE</a:t>
                      </a:r>
                      <a:r>
                        <a:rPr sz="600" spc="-10" dirty="0">
                          <a:latin typeface="游ゴシック"/>
                          <a:cs typeface="游ゴシック"/>
                        </a:rPr>
                        <a:t>細胞の存在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Lemierre</a:t>
                      </a:r>
                      <a:r>
                        <a:rPr sz="600" spc="1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ルミエール症候群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Lennox-Gastaut</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レノックス・ガストー症候群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Leucine</a:t>
                      </a:r>
                      <a:r>
                        <a:rPr sz="600" spc="25" dirty="0">
                          <a:latin typeface="游ゴシック"/>
                          <a:cs typeface="游ゴシック"/>
                        </a:rPr>
                        <a:t> </a:t>
                      </a:r>
                      <a:r>
                        <a:rPr sz="600" dirty="0">
                          <a:latin typeface="游ゴシック"/>
                          <a:cs typeface="游ゴシック"/>
                        </a:rPr>
                        <a:t>aminopeptidase</a:t>
                      </a:r>
                      <a:r>
                        <a:rPr sz="600" spc="3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ロイシンアミノペプチダーゼ増加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Leukoencephalomyelitis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白質脳脊髄炎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Leukoencephalopathy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白質脳症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Leukopenia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白血球減少症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Leukopenia</a:t>
                      </a:r>
                      <a:r>
                        <a:rPr sz="600" spc="20"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新生児白血球減少症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Lewis-Sumner</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ルイス・サムナー症候群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Lhermitte's</a:t>
                      </a:r>
                      <a:r>
                        <a:rPr sz="600" spc="25" dirty="0">
                          <a:latin typeface="游ゴシック"/>
                          <a:cs typeface="游ゴシック"/>
                        </a:rPr>
                        <a:t> </a:t>
                      </a:r>
                      <a:r>
                        <a:rPr sz="600" spc="-20" dirty="0">
                          <a:latin typeface="游ゴシック"/>
                          <a:cs typeface="游ゴシック"/>
                        </a:rPr>
                        <a:t>sign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レルミット徴候</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Lichen </a:t>
                      </a:r>
                      <a:r>
                        <a:rPr sz="600" spc="-10" dirty="0">
                          <a:latin typeface="游ゴシック"/>
                          <a:cs typeface="游ゴシック"/>
                        </a:rPr>
                        <a:t>planopilaris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毛孔性苔癬</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Lichen </a:t>
                      </a:r>
                      <a:r>
                        <a:rPr sz="600" spc="-10" dirty="0">
                          <a:latin typeface="游ゴシック"/>
                          <a:cs typeface="游ゴシック"/>
                        </a:rPr>
                        <a:t>planus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扁平紅色苔癬</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Lichen </a:t>
                      </a:r>
                      <a:r>
                        <a:rPr sz="600" spc="-10" dirty="0">
                          <a:latin typeface="游ゴシック"/>
                          <a:cs typeface="游ゴシック"/>
                        </a:rPr>
                        <a:t>sclerosus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硬化性苔癬</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Limbic</a:t>
                      </a:r>
                      <a:r>
                        <a:rPr sz="600" spc="5" dirty="0">
                          <a:latin typeface="游ゴシック"/>
                          <a:cs typeface="游ゴシック"/>
                        </a:rPr>
                        <a:t> </a:t>
                      </a:r>
                      <a:r>
                        <a:rPr sz="600" spc="-10" dirty="0">
                          <a:latin typeface="游ゴシック"/>
                          <a:cs typeface="游ゴシック"/>
                        </a:rPr>
                        <a:t>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肢体不自由型脳炎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Linear</a:t>
                      </a:r>
                      <a:r>
                        <a:rPr sz="600" spc="10" dirty="0">
                          <a:latin typeface="游ゴシック"/>
                          <a:cs typeface="游ゴシック"/>
                        </a:rPr>
                        <a:t> </a:t>
                      </a:r>
                      <a:r>
                        <a:rPr sz="600" dirty="0">
                          <a:latin typeface="游ゴシック"/>
                          <a:cs typeface="游ゴシック"/>
                        </a:rPr>
                        <a:t>IgA</a:t>
                      </a:r>
                      <a:r>
                        <a:rPr sz="600" spc="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線状IgA</a:t>
                      </a:r>
                      <a:r>
                        <a:rPr sz="600" spc="-50" dirty="0">
                          <a:latin typeface="游ゴシック"/>
                          <a:cs typeface="游ゴシック"/>
                        </a:rPr>
                        <a:t>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5</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Lip</a:t>
                      </a:r>
                      <a:r>
                        <a:rPr sz="600" spc="-5"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唇の浮腫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Lip</a:t>
                      </a:r>
                      <a:r>
                        <a:rPr sz="600" spc="-5" dirty="0">
                          <a:latin typeface="游ゴシック"/>
                          <a:cs typeface="游ゴシック"/>
                        </a:rPr>
                        <a:t> </a:t>
                      </a:r>
                      <a:r>
                        <a:rPr sz="600" spc="-10" dirty="0">
                          <a:latin typeface="游ゴシック"/>
                          <a:cs typeface="游ゴシック"/>
                        </a:rPr>
                        <a:t>swelling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唇の腫れ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a:t>
                      </a:r>
                      <a:r>
                        <a:rPr sz="600" spc="20" dirty="0">
                          <a:latin typeface="游ゴシック"/>
                          <a:cs typeface="游ゴシック"/>
                        </a:rPr>
                        <a:t> </a:t>
                      </a:r>
                      <a:r>
                        <a:rPr sz="600" dirty="0">
                          <a:latin typeface="游ゴシック"/>
                          <a:cs typeface="游ゴシック"/>
                        </a:rPr>
                        <a:t>function</a:t>
                      </a:r>
                      <a:r>
                        <a:rPr sz="600" spc="10" dirty="0">
                          <a:latin typeface="游ゴシック"/>
                          <a:cs typeface="游ゴシック"/>
                        </a:rPr>
                        <a:t> </a:t>
                      </a:r>
                      <a:r>
                        <a:rPr sz="600" dirty="0">
                          <a:latin typeface="游ゴシック"/>
                          <a:cs typeface="游ゴシック"/>
                        </a:rPr>
                        <a:t>test</a:t>
                      </a:r>
                      <a:r>
                        <a:rPr sz="600" spc="2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肝機能検査異常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a:t>
                      </a:r>
                      <a:r>
                        <a:rPr sz="600" spc="20" dirty="0">
                          <a:latin typeface="游ゴシック"/>
                          <a:cs typeface="游ゴシック"/>
                        </a:rPr>
                        <a:t> </a:t>
                      </a:r>
                      <a:r>
                        <a:rPr sz="600" dirty="0">
                          <a:latin typeface="游ゴシック"/>
                          <a:cs typeface="游ゴシック"/>
                        </a:rPr>
                        <a:t>function</a:t>
                      </a:r>
                      <a:r>
                        <a:rPr sz="600" spc="10" dirty="0">
                          <a:latin typeface="游ゴシック"/>
                          <a:cs typeface="游ゴシック"/>
                        </a:rPr>
                        <a:t> </a:t>
                      </a:r>
                      <a:r>
                        <a:rPr sz="600" dirty="0">
                          <a:latin typeface="游ゴシック"/>
                          <a:cs typeface="游ゴシック"/>
                        </a:rPr>
                        <a:t>test</a:t>
                      </a:r>
                      <a:r>
                        <a:rPr sz="600" spc="20"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肝機能検査値低下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a:t>
                      </a:r>
                      <a:r>
                        <a:rPr sz="600" spc="20" dirty="0">
                          <a:latin typeface="游ゴシック"/>
                          <a:cs typeface="游ゴシック"/>
                        </a:rPr>
                        <a:t> </a:t>
                      </a:r>
                      <a:r>
                        <a:rPr sz="600" dirty="0">
                          <a:latin typeface="游ゴシック"/>
                          <a:cs typeface="游ゴシック"/>
                        </a:rPr>
                        <a:t>function</a:t>
                      </a:r>
                      <a:r>
                        <a:rPr sz="600" spc="10" dirty="0">
                          <a:latin typeface="游ゴシック"/>
                          <a:cs typeface="游ゴシック"/>
                        </a:rPr>
                        <a:t> </a:t>
                      </a:r>
                      <a:r>
                        <a:rPr sz="600" dirty="0">
                          <a:latin typeface="游ゴシック"/>
                          <a:cs typeface="游ゴシック"/>
                        </a:rPr>
                        <a:t>test</a:t>
                      </a:r>
                      <a:r>
                        <a:rPr sz="600" spc="2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肝機能検査値上昇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 </a:t>
                      </a:r>
                      <a:r>
                        <a:rPr sz="600" spc="-10" dirty="0">
                          <a:latin typeface="游ゴシック"/>
                          <a:cs typeface="游ゴシック"/>
                        </a:rPr>
                        <a:t>induration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肝臓の硬結</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 </a:t>
                      </a:r>
                      <a:r>
                        <a:rPr sz="600" spc="-10" dirty="0">
                          <a:latin typeface="游ゴシック"/>
                          <a:cs typeface="游ゴシック"/>
                        </a:rPr>
                        <a:t>injury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肝障害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a:t>
                      </a:r>
                      <a:r>
                        <a:rPr sz="600" spc="25" dirty="0">
                          <a:latin typeface="游ゴシック"/>
                          <a:cs typeface="游ゴシック"/>
                        </a:rPr>
                        <a:t> </a:t>
                      </a:r>
                      <a:r>
                        <a:rPr sz="600" dirty="0">
                          <a:latin typeface="游ゴシック"/>
                          <a:cs typeface="游ゴシック"/>
                        </a:rPr>
                        <a:t>iron</a:t>
                      </a:r>
                      <a:r>
                        <a:rPr sz="600" spc="25" dirty="0">
                          <a:latin typeface="游ゴシック"/>
                          <a:cs typeface="游ゴシック"/>
                        </a:rPr>
                        <a:t> </a:t>
                      </a:r>
                      <a:r>
                        <a:rPr sz="600" dirty="0">
                          <a:latin typeface="游ゴシック"/>
                          <a:cs typeface="游ゴシック"/>
                        </a:rPr>
                        <a:t>concentration</a:t>
                      </a:r>
                      <a:r>
                        <a:rPr sz="600" spc="2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肝臓の鉄分濃度異常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5</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a:t>
                      </a:r>
                      <a:r>
                        <a:rPr sz="600" spc="25" dirty="0">
                          <a:latin typeface="游ゴシック"/>
                          <a:cs typeface="游ゴシック"/>
                        </a:rPr>
                        <a:t> </a:t>
                      </a:r>
                      <a:r>
                        <a:rPr sz="600" dirty="0">
                          <a:latin typeface="游ゴシック"/>
                          <a:cs typeface="游ゴシック"/>
                        </a:rPr>
                        <a:t>iron</a:t>
                      </a:r>
                      <a:r>
                        <a:rPr sz="600" spc="25" dirty="0">
                          <a:latin typeface="游ゴシック"/>
                          <a:cs typeface="游ゴシック"/>
                        </a:rPr>
                        <a:t> </a:t>
                      </a:r>
                      <a:r>
                        <a:rPr sz="600" dirty="0">
                          <a:latin typeface="游ゴシック"/>
                          <a:cs typeface="游ゴシック"/>
                        </a:rPr>
                        <a:t>concentration</a:t>
                      </a:r>
                      <a:r>
                        <a:rPr sz="600" spc="2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肝臓の鉄分濃度上昇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 </a:t>
                      </a:r>
                      <a:r>
                        <a:rPr sz="600" spc="-10" dirty="0">
                          <a:latin typeface="游ゴシック"/>
                          <a:cs typeface="游ゴシック"/>
                        </a:rPr>
                        <a:t>opacity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肝臓の混濁</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 </a:t>
                      </a:r>
                      <a:r>
                        <a:rPr sz="600" spc="-10" dirty="0">
                          <a:latin typeface="游ゴシック"/>
                          <a:cs typeface="游ゴシック"/>
                        </a:rPr>
                        <a:t>palpable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肝臓の触知</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 </a:t>
                      </a:r>
                      <a:r>
                        <a:rPr sz="600" spc="-10" dirty="0">
                          <a:latin typeface="游ゴシック"/>
                          <a:cs typeface="游ゴシック"/>
                        </a:rPr>
                        <a:t>sarcoidosis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肝臓サルコイドーシス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a:t>
                      </a:r>
                      <a:r>
                        <a:rPr sz="600" spc="10" dirty="0">
                          <a:latin typeface="游ゴシック"/>
                          <a:cs typeface="游ゴシック"/>
                        </a:rPr>
                        <a:t> </a:t>
                      </a:r>
                      <a:r>
                        <a:rPr sz="600" dirty="0">
                          <a:latin typeface="游ゴシック"/>
                          <a:cs typeface="游ゴシック"/>
                        </a:rPr>
                        <a:t>scan</a:t>
                      </a:r>
                      <a:r>
                        <a:rPr sz="600" spc="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肝臓スキャン異常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Liver </a:t>
                      </a:r>
                      <a:r>
                        <a:rPr sz="600" spc="-10" dirty="0">
                          <a:latin typeface="游ゴシック"/>
                          <a:cs typeface="游ゴシック"/>
                        </a:rPr>
                        <a:t>tenderness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肝臓の圧痛</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109</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Low</a:t>
                      </a:r>
                      <a:r>
                        <a:rPr sz="600" spc="15" dirty="0">
                          <a:latin typeface="游ゴシック"/>
                          <a:cs typeface="游ゴシック"/>
                        </a:rPr>
                        <a:t> </a:t>
                      </a:r>
                      <a:r>
                        <a:rPr sz="600" dirty="0">
                          <a:latin typeface="游ゴシック"/>
                          <a:cs typeface="游ゴシック"/>
                        </a:rPr>
                        <a:t>birth</a:t>
                      </a:r>
                      <a:r>
                        <a:rPr sz="600" spc="25" dirty="0">
                          <a:latin typeface="游ゴシック"/>
                          <a:cs typeface="游ゴシック"/>
                        </a:rPr>
                        <a:t> </a:t>
                      </a:r>
                      <a:r>
                        <a:rPr sz="600" dirty="0">
                          <a:latin typeface="游ゴシック"/>
                          <a:cs typeface="游ゴシック"/>
                        </a:rPr>
                        <a:t>weight</a:t>
                      </a:r>
                      <a:r>
                        <a:rPr sz="600" spc="30" dirty="0">
                          <a:latin typeface="游ゴシック"/>
                          <a:cs typeface="游ゴシック"/>
                        </a:rPr>
                        <a:t> </a:t>
                      </a:r>
                      <a:r>
                        <a:rPr sz="600" spc="-20" dirty="0">
                          <a:latin typeface="游ゴシック"/>
                          <a:cs typeface="游ゴシック"/>
                        </a:rPr>
                        <a:t>baby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低出生体重児</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Lower</a:t>
                      </a:r>
                      <a:r>
                        <a:rPr sz="600" spc="25" dirty="0">
                          <a:latin typeface="游ゴシック"/>
                          <a:cs typeface="游ゴシック"/>
                        </a:rPr>
                        <a:t> </a:t>
                      </a:r>
                      <a:r>
                        <a:rPr sz="600" dirty="0">
                          <a:latin typeface="游ゴシック"/>
                          <a:cs typeface="游ゴシック"/>
                        </a:rPr>
                        <a:t>respiratory</a:t>
                      </a:r>
                      <a:r>
                        <a:rPr sz="600" spc="15" dirty="0">
                          <a:latin typeface="游ゴシック"/>
                          <a:cs typeface="游ゴシック"/>
                        </a:rPr>
                        <a:t> </a:t>
                      </a:r>
                      <a:r>
                        <a:rPr sz="600" dirty="0">
                          <a:latin typeface="游ゴシック"/>
                          <a:cs typeface="游ゴシック"/>
                        </a:rPr>
                        <a:t>tract</a:t>
                      </a:r>
                      <a:r>
                        <a:rPr sz="600" spc="30" dirty="0">
                          <a:latin typeface="游ゴシック"/>
                          <a:cs typeface="游ゴシック"/>
                        </a:rPr>
                        <a:t> </a:t>
                      </a:r>
                      <a:r>
                        <a:rPr sz="600" dirty="0">
                          <a:latin typeface="游ゴシック"/>
                          <a:cs typeface="游ゴシック"/>
                        </a:rPr>
                        <a:t>herpes</a:t>
                      </a:r>
                      <a:r>
                        <a:rPr sz="600" spc="4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下気道ヘルペス感染症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Lower</a:t>
                      </a:r>
                      <a:r>
                        <a:rPr sz="600" spc="30" dirty="0">
                          <a:latin typeface="游ゴシック"/>
                          <a:cs typeface="游ゴシック"/>
                        </a:rPr>
                        <a:t> </a:t>
                      </a:r>
                      <a:r>
                        <a:rPr sz="600" dirty="0">
                          <a:latin typeface="游ゴシック"/>
                          <a:cs typeface="游ゴシック"/>
                        </a:rPr>
                        <a:t>respiratory</a:t>
                      </a:r>
                      <a:r>
                        <a:rPr sz="600" spc="15" dirty="0">
                          <a:latin typeface="游ゴシック"/>
                          <a:cs typeface="游ゴシック"/>
                        </a:rPr>
                        <a:t> </a:t>
                      </a:r>
                      <a:r>
                        <a:rPr sz="600" dirty="0">
                          <a:latin typeface="游ゴシック"/>
                          <a:cs typeface="游ゴシック"/>
                        </a:rPr>
                        <a:t>tract</a:t>
                      </a:r>
                      <a:r>
                        <a:rPr sz="600" spc="35"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下気道感染症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Lower</a:t>
                      </a:r>
                      <a:r>
                        <a:rPr sz="600" spc="30" dirty="0">
                          <a:latin typeface="游ゴシック"/>
                          <a:cs typeface="游ゴシック"/>
                        </a:rPr>
                        <a:t> </a:t>
                      </a:r>
                      <a:r>
                        <a:rPr sz="600" dirty="0">
                          <a:latin typeface="游ゴシック"/>
                          <a:cs typeface="游ゴシック"/>
                        </a:rPr>
                        <a:t>respiratory</a:t>
                      </a:r>
                      <a:r>
                        <a:rPr sz="600" spc="15" dirty="0">
                          <a:latin typeface="游ゴシック"/>
                          <a:cs typeface="游ゴシック"/>
                        </a:rPr>
                        <a:t> </a:t>
                      </a:r>
                      <a:r>
                        <a:rPr sz="600" dirty="0">
                          <a:latin typeface="游ゴシック"/>
                          <a:cs typeface="游ゴシック"/>
                        </a:rPr>
                        <a:t>tract</a:t>
                      </a:r>
                      <a:r>
                        <a:rPr sz="600" spc="35" dirty="0">
                          <a:latin typeface="游ゴシック"/>
                          <a:cs typeface="游ゴシック"/>
                        </a:rPr>
                        <a:t> </a:t>
                      </a:r>
                      <a:r>
                        <a:rPr sz="600" dirty="0">
                          <a:latin typeface="游ゴシック"/>
                          <a:cs typeface="游ゴシック"/>
                        </a:rPr>
                        <a:t>infection</a:t>
                      </a:r>
                      <a:r>
                        <a:rPr sz="600" spc="30" dirty="0">
                          <a:latin typeface="游ゴシック"/>
                          <a:cs typeface="游ゴシック"/>
                        </a:rPr>
                        <a:t> </a:t>
                      </a:r>
                      <a:r>
                        <a:rPr sz="600" spc="-20" dirty="0">
                          <a:latin typeface="游ゴシック"/>
                          <a:cs typeface="游ゴシック"/>
                        </a:rPr>
                        <a:t>viral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ウイルス性下気道感染症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Lung</a:t>
                      </a:r>
                      <a:r>
                        <a:rPr sz="600" spc="10" dirty="0">
                          <a:latin typeface="游ゴシック"/>
                          <a:cs typeface="游ゴシック"/>
                        </a:rPr>
                        <a:t> </a:t>
                      </a:r>
                      <a:r>
                        <a:rPr sz="600" spc="-10" dirty="0">
                          <a:latin typeface="游ゴシック"/>
                          <a:cs typeface="游ゴシック"/>
                        </a:rPr>
                        <a:t>abscess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肺膿瘍</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Lupoid</a:t>
                      </a:r>
                      <a:r>
                        <a:rPr sz="600" spc="15" dirty="0">
                          <a:latin typeface="游ゴシック"/>
                          <a:cs typeface="游ゴシック"/>
                        </a:rPr>
                        <a:t> </a:t>
                      </a:r>
                      <a:r>
                        <a:rPr sz="600" dirty="0">
                          <a:latin typeface="游ゴシック"/>
                          <a:cs typeface="游ゴシック"/>
                        </a:rPr>
                        <a:t>hepatic</a:t>
                      </a:r>
                      <a:r>
                        <a:rPr sz="600" spc="15" dirty="0">
                          <a:latin typeface="游ゴシック"/>
                          <a:cs typeface="游ゴシック"/>
                        </a:rPr>
                        <a:t> </a:t>
                      </a:r>
                      <a:r>
                        <a:rPr sz="600" spc="-10" dirty="0">
                          <a:latin typeface="游ゴシック"/>
                          <a:cs typeface="游ゴシック"/>
                        </a:rPr>
                        <a:t>cirrhosis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ルポイド肝硬変</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cystitis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ループス膀胱炎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endocarditis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ループス心内膜炎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enteritis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hepatitis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ループス肝炎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myocarditis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ループス心筋炎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myositis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nephritis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pancreatitis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ループス膵炎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pleurisy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ループス胸膜炎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pneumonitis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a:t>
                      </a:r>
                      <a:r>
                        <a:rPr sz="600" spc="1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Lupus-like</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ループス様症候群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Lymphocytic</a:t>
                      </a:r>
                      <a:r>
                        <a:rPr sz="600" spc="20" dirty="0">
                          <a:latin typeface="游ゴシック"/>
                          <a:cs typeface="游ゴシック"/>
                        </a:rPr>
                        <a:t> </a:t>
                      </a:r>
                      <a:r>
                        <a:rPr sz="600" spc="-10" dirty="0">
                          <a:latin typeface="游ゴシック"/>
                          <a:cs typeface="游ゴシック"/>
                        </a:rPr>
                        <a:t>hypophysitis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リンパ球性下垂体炎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Lymphocytopenia</a:t>
                      </a:r>
                      <a:r>
                        <a:rPr sz="600" spc="35"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新生児リンパ球減少症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Lymphopenia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リンパ球減少症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MAGIC</a:t>
                      </a:r>
                      <a:r>
                        <a:rPr sz="600" spc="1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MAGIC</a:t>
                      </a:r>
                      <a:r>
                        <a:rPr sz="600" spc="-20" dirty="0">
                          <a:latin typeface="游ゴシック"/>
                          <a:cs typeface="游ゴシック"/>
                        </a:rPr>
                        <a:t>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Magnetic</a:t>
                      </a:r>
                      <a:r>
                        <a:rPr sz="600" spc="20" dirty="0">
                          <a:latin typeface="游ゴシック"/>
                          <a:cs typeface="游ゴシック"/>
                        </a:rPr>
                        <a:t> </a:t>
                      </a:r>
                      <a:r>
                        <a:rPr sz="600" dirty="0">
                          <a:latin typeface="游ゴシック"/>
                          <a:cs typeface="游ゴシック"/>
                        </a:rPr>
                        <a:t>resonance</a:t>
                      </a:r>
                      <a:r>
                        <a:rPr sz="600" spc="25" dirty="0">
                          <a:latin typeface="游ゴシック"/>
                          <a:cs typeface="游ゴシック"/>
                        </a:rPr>
                        <a:t> </a:t>
                      </a:r>
                      <a:r>
                        <a:rPr sz="600" dirty="0">
                          <a:latin typeface="游ゴシック"/>
                          <a:cs typeface="游ゴシック"/>
                        </a:rPr>
                        <a:t>imaging</a:t>
                      </a:r>
                      <a:r>
                        <a:rPr sz="600" spc="30" dirty="0">
                          <a:latin typeface="游ゴシック"/>
                          <a:cs typeface="游ゴシック"/>
                        </a:rPr>
                        <a:t> </a:t>
                      </a:r>
                      <a:r>
                        <a:rPr sz="600" dirty="0">
                          <a:latin typeface="游ゴシック"/>
                          <a:cs typeface="游ゴシック"/>
                        </a:rPr>
                        <a:t>liver</a:t>
                      </a:r>
                      <a:r>
                        <a:rPr sz="600" spc="3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磁気共鳴画像肝臓異常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6</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Magnetic</a:t>
                      </a:r>
                      <a:r>
                        <a:rPr sz="600" spc="10" dirty="0">
                          <a:latin typeface="游ゴシック"/>
                          <a:cs typeface="游ゴシック"/>
                        </a:rPr>
                        <a:t> </a:t>
                      </a:r>
                      <a:r>
                        <a:rPr sz="600" dirty="0">
                          <a:latin typeface="游ゴシック"/>
                          <a:cs typeface="游ゴシック"/>
                        </a:rPr>
                        <a:t>resonance</a:t>
                      </a:r>
                      <a:r>
                        <a:rPr sz="600" spc="25" dirty="0">
                          <a:latin typeface="游ゴシック"/>
                          <a:cs typeface="游ゴシック"/>
                        </a:rPr>
                        <a:t> </a:t>
                      </a:r>
                      <a:r>
                        <a:rPr sz="600" dirty="0">
                          <a:latin typeface="游ゴシック"/>
                          <a:cs typeface="游ゴシック"/>
                        </a:rPr>
                        <a:t>proton</a:t>
                      </a:r>
                      <a:r>
                        <a:rPr sz="600" spc="30" dirty="0">
                          <a:latin typeface="游ゴシック"/>
                          <a:cs typeface="游ゴシック"/>
                        </a:rPr>
                        <a:t> </a:t>
                      </a:r>
                      <a:r>
                        <a:rPr sz="600" dirty="0">
                          <a:latin typeface="游ゴシック"/>
                          <a:cs typeface="游ゴシック"/>
                        </a:rPr>
                        <a:t>density</a:t>
                      </a:r>
                      <a:r>
                        <a:rPr sz="600" spc="20" dirty="0">
                          <a:latin typeface="游ゴシック"/>
                          <a:cs typeface="游ゴシック"/>
                        </a:rPr>
                        <a:t> </a:t>
                      </a:r>
                      <a:r>
                        <a:rPr sz="600" dirty="0">
                          <a:latin typeface="游ゴシック"/>
                          <a:cs typeface="游ゴシック"/>
                        </a:rPr>
                        <a:t>fat</a:t>
                      </a:r>
                      <a:r>
                        <a:rPr sz="600" spc="45" dirty="0">
                          <a:latin typeface="游ゴシック"/>
                          <a:cs typeface="游ゴシック"/>
                        </a:rPr>
                        <a:t> </a:t>
                      </a:r>
                      <a:r>
                        <a:rPr sz="600" spc="-10" dirty="0">
                          <a:latin typeface="游ゴシック"/>
                          <a:cs typeface="游ゴシック"/>
                        </a:rPr>
                        <a:t>fraction</a:t>
                      </a:r>
                      <a:endParaRPr sz="600">
                        <a:latin typeface="游ゴシック"/>
                        <a:cs typeface="游ゴシック"/>
                      </a:endParaRPr>
                    </a:p>
                    <a:p>
                      <a:pPr marL="21590">
                        <a:lnSpc>
                          <a:spcPct val="100000"/>
                        </a:lnSpc>
                        <a:spcBef>
                          <a:spcPts val="455"/>
                        </a:spcBef>
                      </a:pPr>
                      <a:r>
                        <a:rPr sz="600" spc="-10" dirty="0">
                          <a:latin typeface="游ゴシック"/>
                          <a:cs typeface="游ゴシック"/>
                        </a:rPr>
                        <a:t>measurement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磁気共鳴プロトン密度脂肪率測定</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Mahler</a:t>
                      </a:r>
                      <a:r>
                        <a:rPr sz="600" spc="15" dirty="0">
                          <a:latin typeface="游ゴシック"/>
                          <a:cs typeface="游ゴシック"/>
                        </a:rPr>
                        <a:t> </a:t>
                      </a:r>
                      <a:r>
                        <a:rPr sz="600" spc="-20" dirty="0">
                          <a:latin typeface="游ゴシック"/>
                          <a:cs typeface="游ゴシック"/>
                        </a:rPr>
                        <a:t>sign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血栓症に見られるサイン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Manufacturing</a:t>
                      </a:r>
                      <a:r>
                        <a:rPr sz="600" spc="30" dirty="0">
                          <a:latin typeface="游ゴシック"/>
                          <a:cs typeface="游ゴシック"/>
                        </a:rPr>
                        <a:t> </a:t>
                      </a:r>
                      <a:r>
                        <a:rPr sz="600" dirty="0">
                          <a:latin typeface="游ゴシック"/>
                          <a:cs typeface="游ゴシック"/>
                        </a:rPr>
                        <a:t>laboratory</a:t>
                      </a:r>
                      <a:r>
                        <a:rPr sz="600" spc="20" dirty="0">
                          <a:latin typeface="游ゴシック"/>
                          <a:cs typeface="游ゴシック"/>
                        </a:rPr>
                        <a:t> </a:t>
                      </a:r>
                      <a:r>
                        <a:rPr sz="600" dirty="0">
                          <a:latin typeface="游ゴシック"/>
                          <a:cs typeface="游ゴシック"/>
                        </a:rPr>
                        <a:t>analytical</a:t>
                      </a:r>
                      <a:r>
                        <a:rPr sz="600" spc="35" dirty="0">
                          <a:latin typeface="游ゴシック"/>
                          <a:cs typeface="游ゴシック"/>
                        </a:rPr>
                        <a:t> </a:t>
                      </a:r>
                      <a:r>
                        <a:rPr sz="600" dirty="0">
                          <a:latin typeface="游ゴシック"/>
                          <a:cs typeface="游ゴシック"/>
                        </a:rPr>
                        <a:t>testing</a:t>
                      </a:r>
                      <a:r>
                        <a:rPr sz="600" spc="35" dirty="0">
                          <a:latin typeface="游ゴシック"/>
                          <a:cs typeface="游ゴシック"/>
                        </a:rPr>
                        <a:t> </a:t>
                      </a:r>
                      <a:r>
                        <a:rPr sz="600" spc="-10" dirty="0">
                          <a:latin typeface="游ゴシック"/>
                          <a:cs typeface="游ゴシック"/>
                        </a:rPr>
                        <a:t>issue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製造所の分析試験問題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Manufacturing</a:t>
                      </a:r>
                      <a:r>
                        <a:rPr sz="600" spc="30" dirty="0">
                          <a:latin typeface="游ゴシック"/>
                          <a:cs typeface="游ゴシック"/>
                        </a:rPr>
                        <a:t> </a:t>
                      </a:r>
                      <a:r>
                        <a:rPr sz="600" dirty="0">
                          <a:latin typeface="游ゴシック"/>
                          <a:cs typeface="游ゴシック"/>
                        </a:rPr>
                        <a:t>materials</a:t>
                      </a:r>
                      <a:r>
                        <a:rPr sz="600" spc="30" dirty="0">
                          <a:latin typeface="游ゴシック"/>
                          <a:cs typeface="游ゴシック"/>
                        </a:rPr>
                        <a:t> </a:t>
                      </a:r>
                      <a:r>
                        <a:rPr sz="600" spc="-20" dirty="0">
                          <a:latin typeface="游ゴシック"/>
                          <a:cs typeface="游ゴシック"/>
                        </a:rPr>
                        <a:t>issue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製造材料問題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Manufacturing</a:t>
                      </a:r>
                      <a:r>
                        <a:rPr sz="600" spc="45" dirty="0">
                          <a:latin typeface="游ゴシック"/>
                          <a:cs typeface="游ゴシック"/>
                        </a:rPr>
                        <a:t> </a:t>
                      </a:r>
                      <a:r>
                        <a:rPr sz="600" dirty="0">
                          <a:latin typeface="游ゴシック"/>
                          <a:cs typeface="游ゴシック"/>
                        </a:rPr>
                        <a:t>production</a:t>
                      </a:r>
                      <a:r>
                        <a:rPr sz="600" spc="45" dirty="0">
                          <a:latin typeface="游ゴシック"/>
                          <a:cs typeface="游ゴシック"/>
                        </a:rPr>
                        <a:t> </a:t>
                      </a:r>
                      <a:r>
                        <a:rPr sz="600" spc="-20" dirty="0">
                          <a:latin typeface="游ゴシック"/>
                          <a:cs typeface="游ゴシック"/>
                        </a:rPr>
                        <a:t>issue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製造の問題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Marburg's</a:t>
                      </a:r>
                      <a:r>
                        <a:rPr sz="600" spc="30" dirty="0">
                          <a:latin typeface="游ゴシック"/>
                          <a:cs typeface="游ゴシック"/>
                        </a:rPr>
                        <a:t> </a:t>
                      </a:r>
                      <a:r>
                        <a:rPr sz="600" dirty="0">
                          <a:latin typeface="游ゴシック"/>
                          <a:cs typeface="游ゴシック"/>
                        </a:rPr>
                        <a:t>variant</a:t>
                      </a:r>
                      <a:r>
                        <a:rPr sz="600" spc="35" dirty="0">
                          <a:latin typeface="游ゴシック"/>
                          <a:cs typeface="游ゴシック"/>
                        </a:rPr>
                        <a:t> </a:t>
                      </a:r>
                      <a:r>
                        <a:rPr sz="600" dirty="0">
                          <a:latin typeface="游ゴシック"/>
                          <a:cs typeface="游ゴシック"/>
                        </a:rPr>
                        <a:t>multiple</a:t>
                      </a:r>
                      <a:r>
                        <a:rPr sz="600" spc="30"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マールブルグ変種性多発性硬化症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Marchiafava-Bignami</a:t>
                      </a:r>
                      <a:r>
                        <a:rPr sz="600" spc="5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マルキアファバ・ビグナミ病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Marine</a:t>
                      </a:r>
                      <a:r>
                        <a:rPr sz="600" spc="15" dirty="0">
                          <a:latin typeface="游ゴシック"/>
                          <a:cs typeface="游ゴシック"/>
                        </a:rPr>
                        <a:t> </a:t>
                      </a:r>
                      <a:r>
                        <a:rPr sz="600" dirty="0">
                          <a:latin typeface="游ゴシック"/>
                          <a:cs typeface="游ゴシック"/>
                        </a:rPr>
                        <a:t>Lenhart</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マリン・レンハート症候群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Mastocytic</a:t>
                      </a:r>
                      <a:r>
                        <a:rPr sz="600" spc="35" dirty="0">
                          <a:latin typeface="游ゴシック"/>
                          <a:cs typeface="游ゴシック"/>
                        </a:rPr>
                        <a:t> </a:t>
                      </a:r>
                      <a:r>
                        <a:rPr sz="600" spc="-10" dirty="0">
                          <a:latin typeface="游ゴシック"/>
                          <a:cs typeface="游ゴシック"/>
                        </a:rPr>
                        <a:t>enterocolitis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肥満細胞性腸炎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Maternal</a:t>
                      </a:r>
                      <a:r>
                        <a:rPr sz="600" spc="35" dirty="0">
                          <a:latin typeface="游ゴシック"/>
                          <a:cs typeface="游ゴシック"/>
                        </a:rPr>
                        <a:t> </a:t>
                      </a:r>
                      <a:r>
                        <a:rPr sz="600" dirty="0">
                          <a:latin typeface="游ゴシック"/>
                          <a:cs typeface="游ゴシック"/>
                        </a:rPr>
                        <a:t>exposure</a:t>
                      </a:r>
                      <a:r>
                        <a:rPr sz="600" spc="25" dirty="0">
                          <a:latin typeface="游ゴシック"/>
                          <a:cs typeface="游ゴシック"/>
                        </a:rPr>
                        <a:t> </a:t>
                      </a:r>
                      <a:r>
                        <a:rPr sz="600" dirty="0">
                          <a:latin typeface="游ゴシック"/>
                          <a:cs typeface="游ゴシック"/>
                        </a:rPr>
                        <a:t>during</a:t>
                      </a:r>
                      <a:r>
                        <a:rPr sz="600" spc="30" dirty="0">
                          <a:latin typeface="游ゴシック"/>
                          <a:cs typeface="游ゴシック"/>
                        </a:rPr>
                        <a:t> </a:t>
                      </a:r>
                      <a:r>
                        <a:rPr sz="600" spc="-10" dirty="0">
                          <a:latin typeface="游ゴシック"/>
                          <a:cs typeface="游ゴシック"/>
                        </a:rPr>
                        <a:t>pregnancy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妊娠中の母体曝露</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Medical</a:t>
                      </a:r>
                      <a:r>
                        <a:rPr sz="600" spc="25" dirty="0">
                          <a:latin typeface="游ゴシック"/>
                          <a:cs typeface="游ゴシック"/>
                        </a:rPr>
                        <a:t> </a:t>
                      </a:r>
                      <a:r>
                        <a:rPr sz="600" dirty="0">
                          <a:latin typeface="游ゴシック"/>
                          <a:cs typeface="游ゴシック"/>
                        </a:rPr>
                        <a:t>device</a:t>
                      </a:r>
                      <a:r>
                        <a:rPr sz="600" spc="10" dirty="0">
                          <a:latin typeface="游ゴシック"/>
                          <a:cs typeface="游ゴシック"/>
                        </a:rPr>
                        <a:t> </a:t>
                      </a:r>
                      <a:r>
                        <a:rPr sz="600" dirty="0">
                          <a:latin typeface="游ゴシック"/>
                          <a:cs typeface="游ゴシック"/>
                        </a:rPr>
                        <a:t>site</a:t>
                      </a:r>
                      <a:r>
                        <a:rPr sz="600" spc="1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医療機器部位血栓症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Medical</a:t>
                      </a:r>
                      <a:r>
                        <a:rPr sz="600" spc="25" dirty="0">
                          <a:latin typeface="游ゴシック"/>
                          <a:cs typeface="游ゴシック"/>
                        </a:rPr>
                        <a:t> </a:t>
                      </a:r>
                      <a:r>
                        <a:rPr sz="600" dirty="0">
                          <a:latin typeface="游ゴシック"/>
                          <a:cs typeface="游ゴシック"/>
                        </a:rPr>
                        <a:t>device</a:t>
                      </a:r>
                      <a:r>
                        <a:rPr sz="600" spc="10" dirty="0">
                          <a:latin typeface="游ゴシック"/>
                          <a:cs typeface="游ゴシック"/>
                        </a:rPr>
                        <a:t> </a:t>
                      </a:r>
                      <a:r>
                        <a:rPr sz="600" dirty="0">
                          <a:latin typeface="游ゴシック"/>
                          <a:cs typeface="游ゴシック"/>
                        </a:rPr>
                        <a:t>site</a:t>
                      </a:r>
                      <a:r>
                        <a:rPr sz="600" spc="10"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医療機器部位血管炎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MELAS</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メラス症候群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Meningitis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髄膜炎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Meningitis</a:t>
                      </a:r>
                      <a:r>
                        <a:rPr sz="600" spc="40" dirty="0">
                          <a:latin typeface="游ゴシック"/>
                          <a:cs typeface="游ゴシック"/>
                        </a:rPr>
                        <a:t> </a:t>
                      </a:r>
                      <a:r>
                        <a:rPr sz="600" spc="-10" dirty="0">
                          <a:latin typeface="游ゴシック"/>
                          <a:cs typeface="游ゴシック"/>
                        </a:rPr>
                        <a:t>aseptic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無菌性髄膜炎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Meningitis</a:t>
                      </a:r>
                      <a:r>
                        <a:rPr sz="600" spc="40" dirty="0">
                          <a:latin typeface="游ゴシック"/>
                          <a:cs typeface="游ゴシック"/>
                        </a:rPr>
                        <a:t> </a:t>
                      </a:r>
                      <a:r>
                        <a:rPr sz="600" spc="-10" dirty="0">
                          <a:latin typeface="游ゴシック"/>
                          <a:cs typeface="游ゴシック"/>
                        </a:rPr>
                        <a:t>herpes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ヘルペス髄膜炎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Meningoencephalitis</a:t>
                      </a:r>
                      <a:r>
                        <a:rPr sz="600" spc="35" dirty="0">
                          <a:latin typeface="游ゴシック"/>
                          <a:cs typeface="游ゴシック"/>
                        </a:rPr>
                        <a:t> </a:t>
                      </a:r>
                      <a:r>
                        <a:rPr sz="600" dirty="0">
                          <a:latin typeface="游ゴシック"/>
                          <a:cs typeface="游ゴシック"/>
                        </a:rPr>
                        <a:t>herpes</a:t>
                      </a:r>
                      <a:r>
                        <a:rPr sz="600" spc="35" dirty="0">
                          <a:latin typeface="游ゴシック"/>
                          <a:cs typeface="游ゴシック"/>
                        </a:rPr>
                        <a:t> </a:t>
                      </a:r>
                      <a:r>
                        <a:rPr sz="600" dirty="0">
                          <a:latin typeface="游ゴシック"/>
                          <a:cs typeface="游ゴシック"/>
                        </a:rPr>
                        <a:t>simplex</a:t>
                      </a:r>
                      <a:r>
                        <a:rPr sz="600" spc="35"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新生児単純ヘルペス髄膜脳炎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Meningoencephalitis</a:t>
                      </a:r>
                      <a:r>
                        <a:rPr sz="600" spc="55" dirty="0">
                          <a:latin typeface="游ゴシック"/>
                          <a:cs typeface="游ゴシック"/>
                        </a:rPr>
                        <a:t> </a:t>
                      </a:r>
                      <a:r>
                        <a:rPr sz="600" spc="-10" dirty="0">
                          <a:latin typeface="游ゴシック"/>
                          <a:cs typeface="游ゴシック"/>
                        </a:rPr>
                        <a:t>herpetic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ヘルペス性髄膜脳炎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Meningomyelitis</a:t>
                      </a:r>
                      <a:r>
                        <a:rPr sz="600" spc="50" dirty="0">
                          <a:latin typeface="游ゴシック"/>
                          <a:cs typeface="游ゴシック"/>
                        </a:rPr>
                        <a:t> </a:t>
                      </a:r>
                      <a:r>
                        <a:rPr sz="600" spc="-10" dirty="0">
                          <a:latin typeface="游ゴシック"/>
                          <a:cs typeface="游ゴシック"/>
                        </a:rPr>
                        <a:t>herpes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髄膜脊髄炎ヘルペス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solidFill>
                            <a:srgbClr val="A5A5A5"/>
                          </a:solidFill>
                          <a:latin typeface="游ゴシック"/>
                          <a:cs typeface="游ゴシック"/>
                        </a:rPr>
                        <a:t>MERS-CoV</a:t>
                      </a:r>
                      <a:r>
                        <a:rPr sz="600" spc="50" dirty="0">
                          <a:solidFill>
                            <a:srgbClr val="A5A5A5"/>
                          </a:solidFill>
                          <a:latin typeface="游ゴシック"/>
                          <a:cs typeface="游ゴシック"/>
                        </a:rPr>
                        <a:t> </a:t>
                      </a:r>
                      <a:r>
                        <a:rPr sz="600" spc="-20" dirty="0">
                          <a:solidFill>
                            <a:srgbClr val="A5A5A5"/>
                          </a:solidFill>
                          <a:latin typeface="游ゴシック"/>
                          <a:cs typeface="游ゴシック"/>
                        </a:rPr>
                        <a:t>test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solidFill>
                            <a:srgbClr val="A5A5A5"/>
                          </a:solidFill>
                          <a:latin typeface="游ゴシック"/>
                          <a:cs typeface="游ゴシック"/>
                        </a:rPr>
                        <a:t>MERS-CoV</a:t>
                      </a:r>
                      <a:r>
                        <a:rPr sz="600" spc="-25" dirty="0">
                          <a:solidFill>
                            <a:srgbClr val="A5A5A5"/>
                          </a:solidFill>
                          <a:latin typeface="游ゴシック"/>
                          <a:cs typeface="游ゴシック"/>
                        </a:rPr>
                        <a:t>検査</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MERS-CoV</a:t>
                      </a:r>
                      <a:r>
                        <a:rPr sz="600" spc="30" dirty="0">
                          <a:latin typeface="游ゴシック"/>
                          <a:cs typeface="游ゴシック"/>
                        </a:rPr>
                        <a:t> </a:t>
                      </a:r>
                      <a:r>
                        <a:rPr sz="600" dirty="0">
                          <a:latin typeface="游ゴシック"/>
                          <a:cs typeface="游ゴシック"/>
                        </a:rPr>
                        <a:t>test</a:t>
                      </a:r>
                      <a:r>
                        <a:rPr sz="600" spc="40" dirty="0">
                          <a:latin typeface="游ゴシック"/>
                          <a:cs typeface="游ゴシック"/>
                        </a:rPr>
                        <a:t> </a:t>
                      </a:r>
                      <a:r>
                        <a:rPr sz="600" spc="-10" dirty="0">
                          <a:latin typeface="游ゴシック"/>
                          <a:cs typeface="游ゴシック"/>
                        </a:rPr>
                        <a:t>negative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MERS-CoV</a:t>
                      </a:r>
                      <a:r>
                        <a:rPr sz="600" spc="-15" dirty="0">
                          <a:latin typeface="游ゴシック"/>
                          <a:cs typeface="游ゴシック"/>
                        </a:rPr>
                        <a:t>検査陰性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MERS-CoV</a:t>
                      </a:r>
                      <a:r>
                        <a:rPr sz="600" spc="30" dirty="0">
                          <a:latin typeface="游ゴシック"/>
                          <a:cs typeface="游ゴシック"/>
                        </a:rPr>
                        <a:t> </a:t>
                      </a:r>
                      <a:r>
                        <a:rPr sz="600" dirty="0">
                          <a:latin typeface="游ゴシック"/>
                          <a:cs typeface="游ゴシック"/>
                        </a:rPr>
                        <a:t>test</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MERS-CoV</a:t>
                      </a:r>
                      <a:r>
                        <a:rPr sz="600" spc="-15" dirty="0">
                          <a:latin typeface="游ゴシック"/>
                          <a:cs typeface="游ゴシック"/>
                        </a:rPr>
                        <a:t>検査陽性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74451AF-930D-A7E6-C4F6-48FC8122D608}"/>
              </a:ext>
            </a:extLst>
          </p:cNvPr>
          <p:cNvPicPr>
            <a:picLocks noChangeAspect="1"/>
          </p:cNvPicPr>
          <p:nvPr/>
        </p:nvPicPr>
        <p:blipFill>
          <a:blip r:embed="rId2"/>
          <a:stretch>
            <a:fillRect/>
          </a:stretch>
        </p:blipFill>
        <p:spPr>
          <a:xfrm>
            <a:off x="2811943" y="0"/>
            <a:ext cx="6568114" cy="6858000"/>
          </a:xfrm>
          <a:prstGeom prst="rect">
            <a:avLst/>
          </a:prstGeom>
        </p:spPr>
      </p:pic>
    </p:spTree>
    <p:extLst>
      <p:ext uri="{BB962C8B-B14F-4D97-AF65-F5344CB8AC3E}">
        <p14:creationId xmlns:p14="http://schemas.microsoft.com/office/powerpoint/2010/main" val="42557541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110</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Mesangioproliferative</a:t>
                      </a:r>
                      <a:r>
                        <a:rPr sz="600" spc="75" dirty="0">
                          <a:latin typeface="游ゴシック"/>
                          <a:cs typeface="游ゴシック"/>
                        </a:rPr>
                        <a:t> </a:t>
                      </a:r>
                      <a:r>
                        <a:rPr sz="600" spc="-10" dirty="0">
                          <a:latin typeface="游ゴシック"/>
                          <a:cs typeface="游ゴシック"/>
                        </a:rPr>
                        <a:t>glomerulonephritis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メサンギオ増殖性糸球体腎炎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Mesenteric</a:t>
                      </a:r>
                      <a:r>
                        <a:rPr sz="600" spc="25" dirty="0">
                          <a:latin typeface="游ゴシック"/>
                          <a:cs typeface="游ゴシック"/>
                        </a:rPr>
                        <a:t> </a:t>
                      </a:r>
                      <a:r>
                        <a:rPr sz="600" dirty="0">
                          <a:latin typeface="游ゴシック"/>
                          <a:cs typeface="游ゴシック"/>
                        </a:rPr>
                        <a:t>artery</a:t>
                      </a:r>
                      <a:r>
                        <a:rPr sz="600" spc="3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腸間膜動脈塞栓症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Mesenteric</a:t>
                      </a:r>
                      <a:r>
                        <a:rPr sz="600" spc="25" dirty="0">
                          <a:latin typeface="游ゴシック"/>
                          <a:cs typeface="游ゴシック"/>
                        </a:rPr>
                        <a:t> </a:t>
                      </a:r>
                      <a:r>
                        <a:rPr sz="600" dirty="0">
                          <a:latin typeface="游ゴシック"/>
                          <a:cs typeface="游ゴシック"/>
                        </a:rPr>
                        <a:t>artery</a:t>
                      </a:r>
                      <a:r>
                        <a:rPr sz="600" spc="3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腸間膜動脈血栓症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Mesenteric</a:t>
                      </a:r>
                      <a:r>
                        <a:rPr sz="600" spc="20" dirty="0">
                          <a:latin typeface="游ゴシック"/>
                          <a:cs typeface="游ゴシック"/>
                        </a:rPr>
                        <a:t> </a:t>
                      </a:r>
                      <a:r>
                        <a:rPr sz="600" dirty="0">
                          <a:latin typeface="游ゴシック"/>
                          <a:cs typeface="游ゴシック"/>
                        </a:rPr>
                        <a:t>vein</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腸間膜静脈血栓症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Metapneumovirus</a:t>
                      </a:r>
                      <a:r>
                        <a:rPr sz="600" spc="5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メタニューモウイルス感染症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Metastatic</a:t>
                      </a:r>
                      <a:r>
                        <a:rPr sz="600" spc="20" dirty="0">
                          <a:latin typeface="游ゴシック"/>
                          <a:cs typeface="游ゴシック"/>
                        </a:rPr>
                        <a:t> </a:t>
                      </a:r>
                      <a:r>
                        <a:rPr sz="600" dirty="0">
                          <a:latin typeface="游ゴシック"/>
                          <a:cs typeface="游ゴシック"/>
                        </a:rPr>
                        <a:t>cutaneous</a:t>
                      </a:r>
                      <a:r>
                        <a:rPr sz="600" spc="40" dirty="0">
                          <a:latin typeface="游ゴシック"/>
                          <a:cs typeface="游ゴシック"/>
                        </a:rPr>
                        <a:t> </a:t>
                      </a:r>
                      <a:r>
                        <a:rPr sz="600" dirty="0">
                          <a:latin typeface="游ゴシック"/>
                          <a:cs typeface="游ゴシック"/>
                        </a:rPr>
                        <a:t>Crohn's</a:t>
                      </a:r>
                      <a:r>
                        <a:rPr sz="600" spc="3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転移性皮膚クローン病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Metastatic</a:t>
                      </a:r>
                      <a:r>
                        <a:rPr sz="600" spc="30" dirty="0">
                          <a:latin typeface="游ゴシック"/>
                          <a:cs typeface="游ゴシック"/>
                        </a:rPr>
                        <a:t> </a:t>
                      </a:r>
                      <a:r>
                        <a:rPr sz="600" dirty="0">
                          <a:latin typeface="游ゴシック"/>
                          <a:cs typeface="游ゴシック"/>
                        </a:rPr>
                        <a:t>pulmonary</a:t>
                      </a:r>
                      <a:r>
                        <a:rPr sz="600" spc="2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転移性肺塞栓症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Microangiopathy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微小血管症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Microembolism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マイクロエンボリズム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Microscopic</a:t>
                      </a:r>
                      <a:r>
                        <a:rPr sz="600" spc="50" dirty="0">
                          <a:latin typeface="游ゴシック"/>
                          <a:cs typeface="游ゴシック"/>
                        </a:rPr>
                        <a:t> </a:t>
                      </a:r>
                      <a:r>
                        <a:rPr sz="600" spc="-10" dirty="0">
                          <a:latin typeface="游ゴシック"/>
                          <a:cs typeface="游ゴシック"/>
                        </a:rPr>
                        <a:t>polyangiitis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顕微鏡的多発血管炎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Middle</a:t>
                      </a:r>
                      <a:r>
                        <a:rPr sz="600" spc="25" dirty="0">
                          <a:latin typeface="游ゴシック"/>
                          <a:cs typeface="游ゴシック"/>
                        </a:rPr>
                        <a:t> </a:t>
                      </a:r>
                      <a:r>
                        <a:rPr sz="600" dirty="0">
                          <a:latin typeface="游ゴシック"/>
                          <a:cs typeface="游ゴシック"/>
                        </a:rPr>
                        <a:t>East</a:t>
                      </a:r>
                      <a:r>
                        <a:rPr sz="600" spc="45" dirty="0">
                          <a:latin typeface="游ゴシック"/>
                          <a:cs typeface="游ゴシック"/>
                        </a:rPr>
                        <a:t> </a:t>
                      </a:r>
                      <a:r>
                        <a:rPr sz="600" dirty="0">
                          <a:latin typeface="游ゴシック"/>
                          <a:cs typeface="游ゴシック"/>
                        </a:rPr>
                        <a:t>respiratory</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中東呼吸器症候群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Migraine-triggered</a:t>
                      </a:r>
                      <a:r>
                        <a:rPr sz="600" spc="70"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片頭痛を引き金とする発作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Miliary</a:t>
                      </a:r>
                      <a:r>
                        <a:rPr sz="600" spc="15"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粟粒性肺炎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Miller</a:t>
                      </a:r>
                      <a:r>
                        <a:rPr sz="600" spc="25" dirty="0">
                          <a:latin typeface="游ゴシック"/>
                          <a:cs typeface="游ゴシック"/>
                        </a:rPr>
                        <a:t> </a:t>
                      </a:r>
                      <a:r>
                        <a:rPr sz="600" dirty="0">
                          <a:latin typeface="游ゴシック"/>
                          <a:cs typeface="游ゴシック"/>
                        </a:rPr>
                        <a:t>Fisher</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ミラー・フィッシャー症候群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6</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Mitochondrial</a:t>
                      </a:r>
                      <a:r>
                        <a:rPr sz="600" spc="45" dirty="0">
                          <a:latin typeface="游ゴシック"/>
                          <a:cs typeface="游ゴシック"/>
                        </a:rPr>
                        <a:t> </a:t>
                      </a:r>
                      <a:r>
                        <a:rPr sz="600" dirty="0">
                          <a:latin typeface="游ゴシック"/>
                          <a:cs typeface="游ゴシック"/>
                        </a:rPr>
                        <a:t>aspartate</a:t>
                      </a:r>
                      <a:r>
                        <a:rPr sz="600" spc="45" dirty="0">
                          <a:latin typeface="游ゴシック"/>
                          <a:cs typeface="游ゴシック"/>
                        </a:rPr>
                        <a:t> </a:t>
                      </a:r>
                      <a:r>
                        <a:rPr sz="600" spc="-10" dirty="0">
                          <a:latin typeface="游ゴシック"/>
                          <a:cs typeface="游ゴシック"/>
                        </a:rPr>
                        <a:t>aminotransferase</a:t>
                      </a:r>
                      <a:endParaRPr sz="600">
                        <a:latin typeface="游ゴシック"/>
                        <a:cs typeface="游ゴシック"/>
                      </a:endParaRPr>
                    </a:p>
                    <a:p>
                      <a:pPr marL="21590">
                        <a:lnSpc>
                          <a:spcPct val="100000"/>
                        </a:lnSpc>
                        <a:spcBef>
                          <a:spcPts val="455"/>
                        </a:spcBef>
                      </a:pP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ミトコンドリア型アスパラギン酸アミノトランスフェラー</a:t>
                      </a:r>
                      <a:endParaRPr sz="600">
                        <a:latin typeface="游ゴシック"/>
                        <a:cs typeface="游ゴシック"/>
                      </a:endParaRPr>
                    </a:p>
                    <a:p>
                      <a:pPr marL="21590">
                        <a:lnSpc>
                          <a:spcPct val="100000"/>
                        </a:lnSpc>
                        <a:spcBef>
                          <a:spcPts val="455"/>
                        </a:spcBef>
                      </a:pPr>
                      <a:r>
                        <a:rPr sz="600" spc="-20" dirty="0">
                          <a:latin typeface="游ゴシック"/>
                          <a:cs typeface="游ゴシック"/>
                        </a:rPr>
                        <a:t>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Mixed</a:t>
                      </a:r>
                      <a:r>
                        <a:rPr sz="600" spc="20" dirty="0">
                          <a:latin typeface="游ゴシック"/>
                          <a:cs typeface="游ゴシック"/>
                        </a:rPr>
                        <a:t> </a:t>
                      </a:r>
                      <a:r>
                        <a:rPr sz="600" dirty="0">
                          <a:latin typeface="游ゴシック"/>
                          <a:cs typeface="游ゴシック"/>
                        </a:rPr>
                        <a:t>connective</a:t>
                      </a:r>
                      <a:r>
                        <a:rPr sz="600" spc="25" dirty="0">
                          <a:latin typeface="游ゴシック"/>
                          <a:cs typeface="游ゴシック"/>
                        </a:rPr>
                        <a:t> </a:t>
                      </a:r>
                      <a:r>
                        <a:rPr sz="600" dirty="0">
                          <a:latin typeface="游ゴシック"/>
                          <a:cs typeface="游ゴシック"/>
                        </a:rPr>
                        <a:t>tissue</a:t>
                      </a:r>
                      <a:r>
                        <a:rPr sz="600" spc="2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混合性結合組織病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Model</a:t>
                      </a:r>
                      <a:r>
                        <a:rPr sz="600" spc="20" dirty="0">
                          <a:latin typeface="游ゴシック"/>
                          <a:cs typeface="游ゴシック"/>
                        </a:rPr>
                        <a:t> </a:t>
                      </a:r>
                      <a:r>
                        <a:rPr sz="600" dirty="0">
                          <a:latin typeface="游ゴシック"/>
                          <a:cs typeface="游ゴシック"/>
                        </a:rPr>
                        <a:t>for</a:t>
                      </a:r>
                      <a:r>
                        <a:rPr sz="600" spc="25" dirty="0">
                          <a:latin typeface="游ゴシック"/>
                          <a:cs typeface="游ゴシック"/>
                        </a:rPr>
                        <a:t> </a:t>
                      </a:r>
                      <a:r>
                        <a:rPr sz="600" dirty="0">
                          <a:latin typeface="游ゴシック"/>
                          <a:cs typeface="游ゴシック"/>
                        </a:rPr>
                        <a:t>end</a:t>
                      </a:r>
                      <a:r>
                        <a:rPr sz="600" spc="20" dirty="0">
                          <a:latin typeface="游ゴシック"/>
                          <a:cs typeface="游ゴシック"/>
                        </a:rPr>
                        <a:t> </a:t>
                      </a:r>
                      <a:r>
                        <a:rPr sz="600" dirty="0">
                          <a:latin typeface="游ゴシック"/>
                          <a:cs typeface="游ゴシック"/>
                        </a:rPr>
                        <a:t>stage</a:t>
                      </a:r>
                      <a:r>
                        <a:rPr sz="600" spc="20" dirty="0">
                          <a:latin typeface="游ゴシック"/>
                          <a:cs typeface="游ゴシック"/>
                        </a:rPr>
                        <a:t> </a:t>
                      </a:r>
                      <a:r>
                        <a:rPr sz="600" dirty="0">
                          <a:latin typeface="游ゴシック"/>
                          <a:cs typeface="游ゴシック"/>
                        </a:rPr>
                        <a:t>liver</a:t>
                      </a:r>
                      <a:r>
                        <a:rPr sz="600" spc="25" dirty="0">
                          <a:latin typeface="游ゴシック"/>
                          <a:cs typeface="游ゴシック"/>
                        </a:rPr>
                        <a:t> </a:t>
                      </a:r>
                      <a:r>
                        <a:rPr sz="600" dirty="0">
                          <a:latin typeface="游ゴシック"/>
                          <a:cs typeface="游ゴシック"/>
                        </a:rPr>
                        <a:t>disease</a:t>
                      </a:r>
                      <a:r>
                        <a:rPr sz="600" spc="15" dirty="0">
                          <a:latin typeface="游ゴシック"/>
                          <a:cs typeface="游ゴシック"/>
                        </a:rPr>
                        <a:t> </a:t>
                      </a:r>
                      <a:r>
                        <a:rPr sz="600" dirty="0">
                          <a:latin typeface="游ゴシック"/>
                          <a:cs typeface="游ゴシック"/>
                        </a:rPr>
                        <a:t>score</a:t>
                      </a:r>
                      <a:r>
                        <a:rPr sz="600" spc="1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肝疾患終末期モデルスコア異常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Model</a:t>
                      </a:r>
                      <a:r>
                        <a:rPr sz="600" spc="20" dirty="0">
                          <a:latin typeface="游ゴシック"/>
                          <a:cs typeface="游ゴシック"/>
                        </a:rPr>
                        <a:t> </a:t>
                      </a:r>
                      <a:r>
                        <a:rPr sz="600" dirty="0">
                          <a:latin typeface="游ゴシック"/>
                          <a:cs typeface="游ゴシック"/>
                        </a:rPr>
                        <a:t>for</a:t>
                      </a:r>
                      <a:r>
                        <a:rPr sz="600" spc="25" dirty="0">
                          <a:latin typeface="游ゴシック"/>
                          <a:cs typeface="游ゴシック"/>
                        </a:rPr>
                        <a:t> </a:t>
                      </a:r>
                      <a:r>
                        <a:rPr sz="600" dirty="0">
                          <a:latin typeface="游ゴシック"/>
                          <a:cs typeface="游ゴシック"/>
                        </a:rPr>
                        <a:t>end</a:t>
                      </a:r>
                      <a:r>
                        <a:rPr sz="600" spc="20" dirty="0">
                          <a:latin typeface="游ゴシック"/>
                          <a:cs typeface="游ゴシック"/>
                        </a:rPr>
                        <a:t> </a:t>
                      </a:r>
                      <a:r>
                        <a:rPr sz="600" dirty="0">
                          <a:latin typeface="游ゴシック"/>
                          <a:cs typeface="游ゴシック"/>
                        </a:rPr>
                        <a:t>stage</a:t>
                      </a:r>
                      <a:r>
                        <a:rPr sz="600" spc="20" dirty="0">
                          <a:latin typeface="游ゴシック"/>
                          <a:cs typeface="游ゴシック"/>
                        </a:rPr>
                        <a:t> </a:t>
                      </a:r>
                      <a:r>
                        <a:rPr sz="600" dirty="0">
                          <a:latin typeface="游ゴシック"/>
                          <a:cs typeface="游ゴシック"/>
                        </a:rPr>
                        <a:t>liver</a:t>
                      </a:r>
                      <a:r>
                        <a:rPr sz="600" spc="25" dirty="0">
                          <a:latin typeface="游ゴシック"/>
                          <a:cs typeface="游ゴシック"/>
                        </a:rPr>
                        <a:t> </a:t>
                      </a:r>
                      <a:r>
                        <a:rPr sz="600" dirty="0">
                          <a:latin typeface="游ゴシック"/>
                          <a:cs typeface="游ゴシック"/>
                        </a:rPr>
                        <a:t>disease</a:t>
                      </a:r>
                      <a:r>
                        <a:rPr sz="600" spc="15" dirty="0">
                          <a:latin typeface="游ゴシック"/>
                          <a:cs typeface="游ゴシック"/>
                        </a:rPr>
                        <a:t> </a:t>
                      </a:r>
                      <a:r>
                        <a:rPr sz="600" dirty="0">
                          <a:latin typeface="游ゴシック"/>
                          <a:cs typeface="游ゴシック"/>
                        </a:rPr>
                        <a:t>score</a:t>
                      </a:r>
                      <a:r>
                        <a:rPr sz="600" spc="1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末期肝疾患モデルスコア上昇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6</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Molar</a:t>
                      </a:r>
                      <a:r>
                        <a:rPr sz="600" spc="20" dirty="0">
                          <a:latin typeface="游ゴシック"/>
                          <a:cs typeface="游ゴシック"/>
                        </a:rPr>
                        <a:t> </a:t>
                      </a:r>
                      <a:r>
                        <a:rPr sz="600" dirty="0">
                          <a:latin typeface="游ゴシック"/>
                          <a:cs typeface="游ゴシック"/>
                        </a:rPr>
                        <a:t>ratio</a:t>
                      </a:r>
                      <a:r>
                        <a:rPr sz="600" spc="35" dirty="0">
                          <a:latin typeface="游ゴシック"/>
                          <a:cs typeface="游ゴシック"/>
                        </a:rPr>
                        <a:t> </a:t>
                      </a:r>
                      <a:r>
                        <a:rPr sz="600" dirty="0">
                          <a:latin typeface="游ゴシック"/>
                          <a:cs typeface="游ゴシック"/>
                        </a:rPr>
                        <a:t>of</a:t>
                      </a:r>
                      <a:r>
                        <a:rPr sz="600" spc="10" dirty="0">
                          <a:latin typeface="游ゴシック"/>
                          <a:cs typeface="游ゴシック"/>
                        </a:rPr>
                        <a:t> </a:t>
                      </a:r>
                      <a:r>
                        <a:rPr sz="600" dirty="0">
                          <a:latin typeface="游ゴシック"/>
                          <a:cs typeface="游ゴシック"/>
                        </a:rPr>
                        <a:t>total</a:t>
                      </a:r>
                      <a:r>
                        <a:rPr sz="600" spc="20" dirty="0">
                          <a:latin typeface="游ゴシック"/>
                          <a:cs typeface="游ゴシック"/>
                        </a:rPr>
                        <a:t> </a:t>
                      </a:r>
                      <a:r>
                        <a:rPr sz="600" dirty="0">
                          <a:latin typeface="游ゴシック"/>
                          <a:cs typeface="游ゴシック"/>
                        </a:rPr>
                        <a:t>branched-chain</a:t>
                      </a:r>
                      <a:r>
                        <a:rPr sz="600" spc="20" dirty="0">
                          <a:latin typeface="游ゴシック"/>
                          <a:cs typeface="游ゴシック"/>
                        </a:rPr>
                        <a:t> </a:t>
                      </a:r>
                      <a:r>
                        <a:rPr sz="600" dirty="0">
                          <a:latin typeface="游ゴシック"/>
                          <a:cs typeface="游ゴシック"/>
                        </a:rPr>
                        <a:t>amino</a:t>
                      </a:r>
                      <a:r>
                        <a:rPr sz="600" spc="30" dirty="0">
                          <a:latin typeface="游ゴシック"/>
                          <a:cs typeface="游ゴシック"/>
                        </a:rPr>
                        <a:t> </a:t>
                      </a:r>
                      <a:r>
                        <a:rPr sz="600" dirty="0">
                          <a:latin typeface="游ゴシック"/>
                          <a:cs typeface="游ゴシック"/>
                        </a:rPr>
                        <a:t>acid</a:t>
                      </a:r>
                      <a:r>
                        <a:rPr sz="600" spc="15" dirty="0">
                          <a:latin typeface="游ゴシック"/>
                          <a:cs typeface="游ゴシック"/>
                        </a:rPr>
                        <a:t> </a:t>
                      </a:r>
                      <a:r>
                        <a:rPr sz="600" spc="-25" dirty="0">
                          <a:latin typeface="游ゴシック"/>
                          <a:cs typeface="游ゴシック"/>
                        </a:rPr>
                        <a:t>to</a:t>
                      </a:r>
                      <a:endParaRPr sz="600">
                        <a:latin typeface="游ゴシック"/>
                        <a:cs typeface="游ゴシック"/>
                      </a:endParaRPr>
                    </a:p>
                    <a:p>
                      <a:pPr marL="21590">
                        <a:lnSpc>
                          <a:spcPct val="100000"/>
                        </a:lnSpc>
                        <a:spcBef>
                          <a:spcPts val="455"/>
                        </a:spcBef>
                      </a:pPr>
                      <a:r>
                        <a:rPr sz="600" spc="-10" dirty="0">
                          <a:latin typeface="游ゴシック"/>
                          <a:cs typeface="游ゴシック"/>
                        </a:rPr>
                        <a:t>tyrosine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全分岐鎖アミノ酸とチロシンのモル比</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Molybdenum</a:t>
                      </a:r>
                      <a:r>
                        <a:rPr sz="600" spc="25" dirty="0">
                          <a:latin typeface="游ゴシック"/>
                          <a:cs typeface="游ゴシック"/>
                        </a:rPr>
                        <a:t> </a:t>
                      </a:r>
                      <a:r>
                        <a:rPr sz="600" dirty="0">
                          <a:latin typeface="游ゴシック"/>
                          <a:cs typeface="游ゴシック"/>
                        </a:rPr>
                        <a:t>cofactor</a:t>
                      </a:r>
                      <a:r>
                        <a:rPr sz="600" spc="35" dirty="0">
                          <a:latin typeface="游ゴシック"/>
                          <a:cs typeface="游ゴシック"/>
                        </a:rPr>
                        <a:t> </a:t>
                      </a:r>
                      <a:r>
                        <a:rPr sz="600" spc="-10" dirty="0">
                          <a:latin typeface="游ゴシック"/>
                          <a:cs typeface="游ゴシック"/>
                        </a:rPr>
                        <a:t>deficiency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モリブデン補酵素欠乏症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Monocytopenia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Mononeuritis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単神経炎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Mononeuropathy</a:t>
                      </a:r>
                      <a:r>
                        <a:rPr sz="600" spc="60" dirty="0">
                          <a:latin typeface="游ゴシック"/>
                          <a:cs typeface="游ゴシック"/>
                        </a:rPr>
                        <a:t> </a:t>
                      </a:r>
                      <a:r>
                        <a:rPr sz="600" spc="-10" dirty="0">
                          <a:latin typeface="游ゴシック"/>
                          <a:cs typeface="游ゴシック"/>
                        </a:rPr>
                        <a:t>multiplex</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単神経障害多発性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Morphoea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モルフォア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Morvan</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モルバン症候群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Mouth</a:t>
                      </a:r>
                      <a:r>
                        <a:rPr sz="600" spc="30" dirty="0">
                          <a:latin typeface="游ゴシック"/>
                          <a:cs typeface="游ゴシック"/>
                        </a:rPr>
                        <a:t> </a:t>
                      </a:r>
                      <a:r>
                        <a:rPr sz="600" spc="-10" dirty="0">
                          <a:latin typeface="游ゴシック"/>
                          <a:cs typeface="游ゴシック"/>
                        </a:rPr>
                        <a:t>swelling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口の中の腫れ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Moyamoya</a:t>
                      </a:r>
                      <a:r>
                        <a:rPr sz="600" spc="2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もやもや病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Multifocal</a:t>
                      </a:r>
                      <a:r>
                        <a:rPr sz="600" spc="30" dirty="0">
                          <a:latin typeface="游ゴシック"/>
                          <a:cs typeface="游ゴシック"/>
                        </a:rPr>
                        <a:t> </a:t>
                      </a:r>
                      <a:r>
                        <a:rPr sz="600" dirty="0">
                          <a:latin typeface="游ゴシック"/>
                          <a:cs typeface="游ゴシック"/>
                        </a:rPr>
                        <a:t>motor</a:t>
                      </a:r>
                      <a:r>
                        <a:rPr sz="600" spc="30" dirty="0">
                          <a:latin typeface="游ゴシック"/>
                          <a:cs typeface="游ゴシック"/>
                        </a:rPr>
                        <a:t> </a:t>
                      </a:r>
                      <a:r>
                        <a:rPr sz="600" spc="-10" dirty="0">
                          <a:latin typeface="游ゴシック"/>
                          <a:cs typeface="游ゴシック"/>
                        </a:rPr>
                        <a:t>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多巣性運動神経障害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Multiple</a:t>
                      </a:r>
                      <a:r>
                        <a:rPr sz="600" spc="30" dirty="0">
                          <a:latin typeface="游ゴシック"/>
                          <a:cs typeface="游ゴシック"/>
                        </a:rPr>
                        <a:t> </a:t>
                      </a:r>
                      <a:r>
                        <a:rPr sz="600" dirty="0">
                          <a:latin typeface="游ゴシック"/>
                          <a:cs typeface="游ゴシック"/>
                        </a:rPr>
                        <a:t>organ</a:t>
                      </a:r>
                      <a:r>
                        <a:rPr sz="600" spc="35" dirty="0">
                          <a:latin typeface="游ゴシック"/>
                          <a:cs typeface="游ゴシック"/>
                        </a:rPr>
                        <a:t> </a:t>
                      </a:r>
                      <a:r>
                        <a:rPr sz="600" dirty="0">
                          <a:latin typeface="游ゴシック"/>
                          <a:cs typeface="游ゴシック"/>
                        </a:rPr>
                        <a:t>dysfunction</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多臓器不全症候群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Multiple</a:t>
                      </a:r>
                      <a:r>
                        <a:rPr sz="600" spc="30"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Multiple</a:t>
                      </a:r>
                      <a:r>
                        <a:rPr sz="600" spc="30" dirty="0">
                          <a:latin typeface="游ゴシック"/>
                          <a:cs typeface="游ゴシック"/>
                        </a:rPr>
                        <a:t> </a:t>
                      </a:r>
                      <a:r>
                        <a:rPr sz="600" dirty="0">
                          <a:latin typeface="游ゴシック"/>
                          <a:cs typeface="游ゴシック"/>
                        </a:rPr>
                        <a:t>sclerosis</a:t>
                      </a:r>
                      <a:r>
                        <a:rPr sz="600" spc="45" dirty="0">
                          <a:latin typeface="游ゴシック"/>
                          <a:cs typeface="游ゴシック"/>
                        </a:rPr>
                        <a:t> </a:t>
                      </a:r>
                      <a:r>
                        <a:rPr sz="600" spc="-10" dirty="0">
                          <a:latin typeface="游ゴシック"/>
                          <a:cs typeface="游ゴシック"/>
                        </a:rPr>
                        <a:t>relapse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多発性硬化症の再発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Multiple</a:t>
                      </a:r>
                      <a:r>
                        <a:rPr sz="600" spc="25" dirty="0">
                          <a:latin typeface="游ゴシック"/>
                          <a:cs typeface="游ゴシック"/>
                        </a:rPr>
                        <a:t> </a:t>
                      </a:r>
                      <a:r>
                        <a:rPr sz="600" dirty="0">
                          <a:latin typeface="游ゴシック"/>
                          <a:cs typeface="游ゴシック"/>
                        </a:rPr>
                        <a:t>sclerosis</a:t>
                      </a:r>
                      <a:r>
                        <a:rPr sz="600" spc="40" dirty="0">
                          <a:latin typeface="游ゴシック"/>
                          <a:cs typeface="游ゴシック"/>
                        </a:rPr>
                        <a:t> </a:t>
                      </a:r>
                      <a:r>
                        <a:rPr sz="600" dirty="0">
                          <a:latin typeface="游ゴシック"/>
                          <a:cs typeface="游ゴシック"/>
                        </a:rPr>
                        <a:t>relapse</a:t>
                      </a:r>
                      <a:r>
                        <a:rPr sz="600" spc="35" dirty="0">
                          <a:latin typeface="游ゴシック"/>
                          <a:cs typeface="游ゴシック"/>
                        </a:rPr>
                        <a:t> </a:t>
                      </a:r>
                      <a:r>
                        <a:rPr sz="600" spc="-10" dirty="0">
                          <a:latin typeface="游ゴシック"/>
                          <a:cs typeface="游ゴシック"/>
                        </a:rPr>
                        <a:t>prophylaxis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多発性硬化症の再発予防</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Multiple</a:t>
                      </a:r>
                      <a:r>
                        <a:rPr sz="600" spc="25" dirty="0">
                          <a:latin typeface="游ゴシック"/>
                          <a:cs typeface="游ゴシック"/>
                        </a:rPr>
                        <a:t> </a:t>
                      </a:r>
                      <a:r>
                        <a:rPr sz="600" dirty="0">
                          <a:latin typeface="游ゴシック"/>
                          <a:cs typeface="游ゴシック"/>
                        </a:rPr>
                        <a:t>subpial</a:t>
                      </a:r>
                      <a:r>
                        <a:rPr sz="600" spc="30" dirty="0">
                          <a:latin typeface="游ゴシック"/>
                          <a:cs typeface="游ゴシック"/>
                        </a:rPr>
                        <a:t> </a:t>
                      </a:r>
                      <a:r>
                        <a:rPr sz="600" spc="-10" dirty="0">
                          <a:latin typeface="游ゴシック"/>
                          <a:cs typeface="游ゴシック"/>
                        </a:rPr>
                        <a:t>transection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多発性脳下垂体切断</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Multisystem</a:t>
                      </a:r>
                      <a:r>
                        <a:rPr sz="600" spc="20" dirty="0">
                          <a:latin typeface="游ゴシック"/>
                          <a:cs typeface="游ゴシック"/>
                        </a:rPr>
                        <a:t> </a:t>
                      </a:r>
                      <a:r>
                        <a:rPr sz="600" dirty="0">
                          <a:latin typeface="游ゴシック"/>
                          <a:cs typeface="游ゴシック"/>
                        </a:rPr>
                        <a:t>inflammatory</a:t>
                      </a:r>
                      <a:r>
                        <a:rPr sz="600" spc="30" dirty="0">
                          <a:latin typeface="游ゴシック"/>
                          <a:cs typeface="游ゴシック"/>
                        </a:rPr>
                        <a:t> </a:t>
                      </a:r>
                      <a:r>
                        <a:rPr sz="600" dirty="0">
                          <a:latin typeface="游ゴシック"/>
                          <a:cs typeface="游ゴシック"/>
                        </a:rPr>
                        <a:t>syndrome</a:t>
                      </a:r>
                      <a:r>
                        <a:rPr sz="600" spc="30" dirty="0">
                          <a:latin typeface="游ゴシック"/>
                          <a:cs typeface="游ゴシック"/>
                        </a:rPr>
                        <a:t> </a:t>
                      </a:r>
                      <a:r>
                        <a:rPr sz="600" dirty="0">
                          <a:latin typeface="游ゴシック"/>
                          <a:cs typeface="游ゴシック"/>
                        </a:rPr>
                        <a:t>in</a:t>
                      </a:r>
                      <a:r>
                        <a:rPr sz="600" spc="35" dirty="0">
                          <a:latin typeface="游ゴシック"/>
                          <a:cs typeface="游ゴシック"/>
                        </a:rPr>
                        <a:t> </a:t>
                      </a:r>
                      <a:r>
                        <a:rPr sz="600" spc="-10" dirty="0">
                          <a:latin typeface="游ゴシック"/>
                          <a:cs typeface="游ゴシック"/>
                        </a:rPr>
                        <a:t>children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小児の多系統炎症症候群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Muscular</a:t>
                      </a:r>
                      <a:r>
                        <a:rPr sz="600" spc="30" dirty="0">
                          <a:latin typeface="游ゴシック"/>
                          <a:cs typeface="游ゴシック"/>
                        </a:rPr>
                        <a:t> </a:t>
                      </a:r>
                      <a:r>
                        <a:rPr sz="600" spc="-10" dirty="0">
                          <a:latin typeface="游ゴシック"/>
                          <a:cs typeface="游ゴシック"/>
                        </a:rPr>
                        <a:t>sarcoidosis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筋性サルコイドーシス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Myasthenia</a:t>
                      </a:r>
                      <a:r>
                        <a:rPr sz="600" spc="25" dirty="0">
                          <a:latin typeface="游ゴシック"/>
                          <a:cs typeface="游ゴシック"/>
                        </a:rPr>
                        <a:t> </a:t>
                      </a:r>
                      <a:r>
                        <a:rPr sz="600" spc="-10" dirty="0">
                          <a:latin typeface="游ゴシック"/>
                          <a:cs typeface="游ゴシック"/>
                        </a:rPr>
                        <a:t>gravis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重症筋無力症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Myasthenia</a:t>
                      </a:r>
                      <a:r>
                        <a:rPr sz="600" spc="25" dirty="0">
                          <a:latin typeface="游ゴシック"/>
                          <a:cs typeface="游ゴシック"/>
                        </a:rPr>
                        <a:t> </a:t>
                      </a:r>
                      <a:r>
                        <a:rPr sz="600" dirty="0">
                          <a:latin typeface="游ゴシック"/>
                          <a:cs typeface="游ゴシック"/>
                        </a:rPr>
                        <a:t>gravis</a:t>
                      </a:r>
                      <a:r>
                        <a:rPr sz="600" spc="30" dirty="0">
                          <a:latin typeface="游ゴシック"/>
                          <a:cs typeface="游ゴシック"/>
                        </a:rPr>
                        <a:t> </a:t>
                      </a:r>
                      <a:r>
                        <a:rPr sz="600" spc="-10" dirty="0">
                          <a:latin typeface="游ゴシック"/>
                          <a:cs typeface="游ゴシック"/>
                        </a:rPr>
                        <a:t>crisis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重症筋無力症クライシス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Myasthenia</a:t>
                      </a:r>
                      <a:r>
                        <a:rPr sz="600" spc="25" dirty="0">
                          <a:latin typeface="游ゴシック"/>
                          <a:cs typeface="游ゴシック"/>
                        </a:rPr>
                        <a:t> </a:t>
                      </a:r>
                      <a:r>
                        <a:rPr sz="600" dirty="0">
                          <a:latin typeface="游ゴシック"/>
                          <a:cs typeface="游ゴシック"/>
                        </a:rPr>
                        <a:t>gravis</a:t>
                      </a:r>
                      <a:r>
                        <a:rPr sz="600" spc="30"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新生児重症筋無力症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Myasthenic</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筋萎縮性症候群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脊髄炎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Myelitis</a:t>
                      </a:r>
                      <a:r>
                        <a:rPr sz="600" spc="25" dirty="0">
                          <a:latin typeface="游ゴシック"/>
                          <a:cs typeface="游ゴシック"/>
                        </a:rPr>
                        <a:t> </a:t>
                      </a:r>
                      <a:r>
                        <a:rPr sz="600" spc="-10" dirty="0">
                          <a:latin typeface="游ゴシック"/>
                          <a:cs typeface="游ゴシック"/>
                        </a:rPr>
                        <a:t>transverse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横断性脊髄炎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Myocardial</a:t>
                      </a:r>
                      <a:r>
                        <a:rPr sz="600" spc="35" dirty="0">
                          <a:latin typeface="游ゴシック"/>
                          <a:cs typeface="游ゴシック"/>
                        </a:rPr>
                        <a:t> </a:t>
                      </a:r>
                      <a:r>
                        <a:rPr sz="600" spc="-10" dirty="0">
                          <a:latin typeface="游ゴシック"/>
                          <a:cs typeface="游ゴシック"/>
                        </a:rPr>
                        <a:t>infarction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心筋梗塞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Myocarditis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心筋炎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Myocarditis</a:t>
                      </a:r>
                      <a:r>
                        <a:rPr sz="600" spc="35" dirty="0">
                          <a:latin typeface="游ゴシック"/>
                          <a:cs typeface="游ゴシック"/>
                        </a:rPr>
                        <a:t> </a:t>
                      </a:r>
                      <a:r>
                        <a:rPr sz="600" dirty="0">
                          <a:latin typeface="游ゴシック"/>
                          <a:cs typeface="游ゴシック"/>
                        </a:rPr>
                        <a:t>post</a:t>
                      </a:r>
                      <a:r>
                        <a:rPr sz="600" spc="45"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感染後の心筋炎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Myoclonic</a:t>
                      </a:r>
                      <a:r>
                        <a:rPr sz="600" spc="35"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間代性筋けいれんによるてんかん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111</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Myoclonic</a:t>
                      </a:r>
                      <a:r>
                        <a:rPr sz="600" spc="25" dirty="0">
                          <a:latin typeface="游ゴシック"/>
                          <a:cs typeface="游ゴシック"/>
                        </a:rPr>
                        <a:t> </a:t>
                      </a:r>
                      <a:r>
                        <a:rPr sz="600" dirty="0">
                          <a:latin typeface="游ゴシック"/>
                          <a:cs typeface="游ゴシック"/>
                        </a:rPr>
                        <a:t>epilepsy</a:t>
                      </a:r>
                      <a:r>
                        <a:rPr sz="600" spc="30" dirty="0">
                          <a:latin typeface="游ゴシック"/>
                          <a:cs typeface="游ゴシック"/>
                        </a:rPr>
                        <a:t> </a:t>
                      </a:r>
                      <a:r>
                        <a:rPr sz="600" dirty="0">
                          <a:latin typeface="游ゴシック"/>
                          <a:cs typeface="游ゴシック"/>
                        </a:rPr>
                        <a:t>and</a:t>
                      </a:r>
                      <a:r>
                        <a:rPr sz="600" spc="25" dirty="0">
                          <a:latin typeface="游ゴシック"/>
                          <a:cs typeface="游ゴシック"/>
                        </a:rPr>
                        <a:t> </a:t>
                      </a:r>
                      <a:r>
                        <a:rPr sz="600" dirty="0">
                          <a:latin typeface="游ゴシック"/>
                          <a:cs typeface="游ゴシック"/>
                        </a:rPr>
                        <a:t>ragged-red</a:t>
                      </a:r>
                      <a:r>
                        <a:rPr sz="600" spc="30" dirty="0">
                          <a:latin typeface="游ゴシック"/>
                          <a:cs typeface="游ゴシック"/>
                        </a:rPr>
                        <a:t> </a:t>
                      </a:r>
                      <a:r>
                        <a:rPr sz="600" spc="-10" dirty="0">
                          <a:latin typeface="游ゴシック"/>
                          <a:cs typeface="游ゴシック"/>
                        </a:rPr>
                        <a:t>fibres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間代性筋けいれんによるてんかんと赤色ぼろ線維</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Myokymia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筋波動症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Myositis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Narcolepsy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ナルコレプシー（居眠り病</a:t>
                      </a:r>
                      <a:r>
                        <a:rPr sz="600" spc="-50" dirty="0">
                          <a:latin typeface="游ゴシック"/>
                          <a:cs typeface="游ゴシック"/>
                        </a:rPr>
                        <a: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Nasal</a:t>
                      </a:r>
                      <a:r>
                        <a:rPr sz="600" spc="10" dirty="0">
                          <a:latin typeface="游ゴシック"/>
                          <a:cs typeface="游ゴシック"/>
                        </a:rPr>
                        <a:t> </a:t>
                      </a:r>
                      <a:r>
                        <a:rPr sz="600" spc="-10" dirty="0">
                          <a:latin typeface="游ゴシック"/>
                          <a:cs typeface="游ゴシック"/>
                        </a:rPr>
                        <a:t>herpes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鼻ヘルペス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Nasal</a:t>
                      </a:r>
                      <a:r>
                        <a:rPr sz="600" spc="10" dirty="0">
                          <a:latin typeface="游ゴシック"/>
                          <a:cs typeface="游ゴシック"/>
                        </a:rPr>
                        <a:t> </a:t>
                      </a:r>
                      <a:r>
                        <a:rPr sz="600" spc="-10" dirty="0">
                          <a:latin typeface="游ゴシック"/>
                          <a:cs typeface="游ゴシック"/>
                        </a:rPr>
                        <a:t>obstruction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鼻閉</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Necrotising</a:t>
                      </a:r>
                      <a:r>
                        <a:rPr sz="600" spc="40" dirty="0">
                          <a:latin typeface="游ゴシック"/>
                          <a:cs typeface="游ゴシック"/>
                        </a:rPr>
                        <a:t> </a:t>
                      </a:r>
                      <a:r>
                        <a:rPr sz="600" dirty="0">
                          <a:latin typeface="游ゴシック"/>
                          <a:cs typeface="游ゴシック"/>
                        </a:rPr>
                        <a:t>herpetic</a:t>
                      </a:r>
                      <a:r>
                        <a:rPr sz="600" spc="40" dirty="0">
                          <a:latin typeface="游ゴシック"/>
                          <a:cs typeface="游ゴシック"/>
                        </a:rPr>
                        <a:t> </a:t>
                      </a:r>
                      <a:r>
                        <a:rPr sz="600" spc="-10" dirty="0">
                          <a:latin typeface="游ゴシック"/>
                          <a:cs typeface="游ゴシック"/>
                        </a:rPr>
                        <a:t>retinopathy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壊死性ヘルペス網膜症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Neonatal</a:t>
                      </a:r>
                      <a:r>
                        <a:rPr sz="600" spc="25" dirty="0">
                          <a:latin typeface="游ゴシック"/>
                          <a:cs typeface="游ゴシック"/>
                        </a:rPr>
                        <a:t> </a:t>
                      </a:r>
                      <a:r>
                        <a:rPr sz="600" dirty="0">
                          <a:latin typeface="游ゴシック"/>
                          <a:cs typeface="游ゴシック"/>
                        </a:rPr>
                        <a:t>Crohn's</a:t>
                      </a:r>
                      <a:r>
                        <a:rPr sz="600" spc="3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新生児クローン病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Neonatal</a:t>
                      </a:r>
                      <a:r>
                        <a:rPr sz="600" spc="20" dirty="0">
                          <a:latin typeface="游ゴシック"/>
                          <a:cs typeface="游ゴシック"/>
                        </a:rPr>
                        <a:t> </a:t>
                      </a:r>
                      <a:r>
                        <a:rPr sz="600" dirty="0">
                          <a:latin typeface="游ゴシック"/>
                          <a:cs typeface="游ゴシック"/>
                        </a:rPr>
                        <a:t>epileptic</a:t>
                      </a:r>
                      <a:r>
                        <a:rPr sz="600" spc="20"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新生児てんかん発作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Neonatal</a:t>
                      </a:r>
                      <a:r>
                        <a:rPr sz="600" spc="15" dirty="0">
                          <a:latin typeface="游ゴシック"/>
                          <a:cs typeface="游ゴシック"/>
                        </a:rPr>
                        <a:t> </a:t>
                      </a:r>
                      <a:r>
                        <a:rPr sz="600" dirty="0">
                          <a:latin typeface="游ゴシック"/>
                          <a:cs typeface="游ゴシック"/>
                        </a:rPr>
                        <a:t>lupus</a:t>
                      </a:r>
                      <a:r>
                        <a:rPr sz="600" spc="30" dirty="0">
                          <a:latin typeface="游ゴシック"/>
                          <a:cs typeface="游ゴシック"/>
                        </a:rPr>
                        <a:t> </a:t>
                      </a:r>
                      <a:r>
                        <a:rPr sz="600" spc="-10" dirty="0">
                          <a:latin typeface="游ゴシック"/>
                          <a:cs typeface="游ゴシック"/>
                        </a:rPr>
                        <a:t>erythematosus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新生児エリテマトーデス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Neonatal</a:t>
                      </a:r>
                      <a:r>
                        <a:rPr sz="600" spc="20" dirty="0">
                          <a:latin typeface="游ゴシック"/>
                          <a:cs typeface="游ゴシック"/>
                        </a:rPr>
                        <a:t> </a:t>
                      </a:r>
                      <a:r>
                        <a:rPr sz="600" dirty="0">
                          <a:latin typeface="游ゴシック"/>
                          <a:cs typeface="游ゴシック"/>
                        </a:rPr>
                        <a:t>mucocutaneous</a:t>
                      </a:r>
                      <a:r>
                        <a:rPr sz="600" spc="25" dirty="0">
                          <a:latin typeface="游ゴシック"/>
                          <a:cs typeface="游ゴシック"/>
                        </a:rPr>
                        <a:t> </a:t>
                      </a:r>
                      <a:r>
                        <a:rPr sz="600" dirty="0">
                          <a:latin typeface="游ゴシック"/>
                          <a:cs typeface="游ゴシック"/>
                        </a:rPr>
                        <a:t>herpes</a:t>
                      </a:r>
                      <a:r>
                        <a:rPr sz="600" spc="25" dirty="0">
                          <a:latin typeface="游ゴシック"/>
                          <a:cs typeface="游ゴシック"/>
                        </a:rPr>
                        <a:t> </a:t>
                      </a:r>
                      <a:r>
                        <a:rPr sz="600" spc="-10" dirty="0">
                          <a:latin typeface="游ゴシック"/>
                          <a:cs typeface="游ゴシック"/>
                        </a:rPr>
                        <a:t>simplex</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新生児単純性粘膜皮膚ヘルペス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Neonatal</a:t>
                      </a:r>
                      <a:r>
                        <a:rPr sz="600" spc="15"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Neonatal</a:t>
                      </a:r>
                      <a:r>
                        <a:rPr sz="600" spc="15"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Nephritis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Nephrogenic</a:t>
                      </a:r>
                      <a:r>
                        <a:rPr sz="600" spc="30" dirty="0">
                          <a:latin typeface="游ゴシック"/>
                          <a:cs typeface="游ゴシック"/>
                        </a:rPr>
                        <a:t> </a:t>
                      </a:r>
                      <a:r>
                        <a:rPr sz="600" dirty="0">
                          <a:latin typeface="游ゴシック"/>
                          <a:cs typeface="游ゴシック"/>
                        </a:rPr>
                        <a:t>systemic</a:t>
                      </a:r>
                      <a:r>
                        <a:rPr sz="600" spc="35" dirty="0">
                          <a:latin typeface="游ゴシック"/>
                          <a:cs typeface="游ゴシック"/>
                        </a:rPr>
                        <a:t> </a:t>
                      </a:r>
                      <a:r>
                        <a:rPr sz="600" spc="-10" dirty="0">
                          <a:latin typeface="游ゴシック"/>
                          <a:cs typeface="游ゴシック"/>
                        </a:rPr>
                        <a:t>fibrosis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腎性全身性線維症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Neuralgic</a:t>
                      </a:r>
                      <a:r>
                        <a:rPr sz="600" spc="25" dirty="0">
                          <a:latin typeface="游ゴシック"/>
                          <a:cs typeface="游ゴシック"/>
                        </a:rPr>
                        <a:t> </a:t>
                      </a:r>
                      <a:r>
                        <a:rPr sz="600" spc="-10" dirty="0">
                          <a:latin typeface="游ゴシック"/>
                          <a:cs typeface="游ゴシック"/>
                        </a:rPr>
                        <a:t>amyotrophy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神経性筋萎縮症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Neuritis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神経炎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Neuritis</a:t>
                      </a:r>
                      <a:r>
                        <a:rPr sz="600" spc="30" dirty="0">
                          <a:latin typeface="游ゴシック"/>
                          <a:cs typeface="游ゴシック"/>
                        </a:rPr>
                        <a:t> </a:t>
                      </a:r>
                      <a:r>
                        <a:rPr sz="600" spc="-10" dirty="0">
                          <a:latin typeface="游ゴシック"/>
                          <a:cs typeface="游ゴシック"/>
                        </a:rPr>
                        <a:t>cranial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脳神経炎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Neuromyelitis</a:t>
                      </a:r>
                      <a:r>
                        <a:rPr sz="600" spc="30" dirty="0">
                          <a:latin typeface="游ゴシック"/>
                          <a:cs typeface="游ゴシック"/>
                        </a:rPr>
                        <a:t> </a:t>
                      </a:r>
                      <a:r>
                        <a:rPr sz="600" dirty="0">
                          <a:latin typeface="游ゴシック"/>
                          <a:cs typeface="游ゴシック"/>
                        </a:rPr>
                        <a:t>optica</a:t>
                      </a:r>
                      <a:r>
                        <a:rPr sz="600" spc="25" dirty="0">
                          <a:latin typeface="游ゴシック"/>
                          <a:cs typeface="游ゴシック"/>
                        </a:rPr>
                        <a:t> </a:t>
                      </a:r>
                      <a:r>
                        <a:rPr sz="600" dirty="0">
                          <a:latin typeface="游ゴシック"/>
                          <a:cs typeface="游ゴシック"/>
                        </a:rPr>
                        <a:t>pseudo</a:t>
                      </a:r>
                      <a:r>
                        <a:rPr sz="600" spc="40" dirty="0">
                          <a:latin typeface="游ゴシック"/>
                          <a:cs typeface="游ゴシック"/>
                        </a:rPr>
                        <a:t> </a:t>
                      </a:r>
                      <a:r>
                        <a:rPr sz="600" spc="-10" dirty="0">
                          <a:latin typeface="游ゴシック"/>
                          <a:cs typeface="游ゴシック"/>
                        </a:rPr>
                        <a:t>relapse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視神経脊髄炎擬似再発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Neuromyelitis</a:t>
                      </a:r>
                      <a:r>
                        <a:rPr sz="600" spc="35" dirty="0">
                          <a:latin typeface="游ゴシック"/>
                          <a:cs typeface="游ゴシック"/>
                        </a:rPr>
                        <a:t> </a:t>
                      </a:r>
                      <a:r>
                        <a:rPr sz="600" dirty="0">
                          <a:latin typeface="游ゴシック"/>
                          <a:cs typeface="游ゴシック"/>
                        </a:rPr>
                        <a:t>optica</a:t>
                      </a:r>
                      <a:r>
                        <a:rPr sz="600" spc="30" dirty="0">
                          <a:latin typeface="游ゴシック"/>
                          <a:cs typeface="游ゴシック"/>
                        </a:rPr>
                        <a:t> </a:t>
                      </a:r>
                      <a:r>
                        <a:rPr sz="600" dirty="0">
                          <a:latin typeface="游ゴシック"/>
                          <a:cs typeface="游ゴシック"/>
                        </a:rPr>
                        <a:t>spectrum</a:t>
                      </a:r>
                      <a:r>
                        <a:rPr sz="600" spc="25"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視神経脊髄炎スペクトラム障害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Neuromyotonia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神経筋強直症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Neuronal</a:t>
                      </a:r>
                      <a:r>
                        <a:rPr sz="600" spc="25" dirty="0">
                          <a:latin typeface="游ゴシック"/>
                          <a:cs typeface="游ゴシック"/>
                        </a:rPr>
                        <a:t> </a:t>
                      </a:r>
                      <a:r>
                        <a:rPr sz="600" spc="-10" dirty="0">
                          <a:latin typeface="游ゴシック"/>
                          <a:cs typeface="游ゴシック"/>
                        </a:rPr>
                        <a:t>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神経性神経障害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Neuropathy</a:t>
                      </a:r>
                      <a:r>
                        <a:rPr sz="600" spc="30" dirty="0">
                          <a:latin typeface="游ゴシック"/>
                          <a:cs typeface="游ゴシック"/>
                        </a:rPr>
                        <a:t> </a:t>
                      </a:r>
                      <a:r>
                        <a:rPr sz="600" spc="-10" dirty="0">
                          <a:latin typeface="游ゴシック"/>
                          <a:cs typeface="游ゴシック"/>
                        </a:rPr>
                        <a:t>peripheral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末梢性神経障害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Neuropathy,</a:t>
                      </a:r>
                      <a:r>
                        <a:rPr sz="600" spc="30" dirty="0">
                          <a:latin typeface="游ゴシック"/>
                          <a:cs typeface="游ゴシック"/>
                        </a:rPr>
                        <a:t> </a:t>
                      </a:r>
                      <a:r>
                        <a:rPr sz="600" dirty="0">
                          <a:latin typeface="游ゴシック"/>
                          <a:cs typeface="游ゴシック"/>
                        </a:rPr>
                        <a:t>ataxia,</a:t>
                      </a:r>
                      <a:r>
                        <a:rPr sz="600" spc="35" dirty="0">
                          <a:latin typeface="游ゴシック"/>
                          <a:cs typeface="游ゴシック"/>
                        </a:rPr>
                        <a:t> </a:t>
                      </a:r>
                      <a:r>
                        <a:rPr sz="600" dirty="0">
                          <a:latin typeface="游ゴシック"/>
                          <a:cs typeface="游ゴシック"/>
                        </a:rPr>
                        <a:t>retinitis</a:t>
                      </a:r>
                      <a:r>
                        <a:rPr sz="600" spc="40" dirty="0">
                          <a:latin typeface="游ゴシック"/>
                          <a:cs typeface="游ゴシック"/>
                        </a:rPr>
                        <a:t> </a:t>
                      </a:r>
                      <a:r>
                        <a:rPr sz="600" dirty="0">
                          <a:latin typeface="游ゴシック"/>
                          <a:cs typeface="游ゴシック"/>
                        </a:rPr>
                        <a:t>pigmentosa</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神経障害、運動失調、網膜色素変性症症候群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Neuropsychiatric</a:t>
                      </a:r>
                      <a:r>
                        <a:rPr sz="600" spc="50" dirty="0">
                          <a:latin typeface="游ゴシック"/>
                          <a:cs typeface="游ゴシック"/>
                        </a:rPr>
                        <a:t> </a:t>
                      </a:r>
                      <a:r>
                        <a:rPr sz="600" spc="-10" dirty="0">
                          <a:latin typeface="游ゴシック"/>
                          <a:cs typeface="游ゴシック"/>
                        </a:rPr>
                        <a:t>lupus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神経精神性狼瘡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Neurosarcoidosis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脳神経サルコイドーシス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Neutropenia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好中球減少症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Neutropenia</a:t>
                      </a:r>
                      <a:r>
                        <a:rPr sz="600" spc="35"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新生児好中球減少症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Neutropenic</a:t>
                      </a:r>
                      <a:r>
                        <a:rPr sz="600" spc="40" dirty="0">
                          <a:latin typeface="游ゴシック"/>
                          <a:cs typeface="游ゴシック"/>
                        </a:rPr>
                        <a:t> </a:t>
                      </a:r>
                      <a:r>
                        <a:rPr sz="600" spc="-10" dirty="0">
                          <a:latin typeface="游ゴシック"/>
                          <a:cs typeface="游ゴシック"/>
                        </a:rPr>
                        <a:t>colitis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好中球減少性大腸炎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Neutropenic</a:t>
                      </a:r>
                      <a:r>
                        <a:rPr sz="600" spc="4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敗血症性感染症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Neutropenic</a:t>
                      </a:r>
                      <a:r>
                        <a:rPr sz="600" spc="40" dirty="0">
                          <a:latin typeface="游ゴシック"/>
                          <a:cs typeface="游ゴシック"/>
                        </a:rPr>
                        <a:t> </a:t>
                      </a:r>
                      <a:r>
                        <a:rPr sz="600" spc="-10" dirty="0">
                          <a:latin typeface="游ゴシック"/>
                          <a:cs typeface="游ゴシック"/>
                        </a:rPr>
                        <a:t>sepsis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好中球減少性敗血症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Nodular</a:t>
                      </a:r>
                      <a:r>
                        <a:rPr sz="600" spc="30" dirty="0">
                          <a:latin typeface="游ゴシック"/>
                          <a:cs typeface="游ゴシック"/>
                        </a:rPr>
                        <a:t> </a:t>
                      </a:r>
                      <a:r>
                        <a:rPr sz="600" spc="-20" dirty="0">
                          <a:latin typeface="游ゴシック"/>
                          <a:cs typeface="游ゴシック"/>
                        </a:rPr>
                        <a:t>rash</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結節性発疹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Nodular</a:t>
                      </a:r>
                      <a:r>
                        <a:rPr sz="600" spc="30"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結節性血管炎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Noninfectious</a:t>
                      </a:r>
                      <a:r>
                        <a:rPr sz="600" spc="45" dirty="0">
                          <a:latin typeface="游ゴシック"/>
                          <a:cs typeface="游ゴシック"/>
                        </a:rPr>
                        <a:t> </a:t>
                      </a:r>
                      <a:r>
                        <a:rPr sz="600" spc="-10" dirty="0">
                          <a:latin typeface="游ゴシック"/>
                          <a:cs typeface="游ゴシック"/>
                        </a:rPr>
                        <a:t>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非感染性脊髄炎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Noninfective</a:t>
                      </a:r>
                      <a:r>
                        <a:rPr sz="600" spc="30" dirty="0">
                          <a:latin typeface="游ゴシック"/>
                          <a:cs typeface="游ゴシック"/>
                        </a:rPr>
                        <a:t> </a:t>
                      </a:r>
                      <a:r>
                        <a:rPr sz="600" spc="-10" dirty="0">
                          <a:latin typeface="游ゴシック"/>
                          <a:cs typeface="游ゴシック"/>
                        </a:rPr>
                        <a:t>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非感染性脳炎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Noninfective</a:t>
                      </a:r>
                      <a:r>
                        <a:rPr sz="600" spc="30" dirty="0">
                          <a:latin typeface="游ゴシック"/>
                          <a:cs typeface="游ゴシック"/>
                        </a:rPr>
                        <a:t> </a:t>
                      </a:r>
                      <a:r>
                        <a:rPr sz="600" spc="-10" dirty="0">
                          <a:latin typeface="游ゴシック"/>
                          <a:cs typeface="游ゴシック"/>
                        </a:rPr>
                        <a:t>encephalomyelitis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非感染性脳脊髄炎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Noninfective</a:t>
                      </a:r>
                      <a:r>
                        <a:rPr sz="600" spc="30" dirty="0">
                          <a:latin typeface="游ゴシック"/>
                          <a:cs typeface="游ゴシック"/>
                        </a:rPr>
                        <a:t> </a:t>
                      </a:r>
                      <a:r>
                        <a:rPr sz="600" spc="-10" dirty="0">
                          <a:latin typeface="游ゴシック"/>
                          <a:cs typeface="游ゴシック"/>
                        </a:rPr>
                        <a:t>oophoritis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非感染性眼窩炎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Obstetrical</a:t>
                      </a:r>
                      <a:r>
                        <a:rPr sz="600" spc="35" dirty="0">
                          <a:latin typeface="游ゴシック"/>
                          <a:cs typeface="游ゴシック"/>
                        </a:rPr>
                        <a:t> </a:t>
                      </a:r>
                      <a:r>
                        <a:rPr sz="600" dirty="0">
                          <a:latin typeface="游ゴシック"/>
                          <a:cs typeface="游ゴシック"/>
                        </a:rPr>
                        <a:t>pulmonary</a:t>
                      </a:r>
                      <a:r>
                        <a:rPr sz="600" spc="3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産科性肺塞栓症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Occupational</a:t>
                      </a:r>
                      <a:r>
                        <a:rPr sz="600" spc="35" dirty="0">
                          <a:latin typeface="游ゴシック"/>
                          <a:cs typeface="游ゴシック"/>
                        </a:rPr>
                        <a:t> </a:t>
                      </a:r>
                      <a:r>
                        <a:rPr sz="600" dirty="0">
                          <a:latin typeface="游ゴシック"/>
                          <a:cs typeface="游ゴシック"/>
                        </a:rPr>
                        <a:t>exposure</a:t>
                      </a:r>
                      <a:r>
                        <a:rPr sz="600" spc="20" dirty="0">
                          <a:latin typeface="游ゴシック"/>
                          <a:cs typeface="游ゴシック"/>
                        </a:rPr>
                        <a:t> </a:t>
                      </a:r>
                      <a:r>
                        <a:rPr sz="600" dirty="0">
                          <a:latin typeface="游ゴシック"/>
                          <a:cs typeface="游ゴシック"/>
                        </a:rPr>
                        <a:t>to</a:t>
                      </a:r>
                      <a:r>
                        <a:rPr sz="600" spc="35" dirty="0">
                          <a:latin typeface="游ゴシック"/>
                          <a:cs typeface="游ゴシック"/>
                        </a:rPr>
                        <a:t> </a:t>
                      </a:r>
                      <a:r>
                        <a:rPr sz="600" dirty="0">
                          <a:latin typeface="游ゴシック"/>
                          <a:cs typeface="游ゴシック"/>
                        </a:rPr>
                        <a:t>communicable</a:t>
                      </a:r>
                      <a:r>
                        <a:rPr sz="600" spc="2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伝染病への職業的曝露</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Occupational</a:t>
                      </a:r>
                      <a:r>
                        <a:rPr sz="600" spc="50" dirty="0">
                          <a:latin typeface="游ゴシック"/>
                          <a:cs typeface="游ゴシック"/>
                        </a:rPr>
                        <a:t> </a:t>
                      </a:r>
                      <a:r>
                        <a:rPr sz="600" dirty="0">
                          <a:latin typeface="游ゴシック"/>
                          <a:cs typeface="游ゴシック"/>
                        </a:rPr>
                        <a:t>exposure</a:t>
                      </a:r>
                      <a:r>
                        <a:rPr sz="600" spc="35" dirty="0">
                          <a:latin typeface="游ゴシック"/>
                          <a:cs typeface="游ゴシック"/>
                        </a:rPr>
                        <a:t> </a:t>
                      </a:r>
                      <a:r>
                        <a:rPr sz="600" dirty="0">
                          <a:latin typeface="游ゴシック"/>
                          <a:cs typeface="游ゴシック"/>
                        </a:rPr>
                        <a:t>to</a:t>
                      </a:r>
                      <a:r>
                        <a:rPr sz="600" spc="50" dirty="0">
                          <a:latin typeface="游ゴシック"/>
                          <a:cs typeface="游ゴシック"/>
                        </a:rPr>
                        <a:t> </a:t>
                      </a:r>
                      <a:r>
                        <a:rPr sz="600" dirty="0">
                          <a:latin typeface="游ゴシック"/>
                          <a:cs typeface="游ゴシック"/>
                        </a:rPr>
                        <a:t>SARS-CoV-</a:t>
                      </a:r>
                      <a:r>
                        <a:rPr sz="600" spc="-50" dirty="0">
                          <a:latin typeface="游ゴシック"/>
                          <a:cs typeface="游ゴシック"/>
                        </a:rPr>
                        <a:t>2</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CoV-2への職業性曝露</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Ocular</a:t>
                      </a:r>
                      <a:r>
                        <a:rPr sz="600" spc="15" dirty="0">
                          <a:latin typeface="游ゴシック"/>
                          <a:cs typeface="游ゴシック"/>
                        </a:rPr>
                        <a:t> </a:t>
                      </a:r>
                      <a:r>
                        <a:rPr sz="600" spc="-10" dirty="0">
                          <a:latin typeface="游ゴシック"/>
                          <a:cs typeface="游ゴシック"/>
                        </a:rPr>
                        <a:t>hyperaemia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眼球肥大症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Ocular</a:t>
                      </a:r>
                      <a:r>
                        <a:rPr sz="600" spc="15" dirty="0">
                          <a:latin typeface="游ゴシック"/>
                          <a:cs typeface="游ゴシック"/>
                        </a:rPr>
                        <a:t> </a:t>
                      </a:r>
                      <a:r>
                        <a:rPr sz="600" spc="-10" dirty="0">
                          <a:latin typeface="游ゴシック"/>
                          <a:cs typeface="游ゴシック"/>
                        </a:rPr>
                        <a:t>myasthenia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眼筋萎縮症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Ocular</a:t>
                      </a:r>
                      <a:r>
                        <a:rPr sz="600" spc="15" dirty="0">
                          <a:latin typeface="游ゴシック"/>
                          <a:cs typeface="游ゴシック"/>
                        </a:rPr>
                        <a:t> </a:t>
                      </a:r>
                      <a:r>
                        <a:rPr sz="600" spc="-10" dirty="0">
                          <a:latin typeface="游ゴシック"/>
                          <a:cs typeface="游ゴシック"/>
                        </a:rPr>
                        <a:t>pemphigoid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眼球天疱瘡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Ocular</a:t>
                      </a:r>
                      <a:r>
                        <a:rPr sz="600" spc="15" dirty="0">
                          <a:latin typeface="游ゴシック"/>
                          <a:cs typeface="游ゴシック"/>
                        </a:rPr>
                        <a:t> </a:t>
                      </a:r>
                      <a:r>
                        <a:rPr sz="600" spc="-10" dirty="0">
                          <a:latin typeface="游ゴシック"/>
                          <a:cs typeface="游ゴシック"/>
                        </a:rPr>
                        <a:t>sarcoidosis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眼部サルコイドーシス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Ocular</a:t>
                      </a:r>
                      <a:r>
                        <a:rPr sz="600" spc="1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眼部血管炎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Oculofacial</a:t>
                      </a:r>
                      <a:r>
                        <a:rPr sz="600" spc="30"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眼顔面神経麻痺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112</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Oedema</a:t>
                      </a:r>
                      <a:r>
                        <a:rPr sz="600" spc="10" dirty="0">
                          <a:latin typeface="游ゴシック"/>
                          <a:cs typeface="游ゴシック"/>
                        </a:rPr>
                        <a:t> </a:t>
                      </a:r>
                      <a:r>
                        <a:rPr sz="600" spc="-10" dirty="0">
                          <a:latin typeface="游ゴシック"/>
                          <a:cs typeface="游ゴシック"/>
                        </a:rPr>
                        <a:t>blister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水疱性浮腫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Oedema</a:t>
                      </a:r>
                      <a:r>
                        <a:rPr sz="600" spc="10" dirty="0">
                          <a:latin typeface="游ゴシック"/>
                          <a:cs typeface="游ゴシック"/>
                        </a:rPr>
                        <a:t> </a:t>
                      </a:r>
                      <a:r>
                        <a:rPr sz="600" dirty="0">
                          <a:latin typeface="游ゴシック"/>
                          <a:cs typeface="游ゴシック"/>
                        </a:rPr>
                        <a:t>due</a:t>
                      </a:r>
                      <a:r>
                        <a:rPr sz="600" spc="15" dirty="0">
                          <a:latin typeface="游ゴシック"/>
                          <a:cs typeface="游ゴシック"/>
                        </a:rPr>
                        <a:t> </a:t>
                      </a:r>
                      <a:r>
                        <a:rPr sz="600" dirty="0">
                          <a:latin typeface="游ゴシック"/>
                          <a:cs typeface="游ゴシック"/>
                        </a:rPr>
                        <a:t>to</a:t>
                      </a:r>
                      <a:r>
                        <a:rPr sz="600" spc="20" dirty="0">
                          <a:latin typeface="游ゴシック"/>
                          <a:cs typeface="游ゴシック"/>
                        </a:rPr>
                        <a:t> </a:t>
                      </a:r>
                      <a:r>
                        <a:rPr sz="600" dirty="0">
                          <a:latin typeface="游ゴシック"/>
                          <a:cs typeface="游ゴシック"/>
                        </a:rPr>
                        <a:t>hepatic</a:t>
                      </a:r>
                      <a:r>
                        <a:rPr sz="600" spc="1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肝疾患による水腫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Oedema</a:t>
                      </a:r>
                      <a:r>
                        <a:rPr sz="600" spc="10" dirty="0">
                          <a:latin typeface="游ゴシック"/>
                          <a:cs typeface="游ゴシック"/>
                        </a:rPr>
                        <a:t> </a:t>
                      </a:r>
                      <a:r>
                        <a:rPr sz="600" spc="-10" dirty="0">
                          <a:latin typeface="游ゴシック"/>
                          <a:cs typeface="游ゴシック"/>
                        </a:rPr>
                        <a:t>mouth</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口腔内浮腫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Oesophageal</a:t>
                      </a:r>
                      <a:r>
                        <a:rPr sz="600" spc="30" dirty="0">
                          <a:latin typeface="游ゴシック"/>
                          <a:cs typeface="游ゴシック"/>
                        </a:rPr>
                        <a:t> </a:t>
                      </a:r>
                      <a:r>
                        <a:rPr sz="600" spc="-10" dirty="0">
                          <a:latin typeface="游ゴシック"/>
                          <a:cs typeface="游ゴシック"/>
                        </a:rPr>
                        <a:t>achalasia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食道アカラシア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Ophthalmic</a:t>
                      </a:r>
                      <a:r>
                        <a:rPr sz="600" spc="25" dirty="0">
                          <a:latin typeface="游ゴシック"/>
                          <a:cs typeface="游ゴシック"/>
                        </a:rPr>
                        <a:t> </a:t>
                      </a:r>
                      <a:r>
                        <a:rPr sz="600" dirty="0">
                          <a:latin typeface="游ゴシック"/>
                          <a:cs typeface="游ゴシック"/>
                        </a:rPr>
                        <a:t>artery</a:t>
                      </a:r>
                      <a:r>
                        <a:rPr sz="600" spc="3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眼部動脈血栓塞栓症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Ophthalmic</a:t>
                      </a:r>
                      <a:r>
                        <a:rPr sz="600" spc="25" dirty="0">
                          <a:latin typeface="游ゴシック"/>
                          <a:cs typeface="游ゴシック"/>
                        </a:rPr>
                        <a:t> </a:t>
                      </a:r>
                      <a:r>
                        <a:rPr sz="600" dirty="0">
                          <a:latin typeface="游ゴシック"/>
                          <a:cs typeface="游ゴシック"/>
                        </a:rPr>
                        <a:t>herpes</a:t>
                      </a:r>
                      <a:r>
                        <a:rPr sz="600" spc="30" dirty="0">
                          <a:latin typeface="游ゴシック"/>
                          <a:cs typeface="游ゴシック"/>
                        </a:rPr>
                        <a:t> </a:t>
                      </a:r>
                      <a:r>
                        <a:rPr sz="600" spc="-10" dirty="0">
                          <a:latin typeface="游ゴシック"/>
                          <a:cs typeface="游ゴシック"/>
                        </a:rPr>
                        <a:t>simplex</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眼部単純ヘルペス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Ophthalmic</a:t>
                      </a:r>
                      <a:r>
                        <a:rPr sz="600" spc="25" dirty="0">
                          <a:latin typeface="游ゴシック"/>
                          <a:cs typeface="游ゴシック"/>
                        </a:rPr>
                        <a:t> </a:t>
                      </a:r>
                      <a:r>
                        <a:rPr sz="600" dirty="0">
                          <a:latin typeface="游ゴシック"/>
                          <a:cs typeface="游ゴシック"/>
                        </a:rPr>
                        <a:t>herpes</a:t>
                      </a:r>
                      <a:r>
                        <a:rPr sz="600" spc="30" dirty="0">
                          <a:latin typeface="游ゴシック"/>
                          <a:cs typeface="游ゴシック"/>
                        </a:rPr>
                        <a:t> </a:t>
                      </a:r>
                      <a:r>
                        <a:rPr sz="600" spc="-10" dirty="0">
                          <a:latin typeface="游ゴシック"/>
                          <a:cs typeface="游ゴシック"/>
                        </a:rPr>
                        <a:t>zoster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眼部帯状疱疹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Ophthalmic</a:t>
                      </a:r>
                      <a:r>
                        <a:rPr sz="600" spc="20" dirty="0">
                          <a:latin typeface="游ゴシック"/>
                          <a:cs typeface="游ゴシック"/>
                        </a:rPr>
                        <a:t> </a:t>
                      </a:r>
                      <a:r>
                        <a:rPr sz="600" dirty="0">
                          <a:latin typeface="游ゴシック"/>
                          <a:cs typeface="游ゴシック"/>
                        </a:rPr>
                        <a:t>vein</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眼部静脈血栓症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6</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Optic</a:t>
                      </a:r>
                      <a:r>
                        <a:rPr sz="600" spc="20" dirty="0">
                          <a:latin typeface="游ゴシック"/>
                          <a:cs typeface="游ゴシック"/>
                        </a:rPr>
                        <a:t> </a:t>
                      </a:r>
                      <a:r>
                        <a:rPr sz="600" spc="-10" dirty="0">
                          <a:latin typeface="游ゴシック"/>
                          <a:cs typeface="游ゴシック"/>
                        </a:rPr>
                        <a:t>neuritis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視神経炎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6</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Optic</a:t>
                      </a:r>
                      <a:r>
                        <a:rPr sz="600" spc="20" dirty="0">
                          <a:latin typeface="游ゴシック"/>
                          <a:cs typeface="游ゴシック"/>
                        </a:rPr>
                        <a:t> </a:t>
                      </a:r>
                      <a:r>
                        <a:rPr sz="600" spc="-10" dirty="0">
                          <a:latin typeface="游ゴシック"/>
                          <a:cs typeface="游ゴシック"/>
                        </a:rPr>
                        <a:t>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視神経障害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Optic</a:t>
                      </a:r>
                      <a:r>
                        <a:rPr sz="600" spc="20" dirty="0">
                          <a:latin typeface="游ゴシック"/>
                          <a:cs typeface="游ゴシック"/>
                        </a:rPr>
                        <a:t> </a:t>
                      </a:r>
                      <a:r>
                        <a:rPr sz="600" spc="-10" dirty="0">
                          <a:latin typeface="游ゴシック"/>
                          <a:cs typeface="游ゴシック"/>
                        </a:rPr>
                        <a:t>perineuritis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視神経周囲炎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Oral</a:t>
                      </a:r>
                      <a:r>
                        <a:rPr sz="600" spc="15" dirty="0">
                          <a:latin typeface="游ゴシック"/>
                          <a:cs typeface="游ゴシック"/>
                        </a:rPr>
                        <a:t> </a:t>
                      </a:r>
                      <a:r>
                        <a:rPr sz="600" spc="-10" dirty="0">
                          <a:latin typeface="游ゴシック"/>
                          <a:cs typeface="游ゴシック"/>
                        </a:rPr>
                        <a:t>herpes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口唇ヘルペス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Oral</a:t>
                      </a:r>
                      <a:r>
                        <a:rPr sz="600" spc="10" dirty="0">
                          <a:latin typeface="游ゴシック"/>
                          <a:cs typeface="游ゴシック"/>
                        </a:rPr>
                        <a:t> </a:t>
                      </a:r>
                      <a:r>
                        <a:rPr sz="600" dirty="0">
                          <a:latin typeface="游ゴシック"/>
                          <a:cs typeface="游ゴシック"/>
                        </a:rPr>
                        <a:t>lichen</a:t>
                      </a:r>
                      <a:r>
                        <a:rPr sz="600" spc="15" dirty="0">
                          <a:latin typeface="游ゴシック"/>
                          <a:cs typeface="游ゴシック"/>
                        </a:rPr>
                        <a:t> </a:t>
                      </a:r>
                      <a:r>
                        <a:rPr sz="600" spc="-10" dirty="0">
                          <a:latin typeface="游ゴシック"/>
                          <a:cs typeface="游ゴシック"/>
                        </a:rPr>
                        <a:t>planus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口腔扁平苔癬</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Oropharyngeal</a:t>
                      </a:r>
                      <a:r>
                        <a:rPr sz="600" spc="55"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口腔咽頭浮腫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Oropharyngeal</a:t>
                      </a:r>
                      <a:r>
                        <a:rPr sz="600" spc="55" dirty="0">
                          <a:latin typeface="游ゴシック"/>
                          <a:cs typeface="游ゴシック"/>
                        </a:rPr>
                        <a:t> </a:t>
                      </a:r>
                      <a:r>
                        <a:rPr sz="600" spc="-10" dirty="0">
                          <a:latin typeface="游ゴシック"/>
                          <a:cs typeface="游ゴシック"/>
                        </a:rPr>
                        <a:t>spasm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口腔咽頭痙攣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Oropharyngeal</a:t>
                      </a:r>
                      <a:r>
                        <a:rPr sz="600" spc="55" dirty="0">
                          <a:latin typeface="游ゴシック"/>
                          <a:cs typeface="游ゴシック"/>
                        </a:rPr>
                        <a:t> </a:t>
                      </a:r>
                      <a:r>
                        <a:rPr sz="600" spc="-10" dirty="0">
                          <a:latin typeface="游ゴシック"/>
                          <a:cs typeface="游ゴシック"/>
                        </a:rPr>
                        <a:t>swelling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中咽頭の腫れ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Osmotic</a:t>
                      </a:r>
                      <a:r>
                        <a:rPr sz="600" spc="35" dirty="0">
                          <a:latin typeface="游ゴシック"/>
                          <a:cs typeface="游ゴシック"/>
                        </a:rPr>
                        <a:t> </a:t>
                      </a:r>
                      <a:r>
                        <a:rPr sz="600" dirty="0">
                          <a:latin typeface="游ゴシック"/>
                          <a:cs typeface="游ゴシック"/>
                        </a:rPr>
                        <a:t>demyelination</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浸透圧脱髄症候群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Ovarian</a:t>
                      </a:r>
                      <a:r>
                        <a:rPr sz="600" spc="15" dirty="0">
                          <a:latin typeface="游ゴシック"/>
                          <a:cs typeface="游ゴシック"/>
                        </a:rPr>
                        <a:t> </a:t>
                      </a:r>
                      <a:r>
                        <a:rPr sz="600" dirty="0">
                          <a:latin typeface="游ゴシック"/>
                          <a:cs typeface="游ゴシック"/>
                        </a:rPr>
                        <a:t>vein</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卵巣静脈血栓症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Overlap</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オーバーラップ症候群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7</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Paediatric</a:t>
                      </a:r>
                      <a:r>
                        <a:rPr sz="600" spc="35" dirty="0">
                          <a:latin typeface="游ゴシック"/>
                          <a:cs typeface="游ゴシック"/>
                        </a:rPr>
                        <a:t> </a:t>
                      </a:r>
                      <a:r>
                        <a:rPr sz="600" dirty="0">
                          <a:latin typeface="游ゴシック"/>
                          <a:cs typeface="游ゴシック"/>
                        </a:rPr>
                        <a:t>autoimmune</a:t>
                      </a:r>
                      <a:r>
                        <a:rPr sz="600" spc="40" dirty="0">
                          <a:latin typeface="游ゴシック"/>
                          <a:cs typeface="游ゴシック"/>
                        </a:rPr>
                        <a:t> </a:t>
                      </a:r>
                      <a:r>
                        <a:rPr sz="600" dirty="0">
                          <a:latin typeface="游ゴシック"/>
                          <a:cs typeface="游ゴシック"/>
                        </a:rPr>
                        <a:t>neuropsychiatric</a:t>
                      </a:r>
                      <a:r>
                        <a:rPr sz="600" spc="35" dirty="0">
                          <a:latin typeface="游ゴシック"/>
                          <a:cs typeface="游ゴシック"/>
                        </a:rPr>
                        <a:t> </a:t>
                      </a:r>
                      <a:r>
                        <a:rPr sz="600" spc="-10" dirty="0">
                          <a:latin typeface="游ゴシック"/>
                          <a:cs typeface="游ゴシック"/>
                        </a:rPr>
                        <a:t>disorders</a:t>
                      </a:r>
                      <a:endParaRPr sz="600">
                        <a:latin typeface="游ゴシック"/>
                        <a:cs typeface="游ゴシック"/>
                      </a:endParaRPr>
                    </a:p>
                    <a:p>
                      <a:pPr marL="21590">
                        <a:lnSpc>
                          <a:spcPct val="100000"/>
                        </a:lnSpc>
                        <a:spcBef>
                          <a:spcPts val="455"/>
                        </a:spcBef>
                      </a:pPr>
                      <a:r>
                        <a:rPr sz="600" dirty="0">
                          <a:latin typeface="游ゴシック"/>
                          <a:cs typeface="游ゴシック"/>
                        </a:rPr>
                        <a:t>associated</a:t>
                      </a:r>
                      <a:r>
                        <a:rPr sz="600" spc="25" dirty="0">
                          <a:latin typeface="游ゴシック"/>
                          <a:cs typeface="游ゴシック"/>
                        </a:rPr>
                        <a:t> </a:t>
                      </a:r>
                      <a:r>
                        <a:rPr sz="600" dirty="0">
                          <a:latin typeface="游ゴシック"/>
                          <a:cs typeface="游ゴシック"/>
                        </a:rPr>
                        <a:t>with</a:t>
                      </a:r>
                      <a:r>
                        <a:rPr sz="600" spc="30" dirty="0">
                          <a:latin typeface="游ゴシック"/>
                          <a:cs typeface="游ゴシック"/>
                        </a:rPr>
                        <a:t> </a:t>
                      </a:r>
                      <a:r>
                        <a:rPr sz="600" dirty="0">
                          <a:latin typeface="游ゴシック"/>
                          <a:cs typeface="游ゴシック"/>
                        </a:rPr>
                        <a:t>streptococcal</a:t>
                      </a:r>
                      <a:r>
                        <a:rPr sz="600" spc="4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溶連菌感染症に伴う小児自己免疫性精神神経疾患</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Paget-Schroetter</a:t>
                      </a:r>
                      <a:r>
                        <a:rPr sz="600" spc="6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パジェット・シュロエッター症候群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Palindromic</a:t>
                      </a:r>
                      <a:r>
                        <a:rPr sz="600" spc="30" dirty="0">
                          <a:latin typeface="游ゴシック"/>
                          <a:cs typeface="游ゴシック"/>
                        </a:rPr>
                        <a:t> </a:t>
                      </a:r>
                      <a:r>
                        <a:rPr sz="600" spc="-10" dirty="0">
                          <a:latin typeface="游ゴシック"/>
                          <a:cs typeface="游ゴシック"/>
                        </a:rPr>
                        <a:t>rheumatism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回文式リウマチ</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Palisaded</a:t>
                      </a:r>
                      <a:r>
                        <a:rPr sz="600" spc="40" dirty="0">
                          <a:latin typeface="游ゴシック"/>
                          <a:cs typeface="游ゴシック"/>
                        </a:rPr>
                        <a:t> </a:t>
                      </a:r>
                      <a:r>
                        <a:rPr sz="600" dirty="0">
                          <a:latin typeface="游ゴシック"/>
                          <a:cs typeface="游ゴシック"/>
                        </a:rPr>
                        <a:t>neutrophilic</a:t>
                      </a:r>
                      <a:r>
                        <a:rPr sz="600" spc="40" dirty="0">
                          <a:latin typeface="游ゴシック"/>
                          <a:cs typeface="游ゴシック"/>
                        </a:rPr>
                        <a:t> </a:t>
                      </a:r>
                      <a:r>
                        <a:rPr sz="600" dirty="0">
                          <a:latin typeface="游ゴシック"/>
                          <a:cs typeface="游ゴシック"/>
                        </a:rPr>
                        <a:t>granulomatous</a:t>
                      </a:r>
                      <a:r>
                        <a:rPr sz="600" spc="45" dirty="0">
                          <a:latin typeface="游ゴシック"/>
                          <a:cs typeface="游ゴシック"/>
                        </a:rPr>
                        <a:t> </a:t>
                      </a:r>
                      <a:r>
                        <a:rPr sz="600" spc="-10" dirty="0">
                          <a:latin typeface="游ゴシック"/>
                          <a:cs typeface="游ゴシック"/>
                        </a:rPr>
                        <a:t>dermatitis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パリセード好中球性肉芽腫性皮膚炎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Palmoplantar</a:t>
                      </a:r>
                      <a:r>
                        <a:rPr sz="600" spc="35" dirty="0">
                          <a:latin typeface="游ゴシック"/>
                          <a:cs typeface="游ゴシック"/>
                        </a:rPr>
                        <a:t> </a:t>
                      </a:r>
                      <a:r>
                        <a:rPr sz="600" spc="-10" dirty="0">
                          <a:latin typeface="游ゴシック"/>
                          <a:cs typeface="游ゴシック"/>
                        </a:rPr>
                        <a:t>keratoderma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掌蹠角皮症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Palpable</a:t>
                      </a:r>
                      <a:r>
                        <a:rPr sz="600" spc="10" dirty="0">
                          <a:latin typeface="游ゴシック"/>
                          <a:cs typeface="游ゴシック"/>
                        </a:rPr>
                        <a:t> </a:t>
                      </a:r>
                      <a:r>
                        <a:rPr sz="600" spc="-10" dirty="0">
                          <a:latin typeface="游ゴシック"/>
                          <a:cs typeface="游ゴシック"/>
                        </a:rPr>
                        <a:t>purpura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触法性紫斑病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Pancreatitis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膵臓炎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Panencephalitis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汎脳症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Papillophlebitis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乳頭静脈炎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Paracancerous</a:t>
                      </a:r>
                      <a:r>
                        <a:rPr sz="600" spc="25"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傍癌性肺炎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Paradoxical</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逆説的塞栓症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Parainfluenzae</a:t>
                      </a:r>
                      <a:r>
                        <a:rPr sz="600" spc="10" dirty="0">
                          <a:latin typeface="游ゴシック"/>
                          <a:cs typeface="游ゴシック"/>
                        </a:rPr>
                        <a:t> </a:t>
                      </a:r>
                      <a:r>
                        <a:rPr sz="600" dirty="0">
                          <a:latin typeface="游ゴシック"/>
                          <a:cs typeface="游ゴシック"/>
                        </a:rPr>
                        <a:t>viral</a:t>
                      </a:r>
                      <a:r>
                        <a:rPr sz="600" spc="20" dirty="0">
                          <a:latin typeface="游ゴシック"/>
                          <a:cs typeface="游ゴシック"/>
                        </a:rPr>
                        <a:t> </a:t>
                      </a:r>
                      <a:r>
                        <a:rPr sz="600" spc="-10" dirty="0">
                          <a:latin typeface="游ゴシック"/>
                          <a:cs typeface="游ゴシック"/>
                        </a:rPr>
                        <a:t>laryngotracheobronchitis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パラインフルエンザウイルス性喉頭気管気管支炎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Paraneoplastic</a:t>
                      </a:r>
                      <a:r>
                        <a:rPr sz="600" spc="30" dirty="0">
                          <a:latin typeface="游ゴシック"/>
                          <a:cs typeface="游ゴシック"/>
                        </a:rPr>
                        <a:t> </a:t>
                      </a:r>
                      <a:r>
                        <a:rPr sz="600" spc="-10" dirty="0">
                          <a:latin typeface="游ゴシック"/>
                          <a:cs typeface="游ゴシック"/>
                        </a:rPr>
                        <a:t>dermatomyositis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腫瘍随伴性皮膚筋炎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Paraneoplastic</a:t>
                      </a:r>
                      <a:r>
                        <a:rPr sz="600" spc="30" dirty="0">
                          <a:latin typeface="游ゴシック"/>
                          <a:cs typeface="游ゴシック"/>
                        </a:rPr>
                        <a:t> </a:t>
                      </a:r>
                      <a:r>
                        <a:rPr sz="600" spc="-10" dirty="0">
                          <a:latin typeface="游ゴシック"/>
                          <a:cs typeface="游ゴシック"/>
                        </a:rPr>
                        <a:t>pemphigus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腫瘍随伴性天疱瘡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Paraneoplastic</a:t>
                      </a:r>
                      <a:r>
                        <a:rPr sz="600" spc="3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腫瘍随伴性血栓症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Paresis</a:t>
                      </a:r>
                      <a:r>
                        <a:rPr sz="600" spc="15" dirty="0">
                          <a:latin typeface="游ゴシック"/>
                          <a:cs typeface="游ゴシック"/>
                        </a:rPr>
                        <a:t> </a:t>
                      </a:r>
                      <a:r>
                        <a:rPr sz="600" dirty="0">
                          <a:latin typeface="游ゴシック"/>
                          <a:cs typeface="游ゴシック"/>
                        </a:rPr>
                        <a:t>cranial</a:t>
                      </a:r>
                      <a:r>
                        <a:rPr sz="600" spc="20" dirty="0">
                          <a:latin typeface="游ゴシック"/>
                          <a:cs typeface="游ゴシック"/>
                        </a:rPr>
                        <a:t> </a:t>
                      </a:r>
                      <a:r>
                        <a:rPr sz="600" spc="-20" dirty="0">
                          <a:latin typeface="游ゴシック"/>
                          <a:cs typeface="游ゴシック"/>
                        </a:rPr>
                        <a:t>nerve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Parietal</a:t>
                      </a:r>
                      <a:r>
                        <a:rPr sz="600" spc="15" dirty="0">
                          <a:latin typeface="游ゴシック"/>
                          <a:cs typeface="游ゴシック"/>
                        </a:rPr>
                        <a:t> </a:t>
                      </a:r>
                      <a:r>
                        <a:rPr sz="600" dirty="0">
                          <a:latin typeface="游ゴシック"/>
                          <a:cs typeface="游ゴシック"/>
                        </a:rPr>
                        <a:t>cell</a:t>
                      </a:r>
                      <a:r>
                        <a:rPr sz="600" spc="20" dirty="0">
                          <a:latin typeface="游ゴシック"/>
                          <a:cs typeface="游ゴシック"/>
                        </a:rPr>
                        <a:t> </a:t>
                      </a:r>
                      <a:r>
                        <a:rPr sz="600" dirty="0">
                          <a:latin typeface="游ゴシック"/>
                          <a:cs typeface="游ゴシック"/>
                        </a:rPr>
                        <a:t>antibody</a:t>
                      </a:r>
                      <a:r>
                        <a:rPr sz="600" spc="2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頭頂細胞抗体陽性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Paroxysmal</a:t>
                      </a:r>
                      <a:r>
                        <a:rPr sz="600" spc="30" dirty="0">
                          <a:latin typeface="游ゴシック"/>
                          <a:cs typeface="游ゴシック"/>
                        </a:rPr>
                        <a:t> </a:t>
                      </a:r>
                      <a:r>
                        <a:rPr sz="600" dirty="0">
                          <a:latin typeface="游ゴシック"/>
                          <a:cs typeface="游ゴシック"/>
                        </a:rPr>
                        <a:t>nocturnal</a:t>
                      </a:r>
                      <a:r>
                        <a:rPr sz="600" spc="30" dirty="0">
                          <a:latin typeface="游ゴシック"/>
                          <a:cs typeface="游ゴシック"/>
                        </a:rPr>
                        <a:t> </a:t>
                      </a:r>
                      <a:r>
                        <a:rPr sz="600" spc="-10" dirty="0">
                          <a:latin typeface="游ゴシック"/>
                          <a:cs typeface="游ゴシック"/>
                        </a:rPr>
                        <a:t>haemoglobinuria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発作性夜間ヘモグロビン尿症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Partial</a:t>
                      </a:r>
                      <a:r>
                        <a:rPr sz="600" spc="20" dirty="0">
                          <a:latin typeface="游ゴシック"/>
                          <a:cs typeface="游ゴシック"/>
                        </a:rPr>
                        <a:t> </a:t>
                      </a:r>
                      <a:r>
                        <a:rPr sz="600" spc="-10" dirty="0">
                          <a:latin typeface="游ゴシック"/>
                          <a:cs typeface="游ゴシック"/>
                        </a:rPr>
                        <a:t>seizures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部分発作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Partial</a:t>
                      </a:r>
                      <a:r>
                        <a:rPr sz="600" spc="35" dirty="0">
                          <a:latin typeface="游ゴシック"/>
                          <a:cs typeface="游ゴシック"/>
                        </a:rPr>
                        <a:t> </a:t>
                      </a:r>
                      <a:r>
                        <a:rPr sz="600" dirty="0">
                          <a:latin typeface="游ゴシック"/>
                          <a:cs typeface="游ゴシック"/>
                        </a:rPr>
                        <a:t>seizures</a:t>
                      </a:r>
                      <a:r>
                        <a:rPr sz="600" spc="30" dirty="0">
                          <a:latin typeface="游ゴシック"/>
                          <a:cs typeface="游ゴシック"/>
                        </a:rPr>
                        <a:t> </a:t>
                      </a:r>
                      <a:r>
                        <a:rPr sz="600" dirty="0">
                          <a:latin typeface="游ゴシック"/>
                          <a:cs typeface="游ゴシック"/>
                        </a:rPr>
                        <a:t>with</a:t>
                      </a:r>
                      <a:r>
                        <a:rPr sz="600" spc="15" dirty="0">
                          <a:latin typeface="游ゴシック"/>
                          <a:cs typeface="游ゴシック"/>
                        </a:rPr>
                        <a:t> </a:t>
                      </a:r>
                      <a:r>
                        <a:rPr sz="600" dirty="0">
                          <a:latin typeface="游ゴシック"/>
                          <a:cs typeface="游ゴシック"/>
                        </a:rPr>
                        <a:t>secondary</a:t>
                      </a:r>
                      <a:r>
                        <a:rPr sz="600" spc="25" dirty="0">
                          <a:latin typeface="游ゴシック"/>
                          <a:cs typeface="游ゴシック"/>
                        </a:rPr>
                        <a:t> </a:t>
                      </a:r>
                      <a:r>
                        <a:rPr sz="600" spc="-10" dirty="0">
                          <a:latin typeface="游ゴシック"/>
                          <a:cs typeface="游ゴシック"/>
                        </a:rPr>
                        <a:t>generalisation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二次性全般化を伴う部分発作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Patient</a:t>
                      </a:r>
                      <a:r>
                        <a:rPr sz="600" spc="10" dirty="0">
                          <a:latin typeface="游ゴシック"/>
                          <a:cs typeface="游ゴシック"/>
                        </a:rPr>
                        <a:t> </a:t>
                      </a:r>
                      <a:r>
                        <a:rPr sz="600" spc="-10" dirty="0">
                          <a:latin typeface="游ゴシック"/>
                          <a:cs typeface="游ゴシック"/>
                        </a:rPr>
                        <a:t>isolation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患者の隔離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Pelvic</a:t>
                      </a:r>
                      <a:r>
                        <a:rPr sz="600" spc="15" dirty="0">
                          <a:latin typeface="游ゴシック"/>
                          <a:cs typeface="游ゴシック"/>
                        </a:rPr>
                        <a:t> </a:t>
                      </a:r>
                      <a:r>
                        <a:rPr sz="600" dirty="0">
                          <a:latin typeface="游ゴシック"/>
                          <a:cs typeface="游ゴシック"/>
                        </a:rPr>
                        <a:t>venous</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骨盤内静脈血栓症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Pemphigoid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天疱瘡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Pemphigus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天疱瘡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Penile</a:t>
                      </a:r>
                      <a:r>
                        <a:rPr sz="600" spc="10" dirty="0">
                          <a:latin typeface="游ゴシック"/>
                          <a:cs typeface="游ゴシック"/>
                        </a:rPr>
                        <a:t> </a:t>
                      </a:r>
                      <a:r>
                        <a:rPr sz="600" dirty="0">
                          <a:latin typeface="游ゴシック"/>
                          <a:cs typeface="游ゴシック"/>
                        </a:rPr>
                        <a:t>vein</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陰茎静脈血栓症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Pericarditis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心膜炎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Pericarditis</a:t>
                      </a:r>
                      <a:r>
                        <a:rPr sz="600" spc="30" dirty="0">
                          <a:latin typeface="游ゴシック"/>
                          <a:cs typeface="游ゴシック"/>
                        </a:rPr>
                        <a:t> </a:t>
                      </a:r>
                      <a:r>
                        <a:rPr sz="600" spc="-10" dirty="0">
                          <a:latin typeface="游ゴシック"/>
                          <a:cs typeface="游ゴシック"/>
                        </a:rPr>
                        <a:t>lupus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ループス心膜炎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113</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Perihepatic</a:t>
                      </a:r>
                      <a:r>
                        <a:rPr sz="600" spc="20" dirty="0">
                          <a:latin typeface="游ゴシック"/>
                          <a:cs typeface="游ゴシック"/>
                        </a:rPr>
                        <a:t> </a:t>
                      </a:r>
                      <a:r>
                        <a:rPr sz="600" spc="-10" dirty="0">
                          <a:latin typeface="游ゴシック"/>
                          <a:cs typeface="游ゴシック"/>
                        </a:rPr>
                        <a:t>discomfort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肝周囲の不快感</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Periorbital</a:t>
                      </a:r>
                      <a:r>
                        <a:rPr sz="600" spc="35"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眼窩浮腫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Periorbital</a:t>
                      </a:r>
                      <a:r>
                        <a:rPr sz="600" spc="35" dirty="0">
                          <a:latin typeface="游ゴシック"/>
                          <a:cs typeface="游ゴシック"/>
                        </a:rPr>
                        <a:t> </a:t>
                      </a:r>
                      <a:r>
                        <a:rPr sz="600" spc="-10" dirty="0">
                          <a:latin typeface="游ゴシック"/>
                          <a:cs typeface="游ゴシック"/>
                        </a:rPr>
                        <a:t>swelling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眼窩の腫れ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Peripheral</a:t>
                      </a:r>
                      <a:r>
                        <a:rPr sz="600" spc="20" dirty="0">
                          <a:latin typeface="游ゴシック"/>
                          <a:cs typeface="游ゴシック"/>
                        </a:rPr>
                        <a:t> </a:t>
                      </a:r>
                      <a:r>
                        <a:rPr sz="600" dirty="0">
                          <a:latin typeface="游ゴシック"/>
                          <a:cs typeface="游ゴシック"/>
                        </a:rPr>
                        <a:t>artery</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末梢動脈血栓塞栓症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Peripheral</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末梢性塞栓症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Peripheral</a:t>
                      </a:r>
                      <a:r>
                        <a:rPr sz="600" spc="20" dirty="0">
                          <a:latin typeface="游ゴシック"/>
                          <a:cs typeface="游ゴシック"/>
                        </a:rPr>
                        <a:t> </a:t>
                      </a:r>
                      <a:r>
                        <a:rPr sz="600" spc="-10" dirty="0">
                          <a:latin typeface="游ゴシック"/>
                          <a:cs typeface="游ゴシック"/>
                        </a:rPr>
                        <a:t>ischaemia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末梢性虚血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Peripheral</a:t>
                      </a:r>
                      <a:r>
                        <a:rPr sz="600" spc="25" dirty="0">
                          <a:latin typeface="游ゴシック"/>
                          <a:cs typeface="游ゴシック"/>
                        </a:rPr>
                        <a:t> </a:t>
                      </a:r>
                      <a:r>
                        <a:rPr sz="600" dirty="0">
                          <a:latin typeface="游ゴシック"/>
                          <a:cs typeface="游ゴシック"/>
                        </a:rPr>
                        <a:t>vein</a:t>
                      </a:r>
                      <a:r>
                        <a:rPr sz="600" spc="25" dirty="0">
                          <a:latin typeface="游ゴシック"/>
                          <a:cs typeface="游ゴシック"/>
                        </a:rPr>
                        <a:t> </a:t>
                      </a:r>
                      <a:r>
                        <a:rPr sz="600" dirty="0">
                          <a:latin typeface="游ゴシック"/>
                          <a:cs typeface="游ゴシック"/>
                        </a:rPr>
                        <a:t>thrombus</a:t>
                      </a:r>
                      <a:r>
                        <a:rPr sz="600" spc="25" dirty="0">
                          <a:latin typeface="游ゴシック"/>
                          <a:cs typeface="游ゴシック"/>
                        </a:rPr>
                        <a:t> </a:t>
                      </a:r>
                      <a:r>
                        <a:rPr sz="600" spc="-10" dirty="0">
                          <a:latin typeface="游ゴシック"/>
                          <a:cs typeface="游ゴシック"/>
                        </a:rPr>
                        <a:t>extension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末梢静脈血栓の進展</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Periportal</a:t>
                      </a:r>
                      <a:r>
                        <a:rPr sz="600" spc="35"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大動脈周囲水腫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Peritoneal</a:t>
                      </a:r>
                      <a:r>
                        <a:rPr sz="600" spc="25" dirty="0">
                          <a:latin typeface="游ゴシック"/>
                          <a:cs typeface="游ゴシック"/>
                        </a:rPr>
                        <a:t> </a:t>
                      </a:r>
                      <a:r>
                        <a:rPr sz="600" dirty="0">
                          <a:latin typeface="游ゴシック"/>
                          <a:cs typeface="游ゴシック"/>
                        </a:rPr>
                        <a:t>fluid</a:t>
                      </a:r>
                      <a:r>
                        <a:rPr sz="600" spc="20" dirty="0">
                          <a:latin typeface="游ゴシック"/>
                          <a:cs typeface="游ゴシック"/>
                        </a:rPr>
                        <a:t> </a:t>
                      </a:r>
                      <a:r>
                        <a:rPr sz="600" dirty="0">
                          <a:latin typeface="游ゴシック"/>
                          <a:cs typeface="游ゴシック"/>
                        </a:rPr>
                        <a:t>protein</a:t>
                      </a:r>
                      <a:r>
                        <a:rPr sz="600" spc="3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腹水蛋白質異常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Peritoneal</a:t>
                      </a:r>
                      <a:r>
                        <a:rPr sz="600" spc="25" dirty="0">
                          <a:latin typeface="游ゴシック"/>
                          <a:cs typeface="游ゴシック"/>
                        </a:rPr>
                        <a:t> </a:t>
                      </a:r>
                      <a:r>
                        <a:rPr sz="600" dirty="0">
                          <a:latin typeface="游ゴシック"/>
                          <a:cs typeface="游ゴシック"/>
                        </a:rPr>
                        <a:t>fluid</a:t>
                      </a:r>
                      <a:r>
                        <a:rPr sz="600" spc="20" dirty="0">
                          <a:latin typeface="游ゴシック"/>
                          <a:cs typeface="游ゴシック"/>
                        </a:rPr>
                        <a:t> </a:t>
                      </a:r>
                      <a:r>
                        <a:rPr sz="600" dirty="0">
                          <a:latin typeface="游ゴシック"/>
                          <a:cs typeface="游ゴシック"/>
                        </a:rPr>
                        <a:t>protein</a:t>
                      </a:r>
                      <a:r>
                        <a:rPr sz="600" spc="30"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腹水蛋白減少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Peritoneal</a:t>
                      </a:r>
                      <a:r>
                        <a:rPr sz="600" spc="25" dirty="0">
                          <a:latin typeface="游ゴシック"/>
                          <a:cs typeface="游ゴシック"/>
                        </a:rPr>
                        <a:t> </a:t>
                      </a:r>
                      <a:r>
                        <a:rPr sz="600" dirty="0">
                          <a:latin typeface="游ゴシック"/>
                          <a:cs typeface="游ゴシック"/>
                        </a:rPr>
                        <a:t>fluid</a:t>
                      </a:r>
                      <a:r>
                        <a:rPr sz="600" spc="20" dirty="0">
                          <a:latin typeface="游ゴシック"/>
                          <a:cs typeface="游ゴシック"/>
                        </a:rPr>
                        <a:t> </a:t>
                      </a:r>
                      <a:r>
                        <a:rPr sz="600" dirty="0">
                          <a:latin typeface="游ゴシック"/>
                          <a:cs typeface="游ゴシック"/>
                        </a:rPr>
                        <a:t>protein</a:t>
                      </a:r>
                      <a:r>
                        <a:rPr sz="600" spc="3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腹膜蛋白質増加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Peritonitis</a:t>
                      </a:r>
                      <a:r>
                        <a:rPr sz="600" spc="55" dirty="0">
                          <a:latin typeface="游ゴシック"/>
                          <a:cs typeface="游ゴシック"/>
                        </a:rPr>
                        <a:t> </a:t>
                      </a:r>
                      <a:r>
                        <a:rPr sz="600" spc="-10" dirty="0">
                          <a:latin typeface="游ゴシック"/>
                          <a:cs typeface="游ゴシック"/>
                        </a:rPr>
                        <a:t>lupus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ループス腹膜炎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Pernicious</a:t>
                      </a:r>
                      <a:r>
                        <a:rPr sz="600" spc="30" dirty="0">
                          <a:latin typeface="游ゴシック"/>
                          <a:cs typeface="游ゴシック"/>
                        </a:rPr>
                        <a:t> </a:t>
                      </a:r>
                      <a:r>
                        <a:rPr sz="600" spc="-10" dirty="0">
                          <a:latin typeface="游ゴシック"/>
                          <a:cs typeface="游ゴシック"/>
                        </a:rPr>
                        <a:t>anaemia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悪性貧血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Petit</a:t>
                      </a:r>
                      <a:r>
                        <a:rPr sz="600" spc="5" dirty="0">
                          <a:latin typeface="游ゴシック"/>
                          <a:cs typeface="游ゴシック"/>
                        </a:rPr>
                        <a:t> </a:t>
                      </a:r>
                      <a:r>
                        <a:rPr sz="600" dirty="0">
                          <a:latin typeface="游ゴシック"/>
                          <a:cs typeface="游ゴシック"/>
                        </a:rPr>
                        <a:t>mal</a:t>
                      </a:r>
                      <a:r>
                        <a:rPr sz="600" spc="10"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小発作てんかん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Pharyngeal</a:t>
                      </a:r>
                      <a:r>
                        <a:rPr sz="600" spc="25"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咽頭浮腫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Pharyngeal</a:t>
                      </a:r>
                      <a:r>
                        <a:rPr sz="600" spc="25" dirty="0">
                          <a:latin typeface="游ゴシック"/>
                          <a:cs typeface="游ゴシック"/>
                        </a:rPr>
                        <a:t> </a:t>
                      </a:r>
                      <a:r>
                        <a:rPr sz="600" spc="-10" dirty="0">
                          <a:latin typeface="游ゴシック"/>
                          <a:cs typeface="游ゴシック"/>
                        </a:rPr>
                        <a:t>swelling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咽頭の腫れ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Pityriasis</a:t>
                      </a:r>
                      <a:r>
                        <a:rPr sz="600" spc="30" dirty="0">
                          <a:latin typeface="游ゴシック"/>
                          <a:cs typeface="游ゴシック"/>
                        </a:rPr>
                        <a:t> </a:t>
                      </a:r>
                      <a:r>
                        <a:rPr sz="600" dirty="0">
                          <a:latin typeface="游ゴシック"/>
                          <a:cs typeface="游ゴシック"/>
                        </a:rPr>
                        <a:t>lichenoides</a:t>
                      </a:r>
                      <a:r>
                        <a:rPr sz="600" spc="35" dirty="0">
                          <a:latin typeface="游ゴシック"/>
                          <a:cs typeface="游ゴシック"/>
                        </a:rPr>
                        <a:t> </a:t>
                      </a:r>
                      <a:r>
                        <a:rPr sz="600" dirty="0">
                          <a:latin typeface="游ゴシック"/>
                          <a:cs typeface="游ゴシック"/>
                        </a:rPr>
                        <a:t>et</a:t>
                      </a:r>
                      <a:r>
                        <a:rPr sz="600" spc="45" dirty="0">
                          <a:latin typeface="游ゴシック"/>
                          <a:cs typeface="游ゴシック"/>
                        </a:rPr>
                        <a:t> </a:t>
                      </a:r>
                      <a:r>
                        <a:rPr sz="600" dirty="0">
                          <a:latin typeface="游ゴシック"/>
                          <a:cs typeface="游ゴシック"/>
                        </a:rPr>
                        <a:t>varioliformis</a:t>
                      </a:r>
                      <a:r>
                        <a:rPr sz="600" spc="35" dirty="0">
                          <a:latin typeface="游ゴシック"/>
                          <a:cs typeface="游ゴシック"/>
                        </a:rPr>
                        <a:t> </a:t>
                      </a:r>
                      <a:r>
                        <a:rPr sz="600" spc="-10" dirty="0">
                          <a:latin typeface="游ゴシック"/>
                          <a:cs typeface="游ゴシック"/>
                        </a:rPr>
                        <a:t>acuta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急性苔癬状粃糠疹と変色性粃糠疹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Placenta</a:t>
                      </a:r>
                      <a:r>
                        <a:rPr sz="600" spc="10" dirty="0">
                          <a:latin typeface="游ゴシック"/>
                          <a:cs typeface="游ゴシック"/>
                        </a:rPr>
                        <a:t> </a:t>
                      </a:r>
                      <a:r>
                        <a:rPr sz="600" spc="-10" dirty="0">
                          <a:latin typeface="游ゴシック"/>
                          <a:cs typeface="游ゴシック"/>
                        </a:rPr>
                        <a:t>praevia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逆子性胎盤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Pleuroparenchymal</a:t>
                      </a:r>
                      <a:r>
                        <a:rPr sz="600" spc="40" dirty="0">
                          <a:latin typeface="游ゴシック"/>
                          <a:cs typeface="游ゴシック"/>
                        </a:rPr>
                        <a:t> </a:t>
                      </a:r>
                      <a:r>
                        <a:rPr sz="600" spc="-10" dirty="0">
                          <a:latin typeface="游ゴシック"/>
                          <a:cs typeface="游ゴシック"/>
                        </a:rPr>
                        <a:t>fibroelastosis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胸膜乳頭部線維細胞症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Pneumobilia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25" dirty="0">
                          <a:latin typeface="游ゴシック"/>
                          <a:cs typeface="游ゴシック"/>
                        </a:rPr>
                        <a:t> </a:t>
                      </a:r>
                      <a:r>
                        <a:rPr sz="600" spc="-10" dirty="0">
                          <a:latin typeface="游ゴシック"/>
                          <a:cs typeface="游ゴシック"/>
                        </a:rPr>
                        <a:t>adenoviral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アデノウイルス性肺炎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25" dirty="0">
                          <a:latin typeface="游ゴシック"/>
                          <a:cs typeface="游ゴシック"/>
                        </a:rPr>
                        <a:t> </a:t>
                      </a:r>
                      <a:r>
                        <a:rPr sz="600" spc="-10" dirty="0">
                          <a:latin typeface="游ゴシック"/>
                          <a:cs typeface="游ゴシック"/>
                        </a:rPr>
                        <a:t>cytomegaloviral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サイトメガロウイルス性肺炎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20" dirty="0">
                          <a:latin typeface="游ゴシック"/>
                          <a:cs typeface="游ゴシック"/>
                        </a:rPr>
                        <a:t> </a:t>
                      </a:r>
                      <a:r>
                        <a:rPr sz="600" dirty="0">
                          <a:latin typeface="游ゴシック"/>
                          <a:cs typeface="游ゴシック"/>
                        </a:rPr>
                        <a:t>herpes</a:t>
                      </a:r>
                      <a:r>
                        <a:rPr sz="600" spc="30" dirty="0">
                          <a:latin typeface="游ゴシック"/>
                          <a:cs typeface="游ゴシック"/>
                        </a:rPr>
                        <a:t> </a:t>
                      </a:r>
                      <a:r>
                        <a:rPr sz="600" spc="-20" dirty="0">
                          <a:latin typeface="游ゴシック"/>
                          <a:cs typeface="游ゴシック"/>
                        </a:rPr>
                        <a:t>viral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ヘルペスウイルス性肺炎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25" dirty="0">
                          <a:latin typeface="游ゴシック"/>
                          <a:cs typeface="游ゴシック"/>
                        </a:rPr>
                        <a:t> </a:t>
                      </a:r>
                      <a:r>
                        <a:rPr sz="600" spc="-10" dirty="0">
                          <a:latin typeface="游ゴシック"/>
                          <a:cs typeface="游ゴシック"/>
                        </a:rPr>
                        <a:t>influenzal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インフルエンザ性肺炎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25" dirty="0">
                          <a:latin typeface="游ゴシック"/>
                          <a:cs typeface="游ゴシック"/>
                        </a:rPr>
                        <a:t> </a:t>
                      </a:r>
                      <a:r>
                        <a:rPr sz="600" spc="-10" dirty="0">
                          <a:latin typeface="游ゴシック"/>
                          <a:cs typeface="游ゴシック"/>
                        </a:rPr>
                        <a:t>measles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麻疹（はしか）</a:t>
                      </a:r>
                      <a:r>
                        <a:rPr sz="600" spc="-25" dirty="0">
                          <a:latin typeface="游ゴシック"/>
                          <a:cs typeface="游ゴシック"/>
                        </a:rPr>
                        <a:t>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25" dirty="0">
                          <a:latin typeface="游ゴシック"/>
                          <a:cs typeface="游ゴシック"/>
                        </a:rPr>
                        <a:t> </a:t>
                      </a:r>
                      <a:r>
                        <a:rPr sz="600" spc="-10" dirty="0">
                          <a:latin typeface="游ゴシック"/>
                          <a:cs typeface="游ゴシック"/>
                        </a:rPr>
                        <a:t>mycoplasmal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マイコプラズマ肺炎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25" dirty="0">
                          <a:latin typeface="游ゴシック"/>
                          <a:cs typeface="游ゴシック"/>
                        </a:rPr>
                        <a:t> </a:t>
                      </a:r>
                      <a:r>
                        <a:rPr sz="600" spc="-10" dirty="0">
                          <a:latin typeface="游ゴシック"/>
                          <a:cs typeface="游ゴシック"/>
                        </a:rPr>
                        <a:t>necrotising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壊死性肺炎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25" dirty="0">
                          <a:latin typeface="游ゴシック"/>
                          <a:cs typeface="游ゴシック"/>
                        </a:rPr>
                        <a:t> </a:t>
                      </a:r>
                      <a:r>
                        <a:rPr sz="600" dirty="0">
                          <a:latin typeface="游ゴシック"/>
                          <a:cs typeface="游ゴシック"/>
                        </a:rPr>
                        <a:t>parainfluenzae</a:t>
                      </a:r>
                      <a:r>
                        <a:rPr sz="600" spc="30" dirty="0">
                          <a:latin typeface="游ゴシック"/>
                          <a:cs typeface="游ゴシック"/>
                        </a:rPr>
                        <a:t> </a:t>
                      </a:r>
                      <a:r>
                        <a:rPr sz="600" spc="-10" dirty="0">
                          <a:latin typeface="游ゴシック"/>
                          <a:cs typeface="游ゴシック"/>
                        </a:rPr>
                        <a:t>viral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パラインフルエンザウイルス性肺炎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30" dirty="0">
                          <a:latin typeface="游ゴシック"/>
                          <a:cs typeface="游ゴシック"/>
                        </a:rPr>
                        <a:t> </a:t>
                      </a:r>
                      <a:r>
                        <a:rPr sz="600" dirty="0">
                          <a:latin typeface="游ゴシック"/>
                          <a:cs typeface="游ゴシック"/>
                        </a:rPr>
                        <a:t>respiratory</a:t>
                      </a:r>
                      <a:r>
                        <a:rPr sz="600" spc="25" dirty="0">
                          <a:latin typeface="游ゴシック"/>
                          <a:cs typeface="游ゴシック"/>
                        </a:rPr>
                        <a:t> </a:t>
                      </a:r>
                      <a:r>
                        <a:rPr sz="600" dirty="0">
                          <a:latin typeface="游ゴシック"/>
                          <a:cs typeface="游ゴシック"/>
                        </a:rPr>
                        <a:t>syncytial</a:t>
                      </a:r>
                      <a:r>
                        <a:rPr sz="600" spc="50" dirty="0">
                          <a:latin typeface="游ゴシック"/>
                          <a:cs typeface="游ゴシック"/>
                        </a:rPr>
                        <a:t> </a:t>
                      </a:r>
                      <a:r>
                        <a:rPr sz="600" spc="-20" dirty="0">
                          <a:latin typeface="游ゴシック"/>
                          <a:cs typeface="游ゴシック"/>
                        </a:rPr>
                        <a:t>viral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呼吸器合胞体ウイルス性肺炎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Pneumonia</a:t>
                      </a:r>
                      <a:r>
                        <a:rPr sz="600" spc="25" dirty="0">
                          <a:latin typeface="游ゴシック"/>
                          <a:cs typeface="游ゴシック"/>
                        </a:rPr>
                        <a:t> </a:t>
                      </a:r>
                      <a:r>
                        <a:rPr sz="600" spc="-10" dirty="0">
                          <a:latin typeface="游ゴシック"/>
                          <a:cs typeface="游ゴシック"/>
                        </a:rPr>
                        <a:t>viral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ウイルス性肺炎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POEMSsyndrome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POEMS</a:t>
                      </a:r>
                      <a:r>
                        <a:rPr sz="600" spc="-20" dirty="0">
                          <a:latin typeface="游ゴシック"/>
                          <a:cs typeface="游ゴシック"/>
                        </a:rPr>
                        <a:t>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Polyarteritis</a:t>
                      </a:r>
                      <a:r>
                        <a:rPr sz="600" spc="45" dirty="0">
                          <a:latin typeface="游ゴシック"/>
                          <a:cs typeface="游ゴシック"/>
                        </a:rPr>
                        <a:t> </a:t>
                      </a:r>
                      <a:r>
                        <a:rPr sz="600" spc="-10" dirty="0">
                          <a:latin typeface="游ゴシック"/>
                          <a:cs typeface="游ゴシック"/>
                        </a:rPr>
                        <a:t>nodosa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結節性多発動脈炎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Polyarthritis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多発性関節炎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Polychondritis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多発性軟骨炎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Polyglandular</a:t>
                      </a:r>
                      <a:r>
                        <a:rPr sz="600" spc="35" dirty="0">
                          <a:latin typeface="游ゴシック"/>
                          <a:cs typeface="游ゴシック"/>
                        </a:rPr>
                        <a:t> </a:t>
                      </a:r>
                      <a:r>
                        <a:rPr sz="600" dirty="0">
                          <a:latin typeface="游ゴシック"/>
                          <a:cs typeface="游ゴシック"/>
                        </a:rPr>
                        <a:t>autoimmune</a:t>
                      </a:r>
                      <a:r>
                        <a:rPr sz="600" spc="30" dirty="0">
                          <a:latin typeface="游ゴシック"/>
                          <a:cs typeface="游ゴシック"/>
                        </a:rPr>
                        <a:t> </a:t>
                      </a:r>
                      <a:r>
                        <a:rPr sz="600" dirty="0">
                          <a:latin typeface="游ゴシック"/>
                          <a:cs typeface="游ゴシック"/>
                        </a:rPr>
                        <a:t>syndrome</a:t>
                      </a:r>
                      <a:r>
                        <a:rPr sz="600" spc="25" dirty="0">
                          <a:latin typeface="游ゴシック"/>
                          <a:cs typeface="游ゴシック"/>
                        </a:rPr>
                        <a:t> </a:t>
                      </a:r>
                      <a:r>
                        <a:rPr sz="600" dirty="0">
                          <a:latin typeface="游ゴシック"/>
                          <a:cs typeface="游ゴシック"/>
                        </a:rPr>
                        <a:t>type</a:t>
                      </a:r>
                      <a:r>
                        <a:rPr sz="600" spc="35" dirty="0">
                          <a:latin typeface="游ゴシック"/>
                          <a:cs typeface="游ゴシック"/>
                        </a:rPr>
                        <a:t> </a:t>
                      </a:r>
                      <a:r>
                        <a:rPr sz="600" spc="-50" dirty="0">
                          <a:latin typeface="游ゴシック"/>
                          <a:cs typeface="游ゴシック"/>
                        </a:rPr>
                        <a:t>I</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多発性硬化症自己免疫症候群I</a:t>
                      </a:r>
                      <a:r>
                        <a:rPr sz="600" spc="-50" dirty="0">
                          <a:latin typeface="游ゴシック"/>
                          <a:cs typeface="游ゴシック"/>
                        </a:rPr>
                        <a:t>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Polyglandular</a:t>
                      </a:r>
                      <a:r>
                        <a:rPr sz="600" spc="35" dirty="0">
                          <a:latin typeface="游ゴシック"/>
                          <a:cs typeface="游ゴシック"/>
                        </a:rPr>
                        <a:t> </a:t>
                      </a:r>
                      <a:r>
                        <a:rPr sz="600" dirty="0">
                          <a:latin typeface="游ゴシック"/>
                          <a:cs typeface="游ゴシック"/>
                        </a:rPr>
                        <a:t>autoimmune</a:t>
                      </a:r>
                      <a:r>
                        <a:rPr sz="600" spc="30" dirty="0">
                          <a:latin typeface="游ゴシック"/>
                          <a:cs typeface="游ゴシック"/>
                        </a:rPr>
                        <a:t> </a:t>
                      </a:r>
                      <a:r>
                        <a:rPr sz="600" dirty="0">
                          <a:latin typeface="游ゴシック"/>
                          <a:cs typeface="游ゴシック"/>
                        </a:rPr>
                        <a:t>syndrome</a:t>
                      </a:r>
                      <a:r>
                        <a:rPr sz="600" spc="25" dirty="0">
                          <a:latin typeface="游ゴシック"/>
                          <a:cs typeface="游ゴシック"/>
                        </a:rPr>
                        <a:t> </a:t>
                      </a:r>
                      <a:r>
                        <a:rPr sz="600" dirty="0">
                          <a:latin typeface="游ゴシック"/>
                          <a:cs typeface="游ゴシック"/>
                        </a:rPr>
                        <a:t>type</a:t>
                      </a:r>
                      <a:r>
                        <a:rPr sz="600" spc="35" dirty="0">
                          <a:latin typeface="游ゴシック"/>
                          <a:cs typeface="游ゴシック"/>
                        </a:rPr>
                        <a:t> </a:t>
                      </a:r>
                      <a:r>
                        <a:rPr sz="600" spc="-25" dirty="0">
                          <a:latin typeface="游ゴシック"/>
                          <a:cs typeface="游ゴシック"/>
                        </a:rPr>
                        <a:t>II</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多発性硬化症自己免疫症候群II</a:t>
                      </a:r>
                      <a:r>
                        <a:rPr sz="600" spc="-50" dirty="0">
                          <a:latin typeface="游ゴシック"/>
                          <a:cs typeface="游ゴシック"/>
                        </a:rPr>
                        <a:t>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Polyglandular</a:t>
                      </a:r>
                      <a:r>
                        <a:rPr sz="600" spc="35" dirty="0">
                          <a:latin typeface="游ゴシック"/>
                          <a:cs typeface="游ゴシック"/>
                        </a:rPr>
                        <a:t> </a:t>
                      </a:r>
                      <a:r>
                        <a:rPr sz="600" dirty="0">
                          <a:latin typeface="游ゴシック"/>
                          <a:cs typeface="游ゴシック"/>
                        </a:rPr>
                        <a:t>autoimmune</a:t>
                      </a:r>
                      <a:r>
                        <a:rPr sz="600" spc="30" dirty="0">
                          <a:latin typeface="游ゴシック"/>
                          <a:cs typeface="游ゴシック"/>
                        </a:rPr>
                        <a:t> </a:t>
                      </a:r>
                      <a:r>
                        <a:rPr sz="600" dirty="0">
                          <a:latin typeface="游ゴシック"/>
                          <a:cs typeface="游ゴシック"/>
                        </a:rPr>
                        <a:t>syndrome</a:t>
                      </a:r>
                      <a:r>
                        <a:rPr sz="600" spc="25" dirty="0">
                          <a:latin typeface="游ゴシック"/>
                          <a:cs typeface="游ゴシック"/>
                        </a:rPr>
                        <a:t> </a:t>
                      </a:r>
                      <a:r>
                        <a:rPr sz="600" dirty="0">
                          <a:latin typeface="游ゴシック"/>
                          <a:cs typeface="游ゴシック"/>
                        </a:rPr>
                        <a:t>type</a:t>
                      </a:r>
                      <a:r>
                        <a:rPr sz="600" spc="35" dirty="0">
                          <a:latin typeface="游ゴシック"/>
                          <a:cs typeface="游ゴシック"/>
                        </a:rPr>
                        <a:t> </a:t>
                      </a:r>
                      <a:r>
                        <a:rPr sz="600" spc="-25" dirty="0">
                          <a:latin typeface="游ゴシック"/>
                          <a:cs typeface="游ゴシック"/>
                        </a:rPr>
                        <a:t>III</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多発性硬化症自己免疫症候群</a:t>
                      </a:r>
                      <a:r>
                        <a:rPr sz="600" spc="-10" dirty="0">
                          <a:latin typeface="游ゴシック"/>
                          <a:cs typeface="游ゴシック"/>
                        </a:rPr>
                        <a:t>III</a:t>
                      </a:r>
                      <a:r>
                        <a:rPr sz="600" spc="-50" dirty="0">
                          <a:latin typeface="游ゴシック"/>
                          <a:cs typeface="游ゴシック"/>
                        </a:rPr>
                        <a:t>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Polyglandular</a:t>
                      </a:r>
                      <a:r>
                        <a:rPr sz="600" spc="45"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汎発性疾患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Polymicrogyria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Polymyalgia</a:t>
                      </a:r>
                      <a:r>
                        <a:rPr sz="600" spc="25" dirty="0">
                          <a:latin typeface="游ゴシック"/>
                          <a:cs typeface="游ゴシック"/>
                        </a:rPr>
                        <a:t> </a:t>
                      </a:r>
                      <a:r>
                        <a:rPr sz="600" spc="-10" dirty="0">
                          <a:latin typeface="游ゴシック"/>
                          <a:cs typeface="游ゴシック"/>
                        </a:rPr>
                        <a:t>rheumatica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リューマチ性多発筋痛</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Polymyositis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多発性筋炎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Polyneuropathy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多発性神経炎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Polyneuropathy</a:t>
                      </a:r>
                      <a:r>
                        <a:rPr sz="600" spc="40" dirty="0">
                          <a:latin typeface="游ゴシック"/>
                          <a:cs typeface="游ゴシック"/>
                        </a:rPr>
                        <a:t> </a:t>
                      </a:r>
                      <a:r>
                        <a:rPr sz="600" dirty="0">
                          <a:latin typeface="游ゴシック"/>
                          <a:cs typeface="游ゴシック"/>
                        </a:rPr>
                        <a:t>idiopathic</a:t>
                      </a:r>
                      <a:r>
                        <a:rPr sz="600" spc="40" dirty="0">
                          <a:latin typeface="游ゴシック"/>
                          <a:cs typeface="游ゴシック"/>
                        </a:rPr>
                        <a:t> </a:t>
                      </a:r>
                      <a:r>
                        <a:rPr sz="600" spc="-10" dirty="0">
                          <a:latin typeface="游ゴシック"/>
                          <a:cs typeface="游ゴシック"/>
                        </a:rPr>
                        <a:t>progressive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特発性進行性多発性神経障害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Portal</a:t>
                      </a:r>
                      <a:r>
                        <a:rPr sz="600" spc="20" dirty="0">
                          <a:latin typeface="游ゴシック"/>
                          <a:cs typeface="游ゴシック"/>
                        </a:rPr>
                        <a:t> </a:t>
                      </a:r>
                      <a:r>
                        <a:rPr sz="600" spc="-10" dirty="0">
                          <a:latin typeface="游ゴシック"/>
                          <a:cs typeface="游ゴシック"/>
                        </a:rPr>
                        <a:t>pyaemia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門脈貧血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Portal</a:t>
                      </a:r>
                      <a:r>
                        <a:rPr sz="600" spc="15" dirty="0">
                          <a:latin typeface="游ゴシック"/>
                          <a:cs typeface="游ゴシック"/>
                        </a:rPr>
                        <a:t> </a:t>
                      </a:r>
                      <a:r>
                        <a:rPr sz="600" dirty="0">
                          <a:latin typeface="游ゴシック"/>
                          <a:cs typeface="游ゴシック"/>
                        </a:rPr>
                        <a:t>vein</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門脈塞栓症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Portal</a:t>
                      </a:r>
                      <a:r>
                        <a:rPr sz="600" spc="15" dirty="0">
                          <a:latin typeface="游ゴシック"/>
                          <a:cs typeface="游ゴシック"/>
                        </a:rPr>
                        <a:t> </a:t>
                      </a:r>
                      <a:r>
                        <a:rPr sz="600" dirty="0">
                          <a:latin typeface="游ゴシック"/>
                          <a:cs typeface="游ゴシック"/>
                        </a:rPr>
                        <a:t>vein</a:t>
                      </a:r>
                      <a:r>
                        <a:rPr sz="600" spc="20" dirty="0">
                          <a:latin typeface="游ゴシック"/>
                          <a:cs typeface="游ゴシック"/>
                        </a:rPr>
                        <a:t> </a:t>
                      </a:r>
                      <a:r>
                        <a:rPr sz="600" dirty="0">
                          <a:latin typeface="游ゴシック"/>
                          <a:cs typeface="游ゴシック"/>
                        </a:rPr>
                        <a:t>flow</a:t>
                      </a:r>
                      <a:r>
                        <a:rPr sz="600" spc="1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門脈流量の減少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114</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Portal</a:t>
                      </a:r>
                      <a:r>
                        <a:rPr sz="600" spc="25" dirty="0">
                          <a:latin typeface="游ゴシック"/>
                          <a:cs typeface="游ゴシック"/>
                        </a:rPr>
                        <a:t> </a:t>
                      </a:r>
                      <a:r>
                        <a:rPr sz="600" dirty="0">
                          <a:latin typeface="游ゴシック"/>
                          <a:cs typeface="游ゴシック"/>
                        </a:rPr>
                        <a:t>vein</a:t>
                      </a:r>
                      <a:r>
                        <a:rPr sz="600" spc="25" dirty="0">
                          <a:latin typeface="游ゴシック"/>
                          <a:cs typeface="游ゴシック"/>
                        </a:rPr>
                        <a:t> </a:t>
                      </a:r>
                      <a:r>
                        <a:rPr sz="600" dirty="0">
                          <a:latin typeface="游ゴシック"/>
                          <a:cs typeface="游ゴシック"/>
                        </a:rPr>
                        <a:t>pressure</a:t>
                      </a:r>
                      <a:r>
                        <a:rPr sz="600" spc="2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門脈圧の上昇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Portal</a:t>
                      </a:r>
                      <a:r>
                        <a:rPr sz="600" spc="15" dirty="0">
                          <a:latin typeface="游ゴシック"/>
                          <a:cs typeface="游ゴシック"/>
                        </a:rPr>
                        <a:t> </a:t>
                      </a:r>
                      <a:r>
                        <a:rPr sz="600" dirty="0">
                          <a:latin typeface="游ゴシック"/>
                          <a:cs typeface="游ゴシック"/>
                        </a:rPr>
                        <a:t>vein</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門脈血栓症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Portosplenomesenteric</a:t>
                      </a:r>
                      <a:r>
                        <a:rPr sz="600" spc="55" dirty="0">
                          <a:latin typeface="游ゴシック"/>
                          <a:cs typeface="游ゴシック"/>
                        </a:rPr>
                        <a:t> </a:t>
                      </a:r>
                      <a:r>
                        <a:rPr sz="600" dirty="0">
                          <a:latin typeface="游ゴシック"/>
                          <a:cs typeface="游ゴシック"/>
                        </a:rPr>
                        <a:t>venous</a:t>
                      </a:r>
                      <a:r>
                        <a:rPr sz="600" spc="5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脾臓腸管静脈血栓症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a:t>
                      </a:r>
                      <a:r>
                        <a:rPr sz="600" spc="30" dirty="0">
                          <a:latin typeface="游ゴシック"/>
                          <a:cs typeface="游ゴシック"/>
                        </a:rPr>
                        <a:t> </a:t>
                      </a:r>
                      <a:r>
                        <a:rPr sz="600" dirty="0">
                          <a:latin typeface="游ゴシック"/>
                          <a:cs typeface="游ゴシック"/>
                        </a:rPr>
                        <a:t>procedural</a:t>
                      </a:r>
                      <a:r>
                        <a:rPr sz="600" spc="35" dirty="0">
                          <a:latin typeface="游ゴシック"/>
                          <a:cs typeface="游ゴシック"/>
                        </a:rPr>
                        <a:t> </a:t>
                      </a:r>
                      <a:r>
                        <a:rPr sz="600" spc="-10" dirty="0">
                          <a:latin typeface="游ゴシック"/>
                          <a:cs typeface="游ゴシック"/>
                        </a:rPr>
                        <a:t>hypotension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術後低血圧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a:t>
                      </a:r>
                      <a:r>
                        <a:rPr sz="600" spc="30" dirty="0">
                          <a:latin typeface="游ゴシック"/>
                          <a:cs typeface="游ゴシック"/>
                        </a:rPr>
                        <a:t> </a:t>
                      </a:r>
                      <a:r>
                        <a:rPr sz="600" dirty="0">
                          <a:latin typeface="游ゴシック"/>
                          <a:cs typeface="游ゴシック"/>
                        </a:rPr>
                        <a:t>procedural</a:t>
                      </a:r>
                      <a:r>
                        <a:rPr sz="600" spc="35"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術後肺炎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a:t>
                      </a:r>
                      <a:r>
                        <a:rPr sz="600" spc="35" dirty="0">
                          <a:latin typeface="游ゴシック"/>
                          <a:cs typeface="游ゴシック"/>
                        </a:rPr>
                        <a:t> </a:t>
                      </a:r>
                      <a:r>
                        <a:rPr sz="600" dirty="0">
                          <a:latin typeface="游ゴシック"/>
                          <a:cs typeface="游ゴシック"/>
                        </a:rPr>
                        <a:t>procedural</a:t>
                      </a:r>
                      <a:r>
                        <a:rPr sz="600" spc="40" dirty="0">
                          <a:latin typeface="游ゴシック"/>
                          <a:cs typeface="游ゴシック"/>
                        </a:rPr>
                        <a:t> </a:t>
                      </a: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肺塞栓症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a:t>
                      </a:r>
                      <a:r>
                        <a:rPr sz="600" spc="35" dirty="0">
                          <a:latin typeface="游ゴシック"/>
                          <a:cs typeface="游ゴシック"/>
                        </a:rPr>
                        <a:t> </a:t>
                      </a:r>
                      <a:r>
                        <a:rPr sz="600" dirty="0">
                          <a:latin typeface="游ゴシック"/>
                          <a:cs typeface="游ゴシック"/>
                        </a:rPr>
                        <a:t>stroke</a:t>
                      </a:r>
                      <a:r>
                        <a:rPr sz="600" spc="20"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脳卒中後てんかん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a:t>
                      </a:r>
                      <a:r>
                        <a:rPr sz="600" spc="35" dirty="0">
                          <a:latin typeface="游ゴシック"/>
                          <a:cs typeface="游ゴシック"/>
                        </a:rPr>
                        <a:t> </a:t>
                      </a:r>
                      <a:r>
                        <a:rPr sz="600" dirty="0">
                          <a:latin typeface="游ゴシック"/>
                          <a:cs typeface="游ゴシック"/>
                        </a:rPr>
                        <a:t>stroke</a:t>
                      </a:r>
                      <a:r>
                        <a:rPr sz="600" spc="20"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脳卒中後遺症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a:t>
                      </a:r>
                      <a:r>
                        <a:rPr sz="600" spc="50" dirty="0">
                          <a:latin typeface="游ゴシック"/>
                          <a:cs typeface="游ゴシック"/>
                        </a:rPr>
                        <a:t> </a:t>
                      </a:r>
                      <a:r>
                        <a:rPr sz="600" dirty="0">
                          <a:latin typeface="游ゴシック"/>
                          <a:cs typeface="游ゴシック"/>
                        </a:rPr>
                        <a:t>thrombotic</a:t>
                      </a:r>
                      <a:r>
                        <a:rPr sz="600" spc="30" dirty="0">
                          <a:latin typeface="游ゴシック"/>
                          <a:cs typeface="游ゴシック"/>
                        </a:rPr>
                        <a:t> </a:t>
                      </a:r>
                      <a:r>
                        <a:rPr sz="600" spc="-10" dirty="0">
                          <a:latin typeface="游ゴシック"/>
                          <a:cs typeface="游ゴシック"/>
                        </a:rPr>
                        <a:t>retinopathy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血栓後網膜症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a:t>
                      </a:r>
                      <a:r>
                        <a:rPr sz="600" spc="50" dirty="0">
                          <a:latin typeface="游ゴシック"/>
                          <a:cs typeface="游ゴシック"/>
                        </a:rPr>
                        <a:t> </a:t>
                      </a:r>
                      <a:r>
                        <a:rPr sz="600" dirty="0">
                          <a:latin typeface="游ゴシック"/>
                          <a:cs typeface="游ゴシック"/>
                        </a:rPr>
                        <a:t>thrombotic</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血栓後症候群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a:t>
                      </a:r>
                      <a:r>
                        <a:rPr sz="600" spc="30" dirty="0">
                          <a:latin typeface="游ゴシック"/>
                          <a:cs typeface="游ゴシック"/>
                        </a:rPr>
                        <a:t> </a:t>
                      </a:r>
                      <a:r>
                        <a:rPr sz="600" dirty="0">
                          <a:latin typeface="游ゴシック"/>
                          <a:cs typeface="游ゴシック"/>
                        </a:rPr>
                        <a:t>viral</a:t>
                      </a:r>
                      <a:r>
                        <a:rPr sz="600" spc="20" dirty="0">
                          <a:latin typeface="游ゴシック"/>
                          <a:cs typeface="游ゴシック"/>
                        </a:rPr>
                        <a:t> </a:t>
                      </a:r>
                      <a:r>
                        <a:rPr sz="600" dirty="0">
                          <a:latin typeface="游ゴシック"/>
                          <a:cs typeface="游ゴシック"/>
                        </a:rPr>
                        <a:t>fatigue</a:t>
                      </a:r>
                      <a:r>
                        <a:rPr sz="600" spc="1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ウイルス感染後疲労症候群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Postictal</a:t>
                      </a:r>
                      <a:r>
                        <a:rPr sz="600" spc="40" dirty="0">
                          <a:latin typeface="游ゴシック"/>
                          <a:cs typeface="游ゴシック"/>
                        </a:rPr>
                        <a:t> </a:t>
                      </a:r>
                      <a:r>
                        <a:rPr sz="600" spc="-10" dirty="0">
                          <a:latin typeface="游ゴシック"/>
                          <a:cs typeface="游ゴシック"/>
                        </a:rPr>
                        <a:t>headache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発作後の頭痛</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Postictal</a:t>
                      </a:r>
                      <a:r>
                        <a:rPr sz="600" spc="40"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発作後の麻痺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Postictal</a:t>
                      </a:r>
                      <a:r>
                        <a:rPr sz="600" spc="40" dirty="0">
                          <a:latin typeface="游ゴシック"/>
                          <a:cs typeface="游ゴシック"/>
                        </a:rPr>
                        <a:t> </a:t>
                      </a:r>
                      <a:r>
                        <a:rPr sz="600" spc="-10" dirty="0">
                          <a:latin typeface="游ゴシック"/>
                          <a:cs typeface="游ゴシック"/>
                        </a:rPr>
                        <a:t>psychosis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発作後の精神病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Postictal</a:t>
                      </a:r>
                      <a:r>
                        <a:rPr sz="600" spc="40" dirty="0">
                          <a:latin typeface="游ゴシック"/>
                          <a:cs typeface="游ゴシック"/>
                        </a:rPr>
                        <a:t> </a:t>
                      </a:r>
                      <a:r>
                        <a:rPr sz="600" spc="-10" dirty="0">
                          <a:latin typeface="游ゴシック"/>
                          <a:cs typeface="游ゴシック"/>
                        </a:rPr>
                        <a:t>state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発作後の状態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Postoperative</a:t>
                      </a:r>
                      <a:r>
                        <a:rPr sz="600" spc="45" dirty="0">
                          <a:latin typeface="游ゴシック"/>
                          <a:cs typeface="游ゴシック"/>
                        </a:rPr>
                        <a:t> </a:t>
                      </a:r>
                      <a:r>
                        <a:rPr sz="600" dirty="0">
                          <a:latin typeface="游ゴシック"/>
                          <a:cs typeface="游ゴシック"/>
                        </a:rPr>
                        <a:t>respiratory</a:t>
                      </a:r>
                      <a:r>
                        <a:rPr sz="600" spc="40" dirty="0">
                          <a:latin typeface="游ゴシック"/>
                          <a:cs typeface="游ゴシック"/>
                        </a:rPr>
                        <a:t> </a:t>
                      </a:r>
                      <a:r>
                        <a:rPr sz="600" spc="-10" dirty="0">
                          <a:latin typeface="游ゴシック"/>
                          <a:cs typeface="游ゴシック"/>
                        </a:rPr>
                        <a:t>distress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術後呼吸困難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Postoperative</a:t>
                      </a:r>
                      <a:r>
                        <a:rPr sz="600" spc="45" dirty="0">
                          <a:latin typeface="游ゴシック"/>
                          <a:cs typeface="游ゴシック"/>
                        </a:rPr>
                        <a:t> </a:t>
                      </a:r>
                      <a:r>
                        <a:rPr sz="600" dirty="0">
                          <a:latin typeface="游ゴシック"/>
                          <a:cs typeface="游ゴシック"/>
                        </a:rPr>
                        <a:t>respiratory</a:t>
                      </a:r>
                      <a:r>
                        <a:rPr sz="600" spc="40" dirty="0">
                          <a:latin typeface="游ゴシック"/>
                          <a:cs typeface="游ゴシック"/>
                        </a:rPr>
                        <a:t> </a:t>
                      </a:r>
                      <a:r>
                        <a:rPr sz="600" spc="-10" dirty="0">
                          <a:latin typeface="游ゴシック"/>
                          <a:cs typeface="游ゴシック"/>
                        </a:rPr>
                        <a:t>failure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術後呼吸不全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Postoperative</a:t>
                      </a:r>
                      <a:r>
                        <a:rPr sz="600" spc="4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術後血栓症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Postpartum</a:t>
                      </a:r>
                      <a:r>
                        <a:rPr sz="600" spc="4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産後血栓症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Postpartum</a:t>
                      </a:r>
                      <a:r>
                        <a:rPr sz="600" spc="25" dirty="0">
                          <a:latin typeface="游ゴシック"/>
                          <a:cs typeface="游ゴシック"/>
                        </a:rPr>
                        <a:t> </a:t>
                      </a:r>
                      <a:r>
                        <a:rPr sz="600" dirty="0">
                          <a:latin typeface="游ゴシック"/>
                          <a:cs typeface="游ゴシック"/>
                        </a:rPr>
                        <a:t>venous</a:t>
                      </a:r>
                      <a:r>
                        <a:rPr sz="600" spc="4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産後静脈血栓症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Postpericardiotomy</a:t>
                      </a:r>
                      <a:r>
                        <a:rPr sz="600" spc="7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心膜切開後症候群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Post-traumatic</a:t>
                      </a:r>
                      <a:r>
                        <a:rPr sz="600" spc="50"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外傷後てんかん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Postural</a:t>
                      </a:r>
                      <a:r>
                        <a:rPr sz="600" spc="35" dirty="0">
                          <a:latin typeface="游ゴシック"/>
                          <a:cs typeface="游ゴシック"/>
                        </a:rPr>
                        <a:t> </a:t>
                      </a:r>
                      <a:r>
                        <a:rPr sz="600" dirty="0">
                          <a:latin typeface="游ゴシック"/>
                          <a:cs typeface="游ゴシック"/>
                        </a:rPr>
                        <a:t>orthostatic</a:t>
                      </a:r>
                      <a:r>
                        <a:rPr sz="600" spc="35" dirty="0">
                          <a:latin typeface="游ゴシック"/>
                          <a:cs typeface="游ゴシック"/>
                        </a:rPr>
                        <a:t> </a:t>
                      </a:r>
                      <a:r>
                        <a:rPr sz="600" dirty="0">
                          <a:latin typeface="游ゴシック"/>
                          <a:cs typeface="游ゴシック"/>
                        </a:rPr>
                        <a:t>tachycardia</a:t>
                      </a:r>
                      <a:r>
                        <a:rPr sz="600" spc="3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起立性調節障害性頻脈症候群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Precerebral</a:t>
                      </a:r>
                      <a:r>
                        <a:rPr sz="600" spc="25" dirty="0">
                          <a:latin typeface="游ゴシック"/>
                          <a:cs typeface="游ゴシック"/>
                        </a:rPr>
                        <a:t> </a:t>
                      </a:r>
                      <a:r>
                        <a:rPr sz="600" dirty="0">
                          <a:latin typeface="游ゴシック"/>
                          <a:cs typeface="游ゴシック"/>
                        </a:rPr>
                        <a:t>artery</a:t>
                      </a:r>
                      <a:r>
                        <a:rPr sz="600" spc="1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脳動脈血栓塞栓症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Pre-</a:t>
                      </a:r>
                      <a:r>
                        <a:rPr sz="600" spc="-10" dirty="0">
                          <a:latin typeface="游ゴシック"/>
                          <a:cs typeface="游ゴシック"/>
                        </a:rPr>
                        <a:t>eclampsia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子癇前症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Preictal</a:t>
                      </a:r>
                      <a:r>
                        <a:rPr sz="600" spc="10" dirty="0">
                          <a:latin typeface="游ゴシック"/>
                          <a:cs typeface="游ゴシック"/>
                        </a:rPr>
                        <a:t> </a:t>
                      </a:r>
                      <a:r>
                        <a:rPr sz="600" spc="-10" dirty="0">
                          <a:latin typeface="游ゴシック"/>
                          <a:cs typeface="游ゴシック"/>
                        </a:rPr>
                        <a:t>state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前駆症状</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Premature</a:t>
                      </a:r>
                      <a:r>
                        <a:rPr sz="600" spc="25" dirty="0">
                          <a:latin typeface="游ゴシック"/>
                          <a:cs typeface="游ゴシック"/>
                        </a:rPr>
                        <a:t> </a:t>
                      </a:r>
                      <a:r>
                        <a:rPr sz="600" spc="-10" dirty="0">
                          <a:latin typeface="游ゴシック"/>
                          <a:cs typeface="游ゴシック"/>
                        </a:rPr>
                        <a:t>labour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早産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Premature</a:t>
                      </a:r>
                      <a:r>
                        <a:rPr sz="600" spc="25" dirty="0">
                          <a:latin typeface="游ゴシック"/>
                          <a:cs typeface="游ゴシック"/>
                        </a:rPr>
                        <a:t> </a:t>
                      </a:r>
                      <a:r>
                        <a:rPr sz="600" spc="-10" dirty="0">
                          <a:latin typeface="游ゴシック"/>
                          <a:cs typeface="游ゴシック"/>
                        </a:rPr>
                        <a:t>menopause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早発閉経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Primary</a:t>
                      </a:r>
                      <a:r>
                        <a:rPr sz="600" spc="20"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原発性アミロイドーシス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Primary</a:t>
                      </a:r>
                      <a:r>
                        <a:rPr sz="600" spc="20" dirty="0">
                          <a:latin typeface="游ゴシック"/>
                          <a:cs typeface="游ゴシック"/>
                        </a:rPr>
                        <a:t> </a:t>
                      </a:r>
                      <a:r>
                        <a:rPr sz="600" dirty="0">
                          <a:latin typeface="游ゴシック"/>
                          <a:cs typeface="游ゴシック"/>
                        </a:rPr>
                        <a:t>biliary</a:t>
                      </a:r>
                      <a:r>
                        <a:rPr sz="600" spc="15" dirty="0">
                          <a:latin typeface="游ゴシック"/>
                          <a:cs typeface="游ゴシック"/>
                        </a:rPr>
                        <a:t> </a:t>
                      </a:r>
                      <a:r>
                        <a:rPr sz="600" spc="-10" dirty="0">
                          <a:latin typeface="游ゴシック"/>
                          <a:cs typeface="游ゴシック"/>
                        </a:rPr>
                        <a:t>cholangitis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原発性胆汁性胆管炎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Primary</a:t>
                      </a:r>
                      <a:r>
                        <a:rPr sz="600" spc="40" dirty="0">
                          <a:latin typeface="游ゴシック"/>
                          <a:cs typeface="游ゴシック"/>
                        </a:rPr>
                        <a:t> </a:t>
                      </a:r>
                      <a:r>
                        <a:rPr sz="600" dirty="0">
                          <a:latin typeface="游ゴシック"/>
                          <a:cs typeface="游ゴシック"/>
                        </a:rPr>
                        <a:t>progressive</a:t>
                      </a:r>
                      <a:r>
                        <a:rPr sz="600" spc="35" dirty="0">
                          <a:latin typeface="游ゴシック"/>
                          <a:cs typeface="游ゴシック"/>
                        </a:rPr>
                        <a:t> </a:t>
                      </a:r>
                      <a:r>
                        <a:rPr sz="600" dirty="0">
                          <a:latin typeface="游ゴシック"/>
                          <a:cs typeface="游ゴシック"/>
                        </a:rPr>
                        <a:t>multiple</a:t>
                      </a:r>
                      <a:r>
                        <a:rPr sz="600" spc="35"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原発性進行性多発性硬化症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Procedural</a:t>
                      </a:r>
                      <a:r>
                        <a:rPr sz="600" spc="40" dirty="0">
                          <a:latin typeface="游ゴシック"/>
                          <a:cs typeface="游ゴシック"/>
                        </a:rPr>
                        <a:t> </a:t>
                      </a:r>
                      <a:r>
                        <a:rPr sz="600" spc="-10" dirty="0">
                          <a:latin typeface="游ゴシック"/>
                          <a:cs typeface="游ゴシック"/>
                        </a:rPr>
                        <a:t>shock</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プロシージャーショック</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Proctitis</a:t>
                      </a:r>
                      <a:r>
                        <a:rPr sz="600" spc="35" dirty="0">
                          <a:latin typeface="游ゴシック"/>
                          <a:cs typeface="游ゴシック"/>
                        </a:rPr>
                        <a:t> </a:t>
                      </a:r>
                      <a:r>
                        <a:rPr sz="600" spc="-10" dirty="0">
                          <a:latin typeface="游ゴシック"/>
                          <a:cs typeface="游ゴシック"/>
                        </a:rPr>
                        <a:t>herpes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ヘルペス直腸炎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Proctitis</a:t>
                      </a:r>
                      <a:r>
                        <a:rPr sz="600" spc="35" dirty="0">
                          <a:latin typeface="游ゴシック"/>
                          <a:cs typeface="游ゴシック"/>
                        </a:rPr>
                        <a:t> </a:t>
                      </a:r>
                      <a:r>
                        <a:rPr sz="600" spc="-10" dirty="0">
                          <a:latin typeface="游ゴシック"/>
                          <a:cs typeface="游ゴシック"/>
                        </a:rPr>
                        <a:t>ulcerative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潰瘍性直腸炎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Product</a:t>
                      </a:r>
                      <a:r>
                        <a:rPr sz="600" spc="35" dirty="0">
                          <a:latin typeface="游ゴシック"/>
                          <a:cs typeface="游ゴシック"/>
                        </a:rPr>
                        <a:t> </a:t>
                      </a:r>
                      <a:r>
                        <a:rPr sz="600" dirty="0">
                          <a:latin typeface="游ゴシック"/>
                          <a:cs typeface="游ゴシック"/>
                        </a:rPr>
                        <a:t>availability</a:t>
                      </a:r>
                      <a:r>
                        <a:rPr sz="600" spc="20" dirty="0">
                          <a:latin typeface="游ゴシック"/>
                          <a:cs typeface="游ゴシック"/>
                        </a:rPr>
                        <a:t> </a:t>
                      </a:r>
                      <a:r>
                        <a:rPr sz="600" spc="-10" dirty="0">
                          <a:latin typeface="游ゴシック"/>
                          <a:cs typeface="游ゴシック"/>
                        </a:rPr>
                        <a:t>issue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製品在庫の問題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Product</a:t>
                      </a:r>
                      <a:r>
                        <a:rPr sz="600" spc="55" dirty="0">
                          <a:latin typeface="游ゴシック"/>
                          <a:cs typeface="游ゴシック"/>
                        </a:rPr>
                        <a:t> </a:t>
                      </a:r>
                      <a:r>
                        <a:rPr sz="600" dirty="0">
                          <a:latin typeface="游ゴシック"/>
                          <a:cs typeface="游ゴシック"/>
                        </a:rPr>
                        <a:t>distribution</a:t>
                      </a:r>
                      <a:r>
                        <a:rPr sz="600" spc="40" dirty="0">
                          <a:latin typeface="游ゴシック"/>
                          <a:cs typeface="游ゴシック"/>
                        </a:rPr>
                        <a:t> </a:t>
                      </a:r>
                      <a:r>
                        <a:rPr sz="600" spc="-10" dirty="0">
                          <a:latin typeface="游ゴシック"/>
                          <a:cs typeface="游ゴシック"/>
                        </a:rPr>
                        <a:t>issue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製品流通の問題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Product</a:t>
                      </a:r>
                      <a:r>
                        <a:rPr sz="600" spc="35" dirty="0">
                          <a:latin typeface="游ゴシック"/>
                          <a:cs typeface="游ゴシック"/>
                        </a:rPr>
                        <a:t> </a:t>
                      </a:r>
                      <a:r>
                        <a:rPr sz="600" dirty="0">
                          <a:latin typeface="游ゴシック"/>
                          <a:cs typeface="游ゴシック"/>
                        </a:rPr>
                        <a:t>supply</a:t>
                      </a:r>
                      <a:r>
                        <a:rPr sz="600" spc="25" dirty="0">
                          <a:latin typeface="游ゴシック"/>
                          <a:cs typeface="游ゴシック"/>
                        </a:rPr>
                        <a:t> </a:t>
                      </a:r>
                      <a:r>
                        <a:rPr sz="600" spc="-20" dirty="0">
                          <a:latin typeface="游ゴシック"/>
                          <a:cs typeface="游ゴシック"/>
                        </a:rPr>
                        <a:t>issue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製品供給の問題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Progressive</a:t>
                      </a:r>
                      <a:r>
                        <a:rPr sz="600" spc="30" dirty="0">
                          <a:latin typeface="游ゴシック"/>
                          <a:cs typeface="游ゴシック"/>
                        </a:rPr>
                        <a:t> </a:t>
                      </a:r>
                      <a:r>
                        <a:rPr sz="600" dirty="0">
                          <a:latin typeface="游ゴシック"/>
                          <a:cs typeface="游ゴシック"/>
                        </a:rPr>
                        <a:t>facial</a:t>
                      </a:r>
                      <a:r>
                        <a:rPr sz="600" spc="35" dirty="0">
                          <a:latin typeface="游ゴシック"/>
                          <a:cs typeface="游ゴシック"/>
                        </a:rPr>
                        <a:t> </a:t>
                      </a:r>
                      <a:r>
                        <a:rPr sz="600" spc="-10" dirty="0">
                          <a:latin typeface="游ゴシック"/>
                          <a:cs typeface="游ゴシック"/>
                        </a:rPr>
                        <a:t>hemiatrophy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進行性顔面半身萎縮症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Progressive</a:t>
                      </a:r>
                      <a:r>
                        <a:rPr sz="600" spc="35" dirty="0">
                          <a:latin typeface="游ゴシック"/>
                          <a:cs typeface="游ゴシック"/>
                        </a:rPr>
                        <a:t> </a:t>
                      </a:r>
                      <a:r>
                        <a:rPr sz="600" dirty="0">
                          <a:latin typeface="游ゴシック"/>
                          <a:cs typeface="游ゴシック"/>
                        </a:rPr>
                        <a:t>multifocal</a:t>
                      </a:r>
                      <a:r>
                        <a:rPr sz="600" spc="50" dirty="0">
                          <a:latin typeface="游ゴシック"/>
                          <a:cs typeface="游ゴシック"/>
                        </a:rPr>
                        <a:t> </a:t>
                      </a:r>
                      <a:r>
                        <a:rPr sz="600" spc="-10" dirty="0">
                          <a:latin typeface="游ゴシック"/>
                          <a:cs typeface="游ゴシック"/>
                        </a:rPr>
                        <a:t>leukoencephalopathy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進行性多巣性白質脳症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Progressive</a:t>
                      </a:r>
                      <a:r>
                        <a:rPr sz="600" spc="45" dirty="0">
                          <a:latin typeface="游ゴシック"/>
                          <a:cs typeface="游ゴシック"/>
                        </a:rPr>
                        <a:t> </a:t>
                      </a:r>
                      <a:r>
                        <a:rPr sz="600" dirty="0">
                          <a:latin typeface="游ゴシック"/>
                          <a:cs typeface="游ゴシック"/>
                        </a:rPr>
                        <a:t>multiple</a:t>
                      </a:r>
                      <a:r>
                        <a:rPr sz="600" spc="40"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進行性多発性硬化症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Progressive</a:t>
                      </a:r>
                      <a:r>
                        <a:rPr sz="600" spc="35" dirty="0">
                          <a:latin typeface="游ゴシック"/>
                          <a:cs typeface="游ゴシック"/>
                        </a:rPr>
                        <a:t> </a:t>
                      </a:r>
                      <a:r>
                        <a:rPr sz="600" dirty="0">
                          <a:latin typeface="游ゴシック"/>
                          <a:cs typeface="游ゴシック"/>
                        </a:rPr>
                        <a:t>relapsing</a:t>
                      </a:r>
                      <a:r>
                        <a:rPr sz="600" spc="55" dirty="0">
                          <a:latin typeface="游ゴシック"/>
                          <a:cs typeface="游ゴシック"/>
                        </a:rPr>
                        <a:t> </a:t>
                      </a:r>
                      <a:r>
                        <a:rPr sz="600" dirty="0">
                          <a:latin typeface="游ゴシック"/>
                          <a:cs typeface="游ゴシック"/>
                        </a:rPr>
                        <a:t>multiple</a:t>
                      </a:r>
                      <a:r>
                        <a:rPr sz="600" spc="30"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進行性再発性多発性硬化症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Prosthetic</a:t>
                      </a:r>
                      <a:r>
                        <a:rPr sz="600" spc="20" dirty="0">
                          <a:latin typeface="游ゴシック"/>
                          <a:cs typeface="游ゴシック"/>
                        </a:rPr>
                        <a:t> </a:t>
                      </a:r>
                      <a:r>
                        <a:rPr sz="600" dirty="0">
                          <a:latin typeface="游ゴシック"/>
                          <a:cs typeface="游ゴシック"/>
                        </a:rPr>
                        <a:t>cardiac</a:t>
                      </a:r>
                      <a:r>
                        <a:rPr sz="600" spc="25" dirty="0">
                          <a:latin typeface="游ゴシック"/>
                          <a:cs typeface="游ゴシック"/>
                        </a:rPr>
                        <a:t> </a:t>
                      </a:r>
                      <a:r>
                        <a:rPr sz="600" dirty="0">
                          <a:latin typeface="游ゴシック"/>
                          <a:cs typeface="游ゴシック"/>
                        </a:rPr>
                        <a:t>valve</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人工心臓弁血栓症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Pruritus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掻痒症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Pruritus</a:t>
                      </a:r>
                      <a:r>
                        <a:rPr sz="600" spc="30" dirty="0">
                          <a:latin typeface="游ゴシック"/>
                          <a:cs typeface="游ゴシック"/>
                        </a:rPr>
                        <a:t> </a:t>
                      </a:r>
                      <a:r>
                        <a:rPr sz="600" spc="-10" dirty="0">
                          <a:latin typeface="游ゴシック"/>
                          <a:cs typeface="游ゴシック"/>
                        </a:rPr>
                        <a:t>allergic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アレルギー性掻痒症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Pseudovasculitis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偽性血管炎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Psoriasis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乾癬</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Psoriatic</a:t>
                      </a:r>
                      <a:r>
                        <a:rPr sz="600" spc="35" dirty="0">
                          <a:latin typeface="游ゴシック"/>
                          <a:cs typeface="游ゴシック"/>
                        </a:rPr>
                        <a:t> </a:t>
                      </a:r>
                      <a:r>
                        <a:rPr sz="600" spc="-10" dirty="0">
                          <a:latin typeface="游ゴシック"/>
                          <a:cs typeface="游ゴシック"/>
                        </a:rPr>
                        <a:t>arthropathy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乾癬性関節症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115</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肺動脈血栓塞栓症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肺塞栓症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fibrosis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肺線維症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haemorrhage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肺出血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microemboli</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肺マイクロエンボリ</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15" dirty="0">
                          <a:latin typeface="游ゴシック"/>
                          <a:cs typeface="游ゴシック"/>
                        </a:rPr>
                        <a:t> </a:t>
                      </a:r>
                      <a:r>
                        <a:rPr sz="600" dirty="0">
                          <a:latin typeface="游ゴシック"/>
                          <a:cs typeface="游ゴシック"/>
                        </a:rPr>
                        <a:t>oil</a:t>
                      </a:r>
                      <a:r>
                        <a:rPr sz="600" spc="25" dirty="0">
                          <a:latin typeface="游ゴシック"/>
                          <a:cs typeface="游ゴシック"/>
                        </a:rPr>
                        <a:t> </a:t>
                      </a:r>
                      <a:r>
                        <a:rPr sz="600" spc="-10" dirty="0">
                          <a:latin typeface="游ゴシック"/>
                          <a:cs typeface="游ゴシック"/>
                        </a:rPr>
                        <a:t>microembolism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肺オイルミクロエンボリズム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10" dirty="0">
                          <a:latin typeface="游ゴシック"/>
                          <a:cs typeface="游ゴシック"/>
                        </a:rPr>
                        <a:t> </a:t>
                      </a:r>
                      <a:r>
                        <a:rPr sz="600" dirty="0">
                          <a:latin typeface="游ゴシック"/>
                          <a:cs typeface="游ゴシック"/>
                        </a:rPr>
                        <a:t>renal</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肺腎症候群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sarcoidosis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肺サルコイドーシス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sepsis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肺の敗血症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肺血栓症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5" dirty="0">
                          <a:latin typeface="游ゴシック"/>
                          <a:cs typeface="游ゴシック"/>
                        </a:rPr>
                        <a:t> </a:t>
                      </a:r>
                      <a:r>
                        <a:rPr sz="600" dirty="0">
                          <a:latin typeface="游ゴシック"/>
                          <a:cs typeface="游ゴシック"/>
                        </a:rPr>
                        <a:t>tumour</a:t>
                      </a:r>
                      <a:r>
                        <a:rPr sz="600" spc="45" dirty="0">
                          <a:latin typeface="游ゴシック"/>
                          <a:cs typeface="游ゴシック"/>
                        </a:rPr>
                        <a:t> </a:t>
                      </a:r>
                      <a:r>
                        <a:rPr sz="600" dirty="0">
                          <a:latin typeface="游ゴシック"/>
                          <a:cs typeface="游ゴシック"/>
                        </a:rPr>
                        <a:t>thrombotic</a:t>
                      </a:r>
                      <a:r>
                        <a:rPr sz="600" spc="35" dirty="0">
                          <a:latin typeface="游ゴシック"/>
                          <a:cs typeface="游ゴシック"/>
                        </a:rPr>
                        <a:t> </a:t>
                      </a:r>
                      <a:r>
                        <a:rPr sz="600" spc="-10" dirty="0">
                          <a:latin typeface="游ゴシック"/>
                          <a:cs typeface="游ゴシック"/>
                        </a:rPr>
                        <a:t>microangiopathy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肺腫瘍性血栓性微小血管症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肺血管炎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30" dirty="0">
                          <a:latin typeface="游ゴシック"/>
                          <a:cs typeface="游ゴシック"/>
                        </a:rPr>
                        <a:t> </a:t>
                      </a:r>
                      <a:r>
                        <a:rPr sz="600" dirty="0">
                          <a:latin typeface="游ゴシック"/>
                          <a:cs typeface="游ゴシック"/>
                        </a:rPr>
                        <a:t>veno-occlusive</a:t>
                      </a:r>
                      <a:r>
                        <a:rPr sz="600" spc="4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肺静脈閉塞性疾患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Pulmonary</a:t>
                      </a:r>
                      <a:r>
                        <a:rPr sz="600" spc="20" dirty="0">
                          <a:latin typeface="游ゴシック"/>
                          <a:cs typeface="游ゴシック"/>
                        </a:rPr>
                        <a:t> </a:t>
                      </a:r>
                      <a:r>
                        <a:rPr sz="600" dirty="0">
                          <a:latin typeface="游ゴシック"/>
                          <a:cs typeface="游ゴシック"/>
                        </a:rPr>
                        <a:t>venous</a:t>
                      </a:r>
                      <a:r>
                        <a:rPr sz="600" spc="4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Pyoderma</a:t>
                      </a:r>
                      <a:r>
                        <a:rPr sz="600" spc="20" dirty="0">
                          <a:latin typeface="游ゴシック"/>
                          <a:cs typeface="游ゴシック"/>
                        </a:rPr>
                        <a:t> </a:t>
                      </a:r>
                      <a:r>
                        <a:rPr sz="600" spc="-10" dirty="0">
                          <a:latin typeface="游ゴシック"/>
                          <a:cs typeface="游ゴシック"/>
                        </a:rPr>
                        <a:t>gangrenosum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壊疽性膿皮症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Pyostomatitis</a:t>
                      </a:r>
                      <a:r>
                        <a:rPr sz="600" spc="45" dirty="0">
                          <a:latin typeface="游ゴシック"/>
                          <a:cs typeface="游ゴシック"/>
                        </a:rPr>
                        <a:t> </a:t>
                      </a:r>
                      <a:r>
                        <a:rPr sz="600" spc="-10" dirty="0">
                          <a:latin typeface="游ゴシック"/>
                          <a:cs typeface="游ゴシック"/>
                        </a:rPr>
                        <a:t>vegetans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植物性骨膜炎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Pyrexia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発熱</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Quarantine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検疫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7</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Radiation</a:t>
                      </a:r>
                      <a:r>
                        <a:rPr sz="600" spc="25" dirty="0">
                          <a:latin typeface="游ゴシック"/>
                          <a:cs typeface="游ゴシック"/>
                        </a:rPr>
                        <a:t> </a:t>
                      </a:r>
                      <a:r>
                        <a:rPr sz="600" spc="-10" dirty="0">
                          <a:latin typeface="游ゴシック"/>
                          <a:cs typeface="游ゴシック"/>
                        </a:rPr>
                        <a:t>leukopenia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放射線性白血球減少症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7</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Radiculitis</a:t>
                      </a:r>
                      <a:r>
                        <a:rPr sz="600" spc="30" dirty="0">
                          <a:latin typeface="游ゴシック"/>
                          <a:cs typeface="游ゴシック"/>
                        </a:rPr>
                        <a:t> </a:t>
                      </a:r>
                      <a:r>
                        <a:rPr sz="600" spc="-10" dirty="0">
                          <a:latin typeface="游ゴシック"/>
                          <a:cs typeface="游ゴシック"/>
                        </a:rPr>
                        <a:t>brachial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上腕骨橈骨炎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8</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dirty="0">
                          <a:latin typeface="游ゴシック"/>
                          <a:cs typeface="游ゴシック"/>
                        </a:rPr>
                        <a:t>Radiologically</a:t>
                      </a:r>
                      <a:r>
                        <a:rPr sz="600" spc="30" dirty="0">
                          <a:latin typeface="游ゴシック"/>
                          <a:cs typeface="游ゴシック"/>
                        </a:rPr>
                        <a:t> </a:t>
                      </a:r>
                      <a:r>
                        <a:rPr sz="600" dirty="0">
                          <a:latin typeface="游ゴシック"/>
                          <a:cs typeface="游ゴシック"/>
                        </a:rPr>
                        <a:t>isolated</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臨床所見はないが多発性硬化症を示唆するMRI</a:t>
                      </a:r>
                      <a:r>
                        <a:rPr sz="600" spc="-10" dirty="0">
                          <a:latin typeface="游ゴシック"/>
                          <a:cs typeface="游ゴシック"/>
                        </a:rPr>
                        <a:t>病巣を有する</a:t>
                      </a:r>
                      <a:endParaRPr sz="600">
                        <a:latin typeface="游ゴシック"/>
                        <a:cs typeface="游ゴシック"/>
                      </a:endParaRPr>
                    </a:p>
                    <a:p>
                      <a:pPr marL="21590">
                        <a:lnSpc>
                          <a:spcPct val="100000"/>
                        </a:lnSpc>
                        <a:spcBef>
                          <a:spcPts val="455"/>
                        </a:spcBef>
                      </a:pPr>
                      <a:r>
                        <a:rPr sz="600" spc="-25" dirty="0">
                          <a:latin typeface="游ゴシック"/>
                          <a:cs typeface="游ゴシック"/>
                        </a:rPr>
                        <a:t>症状</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Rash</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発疹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Rash</a:t>
                      </a:r>
                      <a:r>
                        <a:rPr sz="600" spc="20" dirty="0">
                          <a:latin typeface="游ゴシック"/>
                          <a:cs typeface="游ゴシック"/>
                        </a:rPr>
                        <a:t> </a:t>
                      </a:r>
                      <a:r>
                        <a:rPr sz="600" spc="-10" dirty="0">
                          <a:latin typeface="游ゴシック"/>
                          <a:cs typeface="游ゴシック"/>
                        </a:rPr>
                        <a:t>erythematous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紅斑性発疹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Rash</a:t>
                      </a:r>
                      <a:r>
                        <a:rPr sz="600" spc="20" dirty="0">
                          <a:latin typeface="游ゴシック"/>
                          <a:cs typeface="游ゴシック"/>
                        </a:rPr>
                        <a:t> </a:t>
                      </a:r>
                      <a:r>
                        <a:rPr sz="600" spc="-10" dirty="0">
                          <a:latin typeface="游ゴシック"/>
                          <a:cs typeface="游ゴシック"/>
                        </a:rPr>
                        <a:t>pruritic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痒みのある発疹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Rasmussen</a:t>
                      </a:r>
                      <a:r>
                        <a:rPr sz="600" spc="35" dirty="0">
                          <a:latin typeface="游ゴシック"/>
                          <a:cs typeface="游ゴシック"/>
                        </a:rPr>
                        <a:t> </a:t>
                      </a:r>
                      <a:r>
                        <a:rPr sz="600" spc="-10" dirty="0">
                          <a:latin typeface="游ゴシック"/>
                          <a:cs typeface="游ゴシック"/>
                        </a:rPr>
                        <a:t>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ラスムッセン脳炎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Raynaud's</a:t>
                      </a:r>
                      <a:r>
                        <a:rPr sz="600" spc="20" dirty="0">
                          <a:latin typeface="游ゴシック"/>
                          <a:cs typeface="游ゴシック"/>
                        </a:rPr>
                        <a:t> </a:t>
                      </a:r>
                      <a:r>
                        <a:rPr sz="600" spc="-10" dirty="0">
                          <a:latin typeface="游ゴシック"/>
                          <a:cs typeface="游ゴシック"/>
                        </a:rPr>
                        <a:t>phenomenon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レイノー現象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Reactive</a:t>
                      </a:r>
                      <a:r>
                        <a:rPr sz="600" spc="20" dirty="0">
                          <a:latin typeface="游ゴシック"/>
                          <a:cs typeface="游ゴシック"/>
                        </a:rPr>
                        <a:t> </a:t>
                      </a:r>
                      <a:r>
                        <a:rPr sz="600" dirty="0">
                          <a:latin typeface="游ゴシック"/>
                          <a:cs typeface="游ゴシック"/>
                        </a:rPr>
                        <a:t>capillary</a:t>
                      </a:r>
                      <a:r>
                        <a:rPr sz="600" spc="15" dirty="0">
                          <a:latin typeface="游ゴシック"/>
                          <a:cs typeface="游ゴシック"/>
                        </a:rPr>
                        <a:t> </a:t>
                      </a:r>
                      <a:r>
                        <a:rPr sz="600" dirty="0">
                          <a:latin typeface="游ゴシック"/>
                          <a:cs typeface="游ゴシック"/>
                        </a:rPr>
                        <a:t>endothelial</a:t>
                      </a:r>
                      <a:r>
                        <a:rPr sz="600" spc="30" dirty="0">
                          <a:latin typeface="游ゴシック"/>
                          <a:cs typeface="游ゴシック"/>
                        </a:rPr>
                        <a:t> </a:t>
                      </a:r>
                      <a:r>
                        <a:rPr sz="600" spc="-10" dirty="0">
                          <a:latin typeface="游ゴシック"/>
                          <a:cs typeface="游ゴシック"/>
                        </a:rPr>
                        <a:t>proliferation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反応性毛細血管内皮増殖症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Relapsing</a:t>
                      </a:r>
                      <a:r>
                        <a:rPr sz="600" spc="30" dirty="0">
                          <a:latin typeface="游ゴシック"/>
                          <a:cs typeface="游ゴシック"/>
                        </a:rPr>
                        <a:t> </a:t>
                      </a:r>
                      <a:r>
                        <a:rPr sz="600" dirty="0">
                          <a:latin typeface="游ゴシック"/>
                          <a:cs typeface="游ゴシック"/>
                        </a:rPr>
                        <a:t>multiple</a:t>
                      </a:r>
                      <a:r>
                        <a:rPr sz="600" spc="25"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再発性多発性硬化症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Relapsing-remitting</a:t>
                      </a:r>
                      <a:r>
                        <a:rPr sz="600" spc="50" dirty="0">
                          <a:latin typeface="游ゴシック"/>
                          <a:cs typeface="游ゴシック"/>
                        </a:rPr>
                        <a:t> </a:t>
                      </a:r>
                      <a:r>
                        <a:rPr sz="600" dirty="0">
                          <a:latin typeface="游ゴシック"/>
                          <a:cs typeface="游ゴシック"/>
                        </a:rPr>
                        <a:t>multiple</a:t>
                      </a:r>
                      <a:r>
                        <a:rPr sz="600" spc="40"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再発・寛解型多発性硬化症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Renal</a:t>
                      </a:r>
                      <a:r>
                        <a:rPr sz="600" spc="10"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腎アミロイドーシス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Renal</a:t>
                      </a:r>
                      <a:r>
                        <a:rPr sz="600" spc="10" dirty="0">
                          <a:latin typeface="游ゴシック"/>
                          <a:cs typeface="游ゴシック"/>
                        </a:rPr>
                        <a:t> </a:t>
                      </a:r>
                      <a:r>
                        <a:rPr sz="600" spc="-10" dirty="0">
                          <a:latin typeface="游ゴシック"/>
                          <a:cs typeface="游ゴシック"/>
                        </a:rPr>
                        <a:t>arteritis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腎動脈炎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Renal</a:t>
                      </a:r>
                      <a:r>
                        <a:rPr sz="600" spc="15" dirty="0">
                          <a:latin typeface="游ゴシック"/>
                          <a:cs typeface="游ゴシック"/>
                        </a:rPr>
                        <a:t> </a:t>
                      </a:r>
                      <a:r>
                        <a:rPr sz="600" dirty="0">
                          <a:latin typeface="游ゴシック"/>
                          <a:cs typeface="游ゴシック"/>
                        </a:rPr>
                        <a:t>artery</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腎動脈血栓塞栓症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Renal</a:t>
                      </a:r>
                      <a:r>
                        <a:rPr sz="600" spc="1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腎臓塞栓症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Renal</a:t>
                      </a:r>
                      <a:r>
                        <a:rPr sz="600" spc="10" dirty="0">
                          <a:latin typeface="游ゴシック"/>
                          <a:cs typeface="游ゴシック"/>
                        </a:rPr>
                        <a:t> </a:t>
                      </a:r>
                      <a:r>
                        <a:rPr sz="600" spc="-10" dirty="0">
                          <a:latin typeface="游ゴシック"/>
                          <a:cs typeface="游ゴシック"/>
                        </a:rPr>
                        <a:t>failure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腎不全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Renal</a:t>
                      </a:r>
                      <a:r>
                        <a:rPr sz="600" spc="10" dirty="0">
                          <a:latin typeface="游ゴシック"/>
                          <a:cs typeface="游ゴシック"/>
                        </a:rPr>
                        <a:t> </a:t>
                      </a:r>
                      <a:r>
                        <a:rPr sz="600" dirty="0">
                          <a:latin typeface="游ゴシック"/>
                          <a:cs typeface="游ゴシック"/>
                        </a:rPr>
                        <a:t>vascular</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腎臓血管血栓症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Renal</a:t>
                      </a:r>
                      <a:r>
                        <a:rPr sz="600" spc="10"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腎臓血管炎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Renal</a:t>
                      </a:r>
                      <a:r>
                        <a:rPr sz="600" spc="10" dirty="0">
                          <a:latin typeface="游ゴシック"/>
                          <a:cs typeface="游ゴシック"/>
                        </a:rPr>
                        <a:t> </a:t>
                      </a:r>
                      <a:r>
                        <a:rPr sz="600" dirty="0">
                          <a:latin typeface="游ゴシック"/>
                          <a:cs typeface="游ゴシック"/>
                        </a:rPr>
                        <a:t>vein</a:t>
                      </a:r>
                      <a:r>
                        <a:rPr sz="600" spc="1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腎臓静脈塞栓症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Renal</a:t>
                      </a:r>
                      <a:r>
                        <a:rPr sz="600" spc="10" dirty="0">
                          <a:latin typeface="游ゴシック"/>
                          <a:cs typeface="游ゴシック"/>
                        </a:rPr>
                        <a:t> </a:t>
                      </a:r>
                      <a:r>
                        <a:rPr sz="600" dirty="0">
                          <a:latin typeface="游ゴシック"/>
                          <a:cs typeface="游ゴシック"/>
                        </a:rPr>
                        <a:t>vein</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腎静脈血栓症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Respiratory</a:t>
                      </a:r>
                      <a:r>
                        <a:rPr sz="600" spc="40" dirty="0">
                          <a:latin typeface="游ゴシック"/>
                          <a:cs typeface="游ゴシック"/>
                        </a:rPr>
                        <a:t> </a:t>
                      </a:r>
                      <a:r>
                        <a:rPr sz="600" spc="-10" dirty="0">
                          <a:latin typeface="游ゴシック"/>
                          <a:cs typeface="游ゴシック"/>
                        </a:rPr>
                        <a:t>arrest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呼吸停止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Respiratory</a:t>
                      </a:r>
                      <a:r>
                        <a:rPr sz="600" spc="40"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呼吸器障害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Respiratory</a:t>
                      </a:r>
                      <a:r>
                        <a:rPr sz="600" spc="40" dirty="0">
                          <a:latin typeface="游ゴシック"/>
                          <a:cs typeface="游ゴシック"/>
                        </a:rPr>
                        <a:t> </a:t>
                      </a:r>
                      <a:r>
                        <a:rPr sz="600" spc="-10" dirty="0">
                          <a:latin typeface="游ゴシック"/>
                          <a:cs typeface="游ゴシック"/>
                        </a:rPr>
                        <a:t>distress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呼吸困難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Respiratory</a:t>
                      </a:r>
                      <a:r>
                        <a:rPr sz="600" spc="40" dirty="0">
                          <a:latin typeface="游ゴシック"/>
                          <a:cs typeface="游ゴシック"/>
                        </a:rPr>
                        <a:t> </a:t>
                      </a:r>
                      <a:r>
                        <a:rPr sz="600" spc="-10" dirty="0">
                          <a:latin typeface="游ゴシック"/>
                          <a:cs typeface="游ゴシック"/>
                        </a:rPr>
                        <a:t>failure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呼吸不全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Respiratory</a:t>
                      </a:r>
                      <a:r>
                        <a:rPr sz="600" spc="40"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呼吸麻痺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Respiratory</a:t>
                      </a:r>
                      <a:r>
                        <a:rPr sz="600" spc="20" dirty="0">
                          <a:latin typeface="游ゴシック"/>
                          <a:cs typeface="游ゴシック"/>
                        </a:rPr>
                        <a:t> </a:t>
                      </a:r>
                      <a:r>
                        <a:rPr sz="600" dirty="0">
                          <a:latin typeface="游ゴシック"/>
                          <a:cs typeface="游ゴシック"/>
                        </a:rPr>
                        <a:t>syncytial</a:t>
                      </a:r>
                      <a:r>
                        <a:rPr sz="600" spc="45" dirty="0">
                          <a:latin typeface="游ゴシック"/>
                          <a:cs typeface="游ゴシック"/>
                        </a:rPr>
                        <a:t> </a:t>
                      </a:r>
                      <a:r>
                        <a:rPr sz="600" dirty="0">
                          <a:latin typeface="游ゴシック"/>
                          <a:cs typeface="游ゴシック"/>
                        </a:rPr>
                        <a:t>virus</a:t>
                      </a:r>
                      <a:r>
                        <a:rPr sz="600" spc="35" dirty="0">
                          <a:latin typeface="游ゴシック"/>
                          <a:cs typeface="游ゴシック"/>
                        </a:rPr>
                        <a:t> </a:t>
                      </a:r>
                      <a:r>
                        <a:rPr sz="600" spc="-10" dirty="0">
                          <a:latin typeface="游ゴシック"/>
                          <a:cs typeface="游ゴシック"/>
                        </a:rPr>
                        <a:t>bronchiolitis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RS</a:t>
                      </a:r>
                      <a:r>
                        <a:rPr sz="600" spc="-10" dirty="0">
                          <a:latin typeface="游ゴシック"/>
                          <a:cs typeface="游ゴシック"/>
                        </a:rPr>
                        <a:t>ウイルス気管支炎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Respiratory</a:t>
                      </a:r>
                      <a:r>
                        <a:rPr sz="600" spc="20" dirty="0">
                          <a:latin typeface="游ゴシック"/>
                          <a:cs typeface="游ゴシック"/>
                        </a:rPr>
                        <a:t> </a:t>
                      </a:r>
                      <a:r>
                        <a:rPr sz="600" dirty="0">
                          <a:latin typeface="游ゴシック"/>
                          <a:cs typeface="游ゴシック"/>
                        </a:rPr>
                        <a:t>syncytial</a:t>
                      </a:r>
                      <a:r>
                        <a:rPr sz="600" spc="45" dirty="0">
                          <a:latin typeface="游ゴシック"/>
                          <a:cs typeface="游ゴシック"/>
                        </a:rPr>
                        <a:t> </a:t>
                      </a:r>
                      <a:r>
                        <a:rPr sz="600" dirty="0">
                          <a:latin typeface="游ゴシック"/>
                          <a:cs typeface="游ゴシック"/>
                        </a:rPr>
                        <a:t>virus</a:t>
                      </a:r>
                      <a:r>
                        <a:rPr sz="600" spc="35" dirty="0">
                          <a:latin typeface="游ゴシック"/>
                          <a:cs typeface="游ゴシック"/>
                        </a:rPr>
                        <a:t> </a:t>
                      </a:r>
                      <a:r>
                        <a:rPr sz="600" spc="-10" dirty="0">
                          <a:latin typeface="游ゴシック"/>
                          <a:cs typeface="游ゴシック"/>
                        </a:rPr>
                        <a:t>bronchitis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RS</a:t>
                      </a:r>
                      <a:r>
                        <a:rPr sz="600" spc="-10" dirty="0">
                          <a:latin typeface="游ゴシック"/>
                          <a:cs typeface="游ゴシック"/>
                        </a:rPr>
                        <a:t>ウイルス気管支炎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116</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Retinal</a:t>
                      </a:r>
                      <a:r>
                        <a:rPr sz="600" spc="25" dirty="0">
                          <a:latin typeface="游ゴシック"/>
                          <a:cs typeface="游ゴシック"/>
                        </a:rPr>
                        <a:t> </a:t>
                      </a:r>
                      <a:r>
                        <a:rPr sz="600" dirty="0">
                          <a:latin typeface="游ゴシック"/>
                          <a:cs typeface="游ゴシック"/>
                        </a:rPr>
                        <a:t>artery</a:t>
                      </a:r>
                      <a:r>
                        <a:rPr sz="600" spc="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網膜動脈塞栓症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Retinal</a:t>
                      </a:r>
                      <a:r>
                        <a:rPr sz="600" spc="25" dirty="0">
                          <a:latin typeface="游ゴシック"/>
                          <a:cs typeface="游ゴシック"/>
                        </a:rPr>
                        <a:t> </a:t>
                      </a:r>
                      <a:r>
                        <a:rPr sz="600" dirty="0">
                          <a:latin typeface="游ゴシック"/>
                          <a:cs typeface="游ゴシック"/>
                        </a:rPr>
                        <a:t>artery</a:t>
                      </a:r>
                      <a:r>
                        <a:rPr sz="600" spc="5" dirty="0">
                          <a:latin typeface="游ゴシック"/>
                          <a:cs typeface="游ゴシック"/>
                        </a:rPr>
                        <a:t> </a:t>
                      </a:r>
                      <a:r>
                        <a:rPr sz="600" spc="-10" dirty="0">
                          <a:latin typeface="游ゴシック"/>
                          <a:cs typeface="游ゴシック"/>
                        </a:rPr>
                        <a:t>occlusion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網膜動脈閉塞症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Retinal</a:t>
                      </a:r>
                      <a:r>
                        <a:rPr sz="600" spc="25" dirty="0">
                          <a:latin typeface="游ゴシック"/>
                          <a:cs typeface="游ゴシック"/>
                        </a:rPr>
                        <a:t> </a:t>
                      </a:r>
                      <a:r>
                        <a:rPr sz="600" dirty="0">
                          <a:latin typeface="游ゴシック"/>
                          <a:cs typeface="游ゴシック"/>
                        </a:rPr>
                        <a:t>artery</a:t>
                      </a:r>
                      <a:r>
                        <a:rPr sz="600" spc="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網膜動脈血栓症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Retinal</a:t>
                      </a:r>
                      <a:r>
                        <a:rPr sz="600" spc="20" dirty="0">
                          <a:latin typeface="游ゴシック"/>
                          <a:cs typeface="游ゴシック"/>
                        </a:rPr>
                        <a:t> </a:t>
                      </a:r>
                      <a:r>
                        <a:rPr sz="600" dirty="0">
                          <a:latin typeface="游ゴシック"/>
                          <a:cs typeface="游ゴシック"/>
                        </a:rPr>
                        <a:t>vascular</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網膜血管血栓症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Retinal</a:t>
                      </a:r>
                      <a:r>
                        <a:rPr sz="600" spc="20"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網膜血管炎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Retinal</a:t>
                      </a:r>
                      <a:r>
                        <a:rPr sz="600" spc="20" dirty="0">
                          <a:latin typeface="游ゴシック"/>
                          <a:cs typeface="游ゴシック"/>
                        </a:rPr>
                        <a:t> </a:t>
                      </a:r>
                      <a:r>
                        <a:rPr sz="600" dirty="0">
                          <a:latin typeface="游ゴシック"/>
                          <a:cs typeface="游ゴシック"/>
                        </a:rPr>
                        <a:t>vein</a:t>
                      </a:r>
                      <a:r>
                        <a:rPr sz="600" spc="10" dirty="0">
                          <a:latin typeface="游ゴシック"/>
                          <a:cs typeface="游ゴシック"/>
                        </a:rPr>
                        <a:t> </a:t>
                      </a:r>
                      <a:r>
                        <a:rPr sz="600" spc="-10" dirty="0">
                          <a:latin typeface="游ゴシック"/>
                          <a:cs typeface="游ゴシック"/>
                        </a:rPr>
                        <a:t>occlusion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網膜静脈閉塞症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Retinal</a:t>
                      </a:r>
                      <a:r>
                        <a:rPr sz="600" spc="20" dirty="0">
                          <a:latin typeface="游ゴシック"/>
                          <a:cs typeface="游ゴシック"/>
                        </a:rPr>
                        <a:t> </a:t>
                      </a:r>
                      <a:r>
                        <a:rPr sz="600" dirty="0">
                          <a:latin typeface="游ゴシック"/>
                          <a:cs typeface="游ゴシック"/>
                        </a:rPr>
                        <a:t>vein</a:t>
                      </a:r>
                      <a:r>
                        <a:rPr sz="600" spc="1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網膜静脈血栓症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Retinol</a:t>
                      </a:r>
                      <a:r>
                        <a:rPr sz="600" spc="30" dirty="0">
                          <a:latin typeface="游ゴシック"/>
                          <a:cs typeface="游ゴシック"/>
                        </a:rPr>
                        <a:t> </a:t>
                      </a:r>
                      <a:r>
                        <a:rPr sz="600" dirty="0">
                          <a:latin typeface="游ゴシック"/>
                          <a:cs typeface="游ゴシック"/>
                        </a:rPr>
                        <a:t>binding</a:t>
                      </a:r>
                      <a:r>
                        <a:rPr sz="600" spc="30" dirty="0">
                          <a:latin typeface="游ゴシック"/>
                          <a:cs typeface="游ゴシック"/>
                        </a:rPr>
                        <a:t> </a:t>
                      </a:r>
                      <a:r>
                        <a:rPr sz="600" dirty="0">
                          <a:latin typeface="游ゴシック"/>
                          <a:cs typeface="游ゴシック"/>
                        </a:rPr>
                        <a:t>protein</a:t>
                      </a:r>
                      <a:r>
                        <a:rPr sz="600" spc="30"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レチノール結合タンパク質減少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Retinopathy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網膜症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Retrograde</a:t>
                      </a:r>
                      <a:r>
                        <a:rPr sz="600" spc="25" dirty="0">
                          <a:latin typeface="游ゴシック"/>
                          <a:cs typeface="游ゴシック"/>
                        </a:rPr>
                        <a:t> </a:t>
                      </a:r>
                      <a:r>
                        <a:rPr sz="600" dirty="0">
                          <a:latin typeface="游ゴシック"/>
                          <a:cs typeface="游ゴシック"/>
                        </a:rPr>
                        <a:t>portal</a:t>
                      </a:r>
                      <a:r>
                        <a:rPr sz="600" spc="30" dirty="0">
                          <a:latin typeface="游ゴシック"/>
                          <a:cs typeface="游ゴシック"/>
                        </a:rPr>
                        <a:t> </a:t>
                      </a:r>
                      <a:r>
                        <a:rPr sz="600" dirty="0">
                          <a:latin typeface="游ゴシック"/>
                          <a:cs typeface="游ゴシック"/>
                        </a:rPr>
                        <a:t>vein</a:t>
                      </a:r>
                      <a:r>
                        <a:rPr sz="600" spc="30" dirty="0">
                          <a:latin typeface="游ゴシック"/>
                          <a:cs typeface="游ゴシック"/>
                        </a:rPr>
                        <a:t> </a:t>
                      </a:r>
                      <a:r>
                        <a:rPr sz="600" spc="-20" dirty="0">
                          <a:latin typeface="游ゴシック"/>
                          <a:cs typeface="游ゴシック"/>
                        </a:rPr>
                        <a:t>flow</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逆行性門脈流</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Retroperitoneal</a:t>
                      </a:r>
                      <a:r>
                        <a:rPr sz="600" spc="45" dirty="0">
                          <a:latin typeface="游ゴシック"/>
                          <a:cs typeface="游ゴシック"/>
                        </a:rPr>
                        <a:t> </a:t>
                      </a:r>
                      <a:r>
                        <a:rPr sz="600" spc="-10" dirty="0">
                          <a:latin typeface="游ゴシック"/>
                          <a:cs typeface="游ゴシック"/>
                        </a:rPr>
                        <a:t>fibrosis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後腹膜の線維化</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Reversible</a:t>
                      </a:r>
                      <a:r>
                        <a:rPr sz="600" spc="15" dirty="0">
                          <a:latin typeface="游ゴシック"/>
                          <a:cs typeface="游ゴシック"/>
                        </a:rPr>
                        <a:t> </a:t>
                      </a:r>
                      <a:r>
                        <a:rPr sz="600" dirty="0">
                          <a:latin typeface="游ゴシック"/>
                          <a:cs typeface="游ゴシック"/>
                        </a:rPr>
                        <a:t>airways</a:t>
                      </a:r>
                      <a:r>
                        <a:rPr sz="600" spc="35" dirty="0">
                          <a:latin typeface="游ゴシック"/>
                          <a:cs typeface="游ゴシック"/>
                        </a:rPr>
                        <a:t> </a:t>
                      </a:r>
                      <a:r>
                        <a:rPr sz="600" spc="-10" dirty="0">
                          <a:latin typeface="游ゴシック"/>
                          <a:cs typeface="游ゴシック"/>
                        </a:rPr>
                        <a:t>obstruction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可逆的な気道閉塞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Reynold's</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レイノルズ症候群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Rheumatic</a:t>
                      </a:r>
                      <a:r>
                        <a:rPr sz="600" spc="20" dirty="0">
                          <a:latin typeface="游ゴシック"/>
                          <a:cs typeface="游ゴシック"/>
                        </a:rPr>
                        <a:t> </a:t>
                      </a:r>
                      <a:r>
                        <a:rPr sz="600" dirty="0">
                          <a:latin typeface="游ゴシック"/>
                          <a:cs typeface="游ゴシック"/>
                        </a:rPr>
                        <a:t>brain</a:t>
                      </a:r>
                      <a:r>
                        <a:rPr sz="600" spc="2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リウマチ性脳疾患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Rheumatic</a:t>
                      </a:r>
                      <a:r>
                        <a:rPr sz="600" spc="20"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リウマチ性疾患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35" dirty="0">
                          <a:latin typeface="游ゴシック"/>
                          <a:cs typeface="游ゴシック"/>
                        </a:rPr>
                        <a:t> </a:t>
                      </a:r>
                      <a:r>
                        <a:rPr sz="600" spc="-10" dirty="0">
                          <a:latin typeface="游ゴシック"/>
                          <a:cs typeface="游ゴシック"/>
                        </a:rPr>
                        <a:t>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関節リウマチ</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25" dirty="0">
                          <a:latin typeface="游ゴシック"/>
                          <a:cs typeface="游ゴシック"/>
                        </a:rPr>
                        <a:t> </a:t>
                      </a:r>
                      <a:r>
                        <a:rPr sz="600" dirty="0">
                          <a:latin typeface="游ゴシック"/>
                          <a:cs typeface="游ゴシック"/>
                        </a:rPr>
                        <a:t>factor</a:t>
                      </a:r>
                      <a:r>
                        <a:rPr sz="600" spc="3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リウマトイド因子増加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25" dirty="0">
                          <a:latin typeface="游ゴシック"/>
                          <a:cs typeface="游ゴシック"/>
                        </a:rPr>
                        <a:t> </a:t>
                      </a:r>
                      <a:r>
                        <a:rPr sz="600" dirty="0">
                          <a:latin typeface="游ゴシック"/>
                          <a:cs typeface="游ゴシック"/>
                        </a:rPr>
                        <a:t>factor</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リウマトイド因子陽性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30" dirty="0">
                          <a:latin typeface="游ゴシック"/>
                          <a:cs typeface="游ゴシック"/>
                        </a:rPr>
                        <a:t> </a:t>
                      </a:r>
                      <a:r>
                        <a:rPr sz="600" dirty="0">
                          <a:latin typeface="游ゴシック"/>
                          <a:cs typeface="游ゴシック"/>
                        </a:rPr>
                        <a:t>factor</a:t>
                      </a:r>
                      <a:r>
                        <a:rPr sz="600" spc="40" dirty="0">
                          <a:latin typeface="游ゴシック"/>
                          <a:cs typeface="游ゴシック"/>
                        </a:rPr>
                        <a:t> </a:t>
                      </a:r>
                      <a:r>
                        <a:rPr sz="600" dirty="0">
                          <a:latin typeface="游ゴシック"/>
                          <a:cs typeface="游ゴシック"/>
                        </a:rPr>
                        <a:t>quantitative</a:t>
                      </a:r>
                      <a:r>
                        <a:rPr sz="600" spc="2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リウマトイド因子量的増加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35" dirty="0">
                          <a:latin typeface="游ゴシック"/>
                          <a:cs typeface="游ゴシック"/>
                        </a:rPr>
                        <a:t> </a:t>
                      </a:r>
                      <a:r>
                        <a:rPr sz="600" spc="-20" dirty="0">
                          <a:latin typeface="游ゴシック"/>
                          <a:cs typeface="游ゴシック"/>
                        </a:rPr>
                        <a:t>lung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リウマチ性肺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45" dirty="0">
                          <a:latin typeface="游ゴシック"/>
                          <a:cs typeface="游ゴシック"/>
                        </a:rPr>
                        <a:t> </a:t>
                      </a:r>
                      <a:r>
                        <a:rPr sz="600" dirty="0">
                          <a:latin typeface="游ゴシック"/>
                          <a:cs typeface="游ゴシック"/>
                        </a:rPr>
                        <a:t>neutrophilic</a:t>
                      </a:r>
                      <a:r>
                        <a:rPr sz="600" spc="35" dirty="0">
                          <a:latin typeface="游ゴシック"/>
                          <a:cs typeface="游ゴシック"/>
                        </a:rPr>
                        <a:t> </a:t>
                      </a:r>
                      <a:r>
                        <a:rPr sz="600" spc="-10" dirty="0">
                          <a:latin typeface="游ゴシック"/>
                          <a:cs typeface="游ゴシック"/>
                        </a:rPr>
                        <a:t>dermatosis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リューマチ性好中球性皮膚症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35" dirty="0">
                          <a:latin typeface="游ゴシック"/>
                          <a:cs typeface="游ゴシック"/>
                        </a:rPr>
                        <a:t> </a:t>
                      </a:r>
                      <a:r>
                        <a:rPr sz="600" spc="-10" dirty="0">
                          <a:latin typeface="游ゴシック"/>
                          <a:cs typeface="游ゴシック"/>
                        </a:rPr>
                        <a:t>nodule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リューマチ性結節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30" dirty="0">
                          <a:latin typeface="游ゴシック"/>
                          <a:cs typeface="游ゴシック"/>
                        </a:rPr>
                        <a:t> </a:t>
                      </a:r>
                      <a:r>
                        <a:rPr sz="600" dirty="0">
                          <a:latin typeface="游ゴシック"/>
                          <a:cs typeface="游ゴシック"/>
                        </a:rPr>
                        <a:t>nodule</a:t>
                      </a:r>
                      <a:r>
                        <a:rPr sz="600" spc="30" dirty="0">
                          <a:latin typeface="游ゴシック"/>
                          <a:cs typeface="游ゴシック"/>
                        </a:rPr>
                        <a:t> </a:t>
                      </a:r>
                      <a:r>
                        <a:rPr sz="600" spc="-10" dirty="0">
                          <a:latin typeface="游ゴシック"/>
                          <a:cs typeface="游ゴシック"/>
                        </a:rPr>
                        <a:t>removal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リューマチ性結節の除去</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35" dirty="0">
                          <a:latin typeface="游ゴシック"/>
                          <a:cs typeface="游ゴシック"/>
                        </a:rPr>
                        <a:t> </a:t>
                      </a:r>
                      <a:r>
                        <a:rPr sz="600" spc="-10" dirty="0">
                          <a:latin typeface="游ゴシック"/>
                          <a:cs typeface="游ゴシック"/>
                        </a:rPr>
                        <a:t>scleritis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リューマチ性強膜炎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Rheumatoid</a:t>
                      </a:r>
                      <a:r>
                        <a:rPr sz="600" spc="3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リューマチ性血管炎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Saccadic</a:t>
                      </a:r>
                      <a:r>
                        <a:rPr sz="600" spc="10" dirty="0">
                          <a:latin typeface="游ゴシック"/>
                          <a:cs typeface="游ゴシック"/>
                        </a:rPr>
                        <a:t> </a:t>
                      </a:r>
                      <a:r>
                        <a:rPr sz="600" dirty="0">
                          <a:latin typeface="游ゴシック"/>
                          <a:cs typeface="游ゴシック"/>
                        </a:rPr>
                        <a:t>eye</a:t>
                      </a:r>
                      <a:r>
                        <a:rPr sz="600" spc="10" dirty="0">
                          <a:latin typeface="游ゴシック"/>
                          <a:cs typeface="游ゴシック"/>
                        </a:rPr>
                        <a:t> </a:t>
                      </a:r>
                      <a:r>
                        <a:rPr sz="600" spc="-10" dirty="0">
                          <a:latin typeface="游ゴシック"/>
                          <a:cs typeface="游ゴシック"/>
                        </a:rPr>
                        <a:t>movement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サッカディック・アイ・モーション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SAPHO</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SAPHO</a:t>
                      </a:r>
                      <a:r>
                        <a:rPr sz="600" spc="-20" dirty="0">
                          <a:latin typeface="游ゴシック"/>
                          <a:cs typeface="游ゴシック"/>
                        </a:rPr>
                        <a:t>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Sarcoidosis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サルコイドーシス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solidFill>
                            <a:srgbClr val="A5A5A5"/>
                          </a:solidFill>
                          <a:latin typeface="游ゴシック"/>
                          <a:cs typeface="游ゴシック"/>
                        </a:rPr>
                        <a:t>SARS-CoV-1</a:t>
                      </a:r>
                      <a:r>
                        <a:rPr sz="600" spc="50" dirty="0">
                          <a:solidFill>
                            <a:srgbClr val="A5A5A5"/>
                          </a:solidFill>
                          <a:latin typeface="游ゴシック"/>
                          <a:cs typeface="游ゴシック"/>
                        </a:rPr>
                        <a:t> </a:t>
                      </a:r>
                      <a:r>
                        <a:rPr sz="600" spc="-20" dirty="0">
                          <a:solidFill>
                            <a:srgbClr val="A5A5A5"/>
                          </a:solidFill>
                          <a:latin typeface="游ゴシック"/>
                          <a:cs typeface="游ゴシック"/>
                        </a:rPr>
                        <a:t>test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solidFill>
                            <a:srgbClr val="A5A5A5"/>
                          </a:solidFill>
                          <a:latin typeface="游ゴシック"/>
                          <a:cs typeface="游ゴシック"/>
                        </a:rPr>
                        <a:t>SARS-</a:t>
                      </a:r>
                      <a:r>
                        <a:rPr sz="600" spc="-10" dirty="0">
                          <a:solidFill>
                            <a:srgbClr val="A5A5A5"/>
                          </a:solidFill>
                          <a:latin typeface="游ゴシック"/>
                          <a:cs typeface="游ゴシック"/>
                        </a:rPr>
                        <a:t>CoV-1</a:t>
                      </a:r>
                      <a:r>
                        <a:rPr sz="600" spc="-25" dirty="0">
                          <a:solidFill>
                            <a:srgbClr val="A5A5A5"/>
                          </a:solidFill>
                          <a:latin typeface="游ゴシック"/>
                          <a:cs typeface="游ゴシック"/>
                        </a:rPr>
                        <a:t>検査</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SARS-CoV-1</a:t>
                      </a:r>
                      <a:r>
                        <a:rPr sz="600" spc="35" dirty="0">
                          <a:latin typeface="游ゴシック"/>
                          <a:cs typeface="游ゴシック"/>
                        </a:rPr>
                        <a:t> </a:t>
                      </a:r>
                      <a:r>
                        <a:rPr sz="600" dirty="0">
                          <a:latin typeface="游ゴシック"/>
                          <a:cs typeface="游ゴシック"/>
                        </a:rPr>
                        <a:t>test</a:t>
                      </a:r>
                      <a:r>
                        <a:rPr sz="600" spc="35" dirty="0">
                          <a:latin typeface="游ゴシック"/>
                          <a:cs typeface="游ゴシック"/>
                        </a:rPr>
                        <a:t> </a:t>
                      </a:r>
                      <a:r>
                        <a:rPr sz="600" spc="-10" dirty="0">
                          <a:latin typeface="游ゴシック"/>
                          <a:cs typeface="游ゴシック"/>
                        </a:rPr>
                        <a:t>negative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CoV-1</a:t>
                      </a:r>
                      <a:r>
                        <a:rPr sz="600" spc="-15" dirty="0">
                          <a:latin typeface="游ゴシック"/>
                          <a:cs typeface="游ゴシック"/>
                        </a:rPr>
                        <a:t>検査陰性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SARS-CoV-1</a:t>
                      </a:r>
                      <a:r>
                        <a:rPr sz="600" spc="35" dirty="0">
                          <a:latin typeface="游ゴシック"/>
                          <a:cs typeface="游ゴシック"/>
                        </a:rPr>
                        <a:t> </a:t>
                      </a:r>
                      <a:r>
                        <a:rPr sz="600" dirty="0">
                          <a:latin typeface="游ゴシック"/>
                          <a:cs typeface="游ゴシック"/>
                        </a:rPr>
                        <a:t>test</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CoV-1</a:t>
                      </a:r>
                      <a:r>
                        <a:rPr sz="600" spc="-15" dirty="0">
                          <a:latin typeface="游ゴシック"/>
                          <a:cs typeface="游ゴシック"/>
                        </a:rPr>
                        <a:t>検査陽性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solidFill>
                            <a:srgbClr val="A5A5A5"/>
                          </a:solidFill>
                          <a:latin typeface="游ゴシック"/>
                          <a:cs typeface="游ゴシック"/>
                        </a:rPr>
                        <a:t>SARS-CoV-2</a:t>
                      </a:r>
                      <a:r>
                        <a:rPr sz="600" spc="45" dirty="0">
                          <a:solidFill>
                            <a:srgbClr val="A5A5A5"/>
                          </a:solidFill>
                          <a:latin typeface="游ゴシック"/>
                          <a:cs typeface="游ゴシック"/>
                        </a:rPr>
                        <a:t> </a:t>
                      </a:r>
                      <a:r>
                        <a:rPr sz="600" dirty="0">
                          <a:solidFill>
                            <a:srgbClr val="A5A5A5"/>
                          </a:solidFill>
                          <a:latin typeface="游ゴシック"/>
                          <a:cs typeface="游ゴシック"/>
                        </a:rPr>
                        <a:t>antibody</a:t>
                      </a:r>
                      <a:r>
                        <a:rPr sz="600" spc="35" dirty="0">
                          <a:solidFill>
                            <a:srgbClr val="A5A5A5"/>
                          </a:solidFill>
                          <a:latin typeface="游ゴシック"/>
                          <a:cs typeface="游ゴシック"/>
                        </a:rPr>
                        <a:t> </a:t>
                      </a:r>
                      <a:r>
                        <a:rPr sz="600" spc="-20" dirty="0">
                          <a:solidFill>
                            <a:srgbClr val="A5A5A5"/>
                          </a:solidFill>
                          <a:latin typeface="游ゴシック"/>
                          <a:cs typeface="游ゴシック"/>
                        </a:rPr>
                        <a:t>test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solidFill>
                            <a:srgbClr val="A5A5A5"/>
                          </a:solidFill>
                          <a:latin typeface="游ゴシック"/>
                          <a:cs typeface="游ゴシック"/>
                        </a:rPr>
                        <a:t>SARS-</a:t>
                      </a:r>
                      <a:r>
                        <a:rPr sz="600" spc="-10" dirty="0">
                          <a:solidFill>
                            <a:srgbClr val="A5A5A5"/>
                          </a:solidFill>
                          <a:latin typeface="游ゴシック"/>
                          <a:cs typeface="游ゴシック"/>
                        </a:rPr>
                        <a:t>CoV-2</a:t>
                      </a:r>
                      <a:r>
                        <a:rPr sz="600" spc="-15" dirty="0">
                          <a:solidFill>
                            <a:srgbClr val="A5A5A5"/>
                          </a:solidFill>
                          <a:latin typeface="游ゴシック"/>
                          <a:cs typeface="游ゴシック"/>
                        </a:rPr>
                        <a:t>抗体検査</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SARS-CoV-2</a:t>
                      </a:r>
                      <a:r>
                        <a:rPr sz="600" spc="35"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dirty="0">
                          <a:latin typeface="游ゴシック"/>
                          <a:cs typeface="游ゴシック"/>
                        </a:rPr>
                        <a:t>test</a:t>
                      </a:r>
                      <a:r>
                        <a:rPr sz="600" spc="50" dirty="0">
                          <a:latin typeface="游ゴシック"/>
                          <a:cs typeface="游ゴシック"/>
                        </a:rPr>
                        <a:t> </a:t>
                      </a:r>
                      <a:r>
                        <a:rPr sz="600" spc="-10" dirty="0">
                          <a:latin typeface="游ゴシック"/>
                          <a:cs typeface="游ゴシック"/>
                        </a:rPr>
                        <a:t>negative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CoV-2抗体検査陰性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SARS-CoV-2</a:t>
                      </a:r>
                      <a:r>
                        <a:rPr sz="600" spc="35"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dirty="0">
                          <a:latin typeface="游ゴシック"/>
                          <a:cs typeface="游ゴシック"/>
                        </a:rPr>
                        <a:t>test</a:t>
                      </a:r>
                      <a:r>
                        <a:rPr sz="600" spc="5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CoV-2抗体検査陽性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SARS-CoV-2</a:t>
                      </a:r>
                      <a:r>
                        <a:rPr sz="600" spc="50" dirty="0">
                          <a:latin typeface="游ゴシック"/>
                          <a:cs typeface="游ゴシック"/>
                        </a:rPr>
                        <a:t> </a:t>
                      </a:r>
                      <a:r>
                        <a:rPr sz="600" spc="-10" dirty="0">
                          <a:latin typeface="游ゴシック"/>
                          <a:cs typeface="游ゴシック"/>
                        </a:rPr>
                        <a:t>carrier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a:t>
                      </a:r>
                      <a:r>
                        <a:rPr sz="600" spc="-15" dirty="0">
                          <a:latin typeface="游ゴシック"/>
                          <a:cs typeface="游ゴシック"/>
                        </a:rPr>
                        <a:t>キャリア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SARS-CoV-2</a:t>
                      </a:r>
                      <a:r>
                        <a:rPr sz="600" spc="50" dirty="0">
                          <a:latin typeface="游ゴシック"/>
                          <a:cs typeface="游ゴシック"/>
                        </a:rPr>
                        <a:t> </a:t>
                      </a:r>
                      <a:r>
                        <a:rPr sz="600" spc="-10" dirty="0">
                          <a:latin typeface="游ゴシック"/>
                          <a:cs typeface="游ゴシック"/>
                        </a:rPr>
                        <a:t>sepsis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a:t>
                      </a:r>
                      <a:r>
                        <a:rPr sz="600" spc="-20" dirty="0">
                          <a:latin typeface="游ゴシック"/>
                          <a:cs typeface="游ゴシック"/>
                        </a:rPr>
                        <a:t>敗血症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solidFill>
                            <a:srgbClr val="A5A5A5"/>
                          </a:solidFill>
                          <a:latin typeface="游ゴシック"/>
                          <a:cs typeface="游ゴシック"/>
                        </a:rPr>
                        <a:t>SARS-CoV-2</a:t>
                      </a:r>
                      <a:r>
                        <a:rPr sz="600" spc="50" dirty="0">
                          <a:solidFill>
                            <a:srgbClr val="A5A5A5"/>
                          </a:solidFill>
                          <a:latin typeface="游ゴシック"/>
                          <a:cs typeface="游ゴシック"/>
                        </a:rPr>
                        <a:t> </a:t>
                      </a:r>
                      <a:r>
                        <a:rPr sz="600" spc="-20" dirty="0">
                          <a:solidFill>
                            <a:srgbClr val="A5A5A5"/>
                          </a:solidFill>
                          <a:latin typeface="游ゴシック"/>
                          <a:cs typeface="游ゴシック"/>
                        </a:rPr>
                        <a:t>test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solidFill>
                            <a:srgbClr val="A5A5A5"/>
                          </a:solidFill>
                          <a:latin typeface="游ゴシック"/>
                          <a:cs typeface="游ゴシック"/>
                        </a:rPr>
                        <a:t>SARS-</a:t>
                      </a:r>
                      <a:r>
                        <a:rPr sz="600" spc="-10" dirty="0">
                          <a:solidFill>
                            <a:srgbClr val="A5A5A5"/>
                          </a:solidFill>
                          <a:latin typeface="游ゴシック"/>
                          <a:cs typeface="游ゴシック"/>
                        </a:rPr>
                        <a:t>CoV-2</a:t>
                      </a:r>
                      <a:r>
                        <a:rPr sz="600" spc="-25" dirty="0">
                          <a:solidFill>
                            <a:srgbClr val="A5A5A5"/>
                          </a:solidFill>
                          <a:latin typeface="游ゴシック"/>
                          <a:cs typeface="游ゴシック"/>
                        </a:rPr>
                        <a:t>検査</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SARSCoV-2</a:t>
                      </a:r>
                      <a:r>
                        <a:rPr sz="600" spc="25" dirty="0">
                          <a:latin typeface="游ゴシック"/>
                          <a:cs typeface="游ゴシック"/>
                        </a:rPr>
                        <a:t> </a:t>
                      </a:r>
                      <a:r>
                        <a:rPr sz="600" dirty="0">
                          <a:latin typeface="游ゴシック"/>
                          <a:cs typeface="游ゴシック"/>
                        </a:rPr>
                        <a:t>test</a:t>
                      </a:r>
                      <a:r>
                        <a:rPr sz="600" spc="25" dirty="0">
                          <a:latin typeface="游ゴシック"/>
                          <a:cs typeface="游ゴシック"/>
                        </a:rPr>
                        <a:t> </a:t>
                      </a:r>
                      <a:r>
                        <a:rPr sz="600" dirty="0">
                          <a:latin typeface="游ゴシック"/>
                          <a:cs typeface="游ゴシック"/>
                        </a:rPr>
                        <a:t>false</a:t>
                      </a:r>
                      <a:r>
                        <a:rPr sz="600" spc="25" dirty="0">
                          <a:latin typeface="游ゴシック"/>
                          <a:cs typeface="游ゴシック"/>
                        </a:rPr>
                        <a:t> </a:t>
                      </a:r>
                      <a:r>
                        <a:rPr sz="600" spc="-10" dirty="0">
                          <a:latin typeface="游ゴシック"/>
                          <a:cs typeface="游ゴシック"/>
                        </a:rPr>
                        <a:t>negative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CoV-2テスト偽陰性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SARS-CoV-2</a:t>
                      </a:r>
                      <a:r>
                        <a:rPr sz="600" spc="25" dirty="0">
                          <a:latin typeface="游ゴシック"/>
                          <a:cs typeface="游ゴシック"/>
                        </a:rPr>
                        <a:t> </a:t>
                      </a:r>
                      <a:r>
                        <a:rPr sz="600" dirty="0">
                          <a:latin typeface="游ゴシック"/>
                          <a:cs typeface="游ゴシック"/>
                        </a:rPr>
                        <a:t>test</a:t>
                      </a:r>
                      <a:r>
                        <a:rPr sz="600" spc="30" dirty="0">
                          <a:latin typeface="游ゴシック"/>
                          <a:cs typeface="游ゴシック"/>
                        </a:rPr>
                        <a:t> </a:t>
                      </a:r>
                      <a:r>
                        <a:rPr sz="600" dirty="0">
                          <a:latin typeface="游ゴシック"/>
                          <a:cs typeface="游ゴシック"/>
                        </a:rPr>
                        <a:t>false</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CoV-2テスト偽陽性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SARS-CoV-2</a:t>
                      </a:r>
                      <a:r>
                        <a:rPr sz="600" spc="35" dirty="0">
                          <a:latin typeface="游ゴシック"/>
                          <a:cs typeface="游ゴシック"/>
                        </a:rPr>
                        <a:t> </a:t>
                      </a:r>
                      <a:r>
                        <a:rPr sz="600" dirty="0">
                          <a:latin typeface="游ゴシック"/>
                          <a:cs typeface="游ゴシック"/>
                        </a:rPr>
                        <a:t>test</a:t>
                      </a:r>
                      <a:r>
                        <a:rPr sz="600" spc="35" dirty="0">
                          <a:latin typeface="游ゴシック"/>
                          <a:cs typeface="游ゴシック"/>
                        </a:rPr>
                        <a:t> </a:t>
                      </a:r>
                      <a:r>
                        <a:rPr sz="600" spc="-10" dirty="0">
                          <a:latin typeface="游ゴシック"/>
                          <a:cs typeface="游ゴシック"/>
                        </a:rPr>
                        <a:t>negative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a:t>
                      </a:r>
                      <a:r>
                        <a:rPr sz="600" spc="-15" dirty="0">
                          <a:latin typeface="游ゴシック"/>
                          <a:cs typeface="游ゴシック"/>
                        </a:rPr>
                        <a:t>検査陰性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SARSCoV-2</a:t>
                      </a:r>
                      <a:r>
                        <a:rPr sz="600" spc="30" dirty="0">
                          <a:latin typeface="游ゴシック"/>
                          <a:cs typeface="游ゴシック"/>
                        </a:rPr>
                        <a:t> </a:t>
                      </a:r>
                      <a:r>
                        <a:rPr sz="600" dirty="0">
                          <a:latin typeface="游ゴシック"/>
                          <a:cs typeface="游ゴシック"/>
                        </a:rPr>
                        <a:t>test</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a:t>
                      </a:r>
                      <a:r>
                        <a:rPr sz="600" spc="-15" dirty="0">
                          <a:latin typeface="游ゴシック"/>
                          <a:cs typeface="游ゴシック"/>
                        </a:rPr>
                        <a:t>検査陽性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SARS-CoV-2</a:t>
                      </a:r>
                      <a:r>
                        <a:rPr sz="600" spc="50" dirty="0">
                          <a:latin typeface="游ゴシック"/>
                          <a:cs typeface="游ゴシック"/>
                        </a:rPr>
                        <a:t> </a:t>
                      </a:r>
                      <a:r>
                        <a:rPr sz="600" spc="-10" dirty="0">
                          <a:latin typeface="游ゴシック"/>
                          <a:cs typeface="游ゴシック"/>
                        </a:rPr>
                        <a:t>viraemia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SARS-</a:t>
                      </a:r>
                      <a:r>
                        <a:rPr sz="600" spc="-10" dirty="0">
                          <a:latin typeface="游ゴシック"/>
                          <a:cs typeface="游ゴシック"/>
                        </a:rPr>
                        <a:t>CoV-2ウイルス血症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Satoyoshi</a:t>
                      </a:r>
                      <a:r>
                        <a:rPr sz="600" spc="4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里吉症候群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Schizencephaly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統合失調症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Scleritis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強膜炎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Sclerodactylia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硬化性鞭毛虫症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Scleroderma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強皮症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117</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Scleroderma</a:t>
                      </a:r>
                      <a:r>
                        <a:rPr sz="600" spc="25" dirty="0">
                          <a:latin typeface="游ゴシック"/>
                          <a:cs typeface="游ゴシック"/>
                        </a:rPr>
                        <a:t> </a:t>
                      </a:r>
                      <a:r>
                        <a:rPr sz="600" dirty="0">
                          <a:latin typeface="游ゴシック"/>
                          <a:cs typeface="游ゴシック"/>
                        </a:rPr>
                        <a:t>associated</a:t>
                      </a:r>
                      <a:r>
                        <a:rPr sz="600" spc="35" dirty="0">
                          <a:latin typeface="游ゴシック"/>
                          <a:cs typeface="游ゴシック"/>
                        </a:rPr>
                        <a:t> </a:t>
                      </a:r>
                      <a:r>
                        <a:rPr sz="600" dirty="0">
                          <a:latin typeface="游ゴシック"/>
                          <a:cs typeface="游ゴシック"/>
                        </a:rPr>
                        <a:t>digital</a:t>
                      </a:r>
                      <a:r>
                        <a:rPr sz="600" spc="35" dirty="0">
                          <a:latin typeface="游ゴシック"/>
                          <a:cs typeface="游ゴシック"/>
                        </a:rPr>
                        <a:t> </a:t>
                      </a:r>
                      <a:r>
                        <a:rPr sz="600" spc="-20" dirty="0">
                          <a:latin typeface="游ゴシック"/>
                          <a:cs typeface="游ゴシック"/>
                        </a:rPr>
                        <a:t>ulcer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強皮症に伴う趾潰瘍</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Scleroderma</a:t>
                      </a:r>
                      <a:r>
                        <a:rPr sz="600" spc="20" dirty="0">
                          <a:latin typeface="游ゴシック"/>
                          <a:cs typeface="游ゴシック"/>
                        </a:rPr>
                        <a:t> </a:t>
                      </a:r>
                      <a:r>
                        <a:rPr sz="600" dirty="0">
                          <a:latin typeface="游ゴシック"/>
                          <a:cs typeface="游ゴシック"/>
                        </a:rPr>
                        <a:t>renal</a:t>
                      </a:r>
                      <a:r>
                        <a:rPr sz="600" spc="35" dirty="0">
                          <a:latin typeface="游ゴシック"/>
                          <a:cs typeface="游ゴシック"/>
                        </a:rPr>
                        <a:t> </a:t>
                      </a:r>
                      <a:r>
                        <a:rPr sz="600" spc="-10" dirty="0">
                          <a:latin typeface="游ゴシック"/>
                          <a:cs typeface="游ゴシック"/>
                        </a:rPr>
                        <a:t>crisis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強皮症腎クリーゼ</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Scleroderma-like</a:t>
                      </a:r>
                      <a:r>
                        <a:rPr sz="600" spc="40" dirty="0">
                          <a:latin typeface="游ゴシック"/>
                          <a:cs typeface="游ゴシック"/>
                        </a:rPr>
                        <a:t> </a:t>
                      </a:r>
                      <a:r>
                        <a:rPr sz="600" spc="-10" dirty="0">
                          <a:latin typeface="游ゴシック"/>
                          <a:cs typeface="游ゴシック"/>
                        </a:rPr>
                        <a:t>reaction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強皮症様反応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Secondary</a:t>
                      </a:r>
                      <a:r>
                        <a:rPr sz="600" spc="20"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二次性アミロイドーシス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Secondary</a:t>
                      </a:r>
                      <a:r>
                        <a:rPr sz="600" spc="15" dirty="0">
                          <a:latin typeface="游ゴシック"/>
                          <a:cs typeface="游ゴシック"/>
                        </a:rPr>
                        <a:t> </a:t>
                      </a:r>
                      <a:r>
                        <a:rPr sz="600" dirty="0">
                          <a:latin typeface="游ゴシック"/>
                          <a:cs typeface="游ゴシック"/>
                        </a:rPr>
                        <a:t>cerebellar</a:t>
                      </a:r>
                      <a:r>
                        <a:rPr sz="600" spc="30" dirty="0">
                          <a:latin typeface="游ゴシック"/>
                          <a:cs typeface="游ゴシック"/>
                        </a:rPr>
                        <a:t> </a:t>
                      </a:r>
                      <a:r>
                        <a:rPr sz="600" spc="-10" dirty="0">
                          <a:latin typeface="游ゴシック"/>
                          <a:cs typeface="游ゴシック"/>
                        </a:rPr>
                        <a:t>degeneration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二次性小脳変性症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Secondary</a:t>
                      </a:r>
                      <a:r>
                        <a:rPr sz="600" spc="30" dirty="0">
                          <a:latin typeface="游ゴシック"/>
                          <a:cs typeface="游ゴシック"/>
                        </a:rPr>
                        <a:t> </a:t>
                      </a:r>
                      <a:r>
                        <a:rPr sz="600" dirty="0">
                          <a:latin typeface="游ゴシック"/>
                          <a:cs typeface="游ゴシック"/>
                        </a:rPr>
                        <a:t>progressive</a:t>
                      </a:r>
                      <a:r>
                        <a:rPr sz="600" spc="45" dirty="0">
                          <a:latin typeface="游ゴシック"/>
                          <a:cs typeface="游ゴシック"/>
                        </a:rPr>
                        <a:t> </a:t>
                      </a:r>
                      <a:r>
                        <a:rPr sz="600" dirty="0">
                          <a:latin typeface="游ゴシック"/>
                          <a:cs typeface="游ゴシック"/>
                        </a:rPr>
                        <a:t>multiple</a:t>
                      </a:r>
                      <a:r>
                        <a:rPr sz="600" spc="35"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二次性進行性多発性硬化症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Segmented</a:t>
                      </a:r>
                      <a:r>
                        <a:rPr sz="600" spc="25" dirty="0">
                          <a:latin typeface="游ゴシック"/>
                          <a:cs typeface="游ゴシック"/>
                        </a:rPr>
                        <a:t> </a:t>
                      </a:r>
                      <a:r>
                        <a:rPr sz="600" dirty="0">
                          <a:latin typeface="游ゴシック"/>
                          <a:cs typeface="游ゴシック"/>
                        </a:rPr>
                        <a:t>hyalinising</a:t>
                      </a:r>
                      <a:r>
                        <a:rPr sz="600" spc="4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分節化ヒアリン沈着性血管炎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Seizure</a:t>
                      </a:r>
                      <a:r>
                        <a:rPr sz="600" spc="30" dirty="0">
                          <a:latin typeface="游ゴシック"/>
                          <a:cs typeface="游ゴシック"/>
                        </a:rPr>
                        <a:t> </a:t>
                      </a:r>
                      <a:r>
                        <a:rPr sz="600" spc="-10" dirty="0">
                          <a:latin typeface="游ゴシック"/>
                          <a:cs typeface="游ゴシック"/>
                        </a:rPr>
                        <a:t>anoxic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無酸素発作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Seizure</a:t>
                      </a:r>
                      <a:r>
                        <a:rPr sz="600" spc="30" dirty="0">
                          <a:latin typeface="游ゴシック"/>
                          <a:cs typeface="游ゴシック"/>
                        </a:rPr>
                        <a:t> </a:t>
                      </a:r>
                      <a:r>
                        <a:rPr sz="600" spc="-10" dirty="0">
                          <a:latin typeface="游ゴシック"/>
                          <a:cs typeface="游ゴシック"/>
                        </a:rPr>
                        <a:t>cluster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発作の群れ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Seizure</a:t>
                      </a:r>
                      <a:r>
                        <a:rPr sz="600" spc="15" dirty="0">
                          <a:latin typeface="游ゴシック"/>
                          <a:cs typeface="游ゴシック"/>
                        </a:rPr>
                        <a:t> </a:t>
                      </a:r>
                      <a:r>
                        <a:rPr sz="600" dirty="0">
                          <a:latin typeface="游ゴシック"/>
                          <a:cs typeface="游ゴシック"/>
                        </a:rPr>
                        <a:t>like</a:t>
                      </a:r>
                      <a:r>
                        <a:rPr sz="600" spc="25" dirty="0">
                          <a:latin typeface="游ゴシック"/>
                          <a:cs typeface="游ゴシック"/>
                        </a:rPr>
                        <a:t> </a:t>
                      </a:r>
                      <a:r>
                        <a:rPr sz="600" spc="-10" dirty="0">
                          <a:latin typeface="游ゴシック"/>
                          <a:cs typeface="游ゴシック"/>
                        </a:rPr>
                        <a:t>phenomena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発作的な現象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Seizure</a:t>
                      </a:r>
                      <a:r>
                        <a:rPr sz="600" spc="30" dirty="0">
                          <a:latin typeface="游ゴシック"/>
                          <a:cs typeface="游ゴシック"/>
                        </a:rPr>
                        <a:t> </a:t>
                      </a:r>
                      <a:r>
                        <a:rPr sz="600" spc="-10" dirty="0">
                          <a:latin typeface="游ゴシック"/>
                          <a:cs typeface="游ゴシック"/>
                        </a:rPr>
                        <a:t>prophylaxis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発作の予防</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Sensation</a:t>
                      </a:r>
                      <a:r>
                        <a:rPr sz="600" spc="15" dirty="0">
                          <a:latin typeface="游ゴシック"/>
                          <a:cs typeface="游ゴシック"/>
                        </a:rPr>
                        <a:t> </a:t>
                      </a:r>
                      <a:r>
                        <a:rPr sz="600" dirty="0">
                          <a:latin typeface="游ゴシック"/>
                          <a:cs typeface="游ゴシック"/>
                        </a:rPr>
                        <a:t>of</a:t>
                      </a:r>
                      <a:r>
                        <a:rPr sz="600" spc="25" dirty="0">
                          <a:latin typeface="游ゴシック"/>
                          <a:cs typeface="游ゴシック"/>
                        </a:rPr>
                        <a:t> </a:t>
                      </a:r>
                      <a:r>
                        <a:rPr sz="600" dirty="0">
                          <a:latin typeface="游ゴシック"/>
                          <a:cs typeface="游ゴシック"/>
                        </a:rPr>
                        <a:t>foreign</a:t>
                      </a:r>
                      <a:r>
                        <a:rPr sz="600" spc="30" dirty="0">
                          <a:latin typeface="游ゴシック"/>
                          <a:cs typeface="游ゴシック"/>
                        </a:rPr>
                        <a:t> </a:t>
                      </a:r>
                      <a:r>
                        <a:rPr sz="600" spc="-20" dirty="0">
                          <a:latin typeface="游ゴシック"/>
                          <a:cs typeface="游ゴシック"/>
                        </a:rPr>
                        <a:t>body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異物感</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Septic</a:t>
                      </a:r>
                      <a:r>
                        <a:rPr sz="600" spc="20" dirty="0">
                          <a:latin typeface="游ゴシック"/>
                          <a:cs typeface="游ゴシック"/>
                        </a:rPr>
                        <a:t> </a:t>
                      </a:r>
                      <a:r>
                        <a:rPr sz="600" spc="-10" dirty="0">
                          <a:latin typeface="游ゴシック"/>
                          <a:cs typeface="游ゴシック"/>
                        </a:rPr>
                        <a:t>embolus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敗血症性塞栓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Septic</a:t>
                      </a:r>
                      <a:r>
                        <a:rPr sz="600" spc="25" dirty="0">
                          <a:latin typeface="游ゴシック"/>
                          <a:cs typeface="游ゴシック"/>
                        </a:rPr>
                        <a:t> </a:t>
                      </a:r>
                      <a:r>
                        <a:rPr sz="600" dirty="0">
                          <a:latin typeface="游ゴシック"/>
                          <a:cs typeface="游ゴシック"/>
                        </a:rPr>
                        <a:t>pulmonary</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敗血症性肺塞栓症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Severe</a:t>
                      </a:r>
                      <a:r>
                        <a:rPr sz="600" spc="25" dirty="0">
                          <a:latin typeface="游ゴシック"/>
                          <a:cs typeface="游ゴシック"/>
                        </a:rPr>
                        <a:t> </a:t>
                      </a:r>
                      <a:r>
                        <a:rPr sz="600" dirty="0">
                          <a:latin typeface="游ゴシック"/>
                          <a:cs typeface="游ゴシック"/>
                        </a:rPr>
                        <a:t>acute</a:t>
                      </a:r>
                      <a:r>
                        <a:rPr sz="600" spc="25" dirty="0">
                          <a:latin typeface="游ゴシック"/>
                          <a:cs typeface="游ゴシック"/>
                        </a:rPr>
                        <a:t> </a:t>
                      </a:r>
                      <a:r>
                        <a:rPr sz="600" dirty="0">
                          <a:latin typeface="游ゴシック"/>
                          <a:cs typeface="游ゴシック"/>
                        </a:rPr>
                        <a:t>respiratory</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重症急性呼吸器症候群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Severe</a:t>
                      </a:r>
                      <a:r>
                        <a:rPr sz="600" spc="20" dirty="0">
                          <a:latin typeface="游ゴシック"/>
                          <a:cs typeface="游ゴシック"/>
                        </a:rPr>
                        <a:t> </a:t>
                      </a:r>
                      <a:r>
                        <a:rPr sz="600" dirty="0">
                          <a:latin typeface="游ゴシック"/>
                          <a:cs typeface="游ゴシック"/>
                        </a:rPr>
                        <a:t>myoclonic</a:t>
                      </a:r>
                      <a:r>
                        <a:rPr sz="600" spc="20" dirty="0">
                          <a:latin typeface="游ゴシック"/>
                          <a:cs typeface="游ゴシック"/>
                        </a:rPr>
                        <a:t> </a:t>
                      </a:r>
                      <a:r>
                        <a:rPr sz="600" dirty="0">
                          <a:latin typeface="游ゴシック"/>
                          <a:cs typeface="游ゴシック"/>
                        </a:rPr>
                        <a:t>epilepsy</a:t>
                      </a:r>
                      <a:r>
                        <a:rPr sz="600" spc="20" dirty="0">
                          <a:latin typeface="游ゴシック"/>
                          <a:cs typeface="游ゴシック"/>
                        </a:rPr>
                        <a:t> </a:t>
                      </a:r>
                      <a:r>
                        <a:rPr sz="600" dirty="0">
                          <a:latin typeface="游ゴシック"/>
                          <a:cs typeface="游ゴシック"/>
                        </a:rPr>
                        <a:t>of</a:t>
                      </a:r>
                      <a:r>
                        <a:rPr sz="600" spc="20" dirty="0">
                          <a:latin typeface="游ゴシック"/>
                          <a:cs typeface="游ゴシック"/>
                        </a:rPr>
                        <a:t> </a:t>
                      </a:r>
                      <a:r>
                        <a:rPr sz="600" spc="-10" dirty="0">
                          <a:latin typeface="游ゴシック"/>
                          <a:cs typeface="游ゴシック"/>
                        </a:rPr>
                        <a:t>infancy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乳児期の重篤な間代性筋けいれんによるてんかん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Shock</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生命の危機にいたる急性の症候群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Shock</a:t>
                      </a:r>
                      <a:r>
                        <a:rPr sz="600" spc="20" dirty="0">
                          <a:latin typeface="游ゴシック"/>
                          <a:cs typeface="游ゴシック"/>
                        </a:rPr>
                        <a:t> </a:t>
                      </a:r>
                      <a:r>
                        <a:rPr sz="600" spc="-10" dirty="0">
                          <a:latin typeface="游ゴシック"/>
                          <a:cs typeface="游ゴシック"/>
                        </a:rPr>
                        <a:t>symptom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ショック症状</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Shrinking</a:t>
                      </a:r>
                      <a:r>
                        <a:rPr sz="600" spc="30" dirty="0">
                          <a:latin typeface="游ゴシック"/>
                          <a:cs typeface="游ゴシック"/>
                        </a:rPr>
                        <a:t> </a:t>
                      </a:r>
                      <a:r>
                        <a:rPr sz="600" dirty="0">
                          <a:latin typeface="游ゴシック"/>
                          <a:cs typeface="游ゴシック"/>
                        </a:rPr>
                        <a:t>lung</a:t>
                      </a:r>
                      <a:r>
                        <a:rPr sz="600" spc="3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肺縮小症候群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Shunt</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シャント血栓症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Silent</a:t>
                      </a:r>
                      <a:r>
                        <a:rPr sz="600" spc="15" dirty="0">
                          <a:latin typeface="游ゴシック"/>
                          <a:cs typeface="游ゴシック"/>
                        </a:rPr>
                        <a:t> </a:t>
                      </a:r>
                      <a:r>
                        <a:rPr sz="600" spc="-10" dirty="0">
                          <a:latin typeface="游ゴシック"/>
                          <a:cs typeface="游ゴシック"/>
                        </a:rPr>
                        <a:t>thyroiditis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沈黙の甲状腺炎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Simple</a:t>
                      </a:r>
                      <a:r>
                        <a:rPr sz="600" spc="15" dirty="0">
                          <a:latin typeface="游ゴシック"/>
                          <a:cs typeface="游ゴシック"/>
                        </a:rPr>
                        <a:t> </a:t>
                      </a:r>
                      <a:r>
                        <a:rPr sz="600" dirty="0">
                          <a:latin typeface="游ゴシック"/>
                          <a:cs typeface="游ゴシック"/>
                        </a:rPr>
                        <a:t>partial</a:t>
                      </a:r>
                      <a:r>
                        <a:rPr sz="600" spc="20" dirty="0">
                          <a:latin typeface="游ゴシック"/>
                          <a:cs typeface="游ゴシック"/>
                        </a:rPr>
                        <a:t> </a:t>
                      </a:r>
                      <a:r>
                        <a:rPr sz="600" spc="-10" dirty="0">
                          <a:latin typeface="游ゴシック"/>
                          <a:cs typeface="游ゴシック"/>
                        </a:rPr>
                        <a:t>seizures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単純部分発作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Sjogren's</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シェーグレン症候群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Skin</a:t>
                      </a:r>
                      <a:r>
                        <a:rPr sz="600" spc="15" dirty="0">
                          <a:latin typeface="游ゴシック"/>
                          <a:cs typeface="游ゴシック"/>
                        </a:rPr>
                        <a:t> </a:t>
                      </a:r>
                      <a:r>
                        <a:rPr sz="600" spc="-10" dirty="0">
                          <a:latin typeface="游ゴシック"/>
                          <a:cs typeface="游ゴシック"/>
                        </a:rPr>
                        <a:t>swelling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皮膚の腫れ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SLE</a:t>
                      </a:r>
                      <a:r>
                        <a:rPr sz="600" spc="15" dirty="0">
                          <a:latin typeface="游ゴシック"/>
                          <a:cs typeface="游ゴシック"/>
                        </a:rPr>
                        <a:t> </a:t>
                      </a:r>
                      <a:r>
                        <a:rPr sz="600" spc="-10" dirty="0">
                          <a:latin typeface="游ゴシック"/>
                          <a:cs typeface="游ゴシック"/>
                        </a:rPr>
                        <a:t>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SLE</a:t>
                      </a:r>
                      <a:r>
                        <a:rPr sz="600" spc="-20" dirty="0">
                          <a:latin typeface="游ゴシック"/>
                          <a:cs typeface="游ゴシック"/>
                        </a:rPr>
                        <a:t>関節炎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Smooth</a:t>
                      </a:r>
                      <a:r>
                        <a:rPr sz="600" spc="30" dirty="0">
                          <a:latin typeface="游ゴシック"/>
                          <a:cs typeface="游ゴシック"/>
                        </a:rPr>
                        <a:t> </a:t>
                      </a:r>
                      <a:r>
                        <a:rPr sz="600" dirty="0">
                          <a:latin typeface="游ゴシック"/>
                          <a:cs typeface="游ゴシック"/>
                        </a:rPr>
                        <a:t>muscle</a:t>
                      </a:r>
                      <a:r>
                        <a:rPr sz="600" spc="30"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平滑筋抗体陽性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Sneezing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くしゃみ</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Spinal</a:t>
                      </a:r>
                      <a:r>
                        <a:rPr sz="600" spc="20" dirty="0">
                          <a:latin typeface="游ゴシック"/>
                          <a:cs typeface="游ゴシック"/>
                        </a:rPr>
                        <a:t> </a:t>
                      </a:r>
                      <a:r>
                        <a:rPr sz="600" dirty="0">
                          <a:latin typeface="游ゴシック"/>
                          <a:cs typeface="游ゴシック"/>
                        </a:rPr>
                        <a:t>artery</a:t>
                      </a:r>
                      <a:r>
                        <a:rPr sz="600" spc="2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脊髄動脈塞栓症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Spinal</a:t>
                      </a:r>
                      <a:r>
                        <a:rPr sz="600" spc="20" dirty="0">
                          <a:latin typeface="游ゴシック"/>
                          <a:cs typeface="游ゴシック"/>
                        </a:rPr>
                        <a:t> </a:t>
                      </a:r>
                      <a:r>
                        <a:rPr sz="600" dirty="0">
                          <a:latin typeface="游ゴシック"/>
                          <a:cs typeface="游ゴシック"/>
                        </a:rPr>
                        <a:t>artery</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脊髄動脈血栓症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Splenic</a:t>
                      </a:r>
                      <a:r>
                        <a:rPr sz="600" spc="15" dirty="0">
                          <a:latin typeface="游ゴシック"/>
                          <a:cs typeface="游ゴシック"/>
                        </a:rPr>
                        <a:t> </a:t>
                      </a:r>
                      <a:r>
                        <a:rPr sz="600" dirty="0">
                          <a:latin typeface="游ゴシック"/>
                          <a:cs typeface="游ゴシック"/>
                        </a:rPr>
                        <a:t>artery</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脾動脈血栓症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Splenic</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脾臓塞栓症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Splenic</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脾臓血栓症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Splenic</a:t>
                      </a:r>
                      <a:r>
                        <a:rPr sz="600" spc="15" dirty="0">
                          <a:latin typeface="游ゴシック"/>
                          <a:cs typeface="游ゴシック"/>
                        </a:rPr>
                        <a:t> </a:t>
                      </a:r>
                      <a:r>
                        <a:rPr sz="600" dirty="0">
                          <a:latin typeface="游ゴシック"/>
                          <a:cs typeface="游ゴシック"/>
                        </a:rPr>
                        <a:t>vein</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脾静脈血栓症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Spondylitis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脊椎炎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Spondyloarthropathy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脊椎関節症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8</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Spontaneous</a:t>
                      </a:r>
                      <a:r>
                        <a:rPr sz="600" spc="40" dirty="0">
                          <a:latin typeface="游ゴシック"/>
                          <a:cs typeface="游ゴシック"/>
                        </a:rPr>
                        <a:t> </a:t>
                      </a:r>
                      <a:r>
                        <a:rPr sz="600" dirty="0">
                          <a:latin typeface="游ゴシック"/>
                          <a:cs typeface="游ゴシック"/>
                        </a:rPr>
                        <a:t>heparin-induced</a:t>
                      </a:r>
                      <a:r>
                        <a:rPr sz="600" spc="40" dirty="0">
                          <a:latin typeface="游ゴシック"/>
                          <a:cs typeface="游ゴシック"/>
                        </a:rPr>
                        <a:t> </a:t>
                      </a:r>
                      <a:r>
                        <a:rPr sz="600" spc="-10" dirty="0">
                          <a:latin typeface="游ゴシック"/>
                          <a:cs typeface="游ゴシック"/>
                        </a:rPr>
                        <a:t>thrombocytopenia</a:t>
                      </a:r>
                      <a:endParaRPr sz="600">
                        <a:latin typeface="游ゴシック"/>
                        <a:cs typeface="游ゴシック"/>
                      </a:endParaRPr>
                    </a:p>
                    <a:p>
                      <a:pPr marL="21590">
                        <a:lnSpc>
                          <a:spcPct val="100000"/>
                        </a:lnSpc>
                        <a:spcBef>
                          <a:spcPts val="455"/>
                        </a:spcBef>
                      </a:pP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自然発症のヘパリン起因の血小板減少症候群</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Status</a:t>
                      </a:r>
                      <a:r>
                        <a:rPr sz="600" spc="25" dirty="0">
                          <a:latin typeface="游ゴシック"/>
                          <a:cs typeface="游ゴシック"/>
                        </a:rPr>
                        <a:t> </a:t>
                      </a:r>
                      <a:r>
                        <a:rPr sz="600" spc="-10" dirty="0">
                          <a:latin typeface="游ゴシック"/>
                          <a:cs typeface="游ゴシック"/>
                        </a:rPr>
                        <a:t>epilepticus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てんかん重積状態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Stevens-Johnson</a:t>
                      </a:r>
                      <a:r>
                        <a:rPr sz="600" spc="6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スティーブンス-ジョンソン症候群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Stiff</a:t>
                      </a:r>
                      <a:r>
                        <a:rPr sz="600" spc="5" dirty="0">
                          <a:latin typeface="游ゴシック"/>
                          <a:cs typeface="游ゴシック"/>
                        </a:rPr>
                        <a:t> </a:t>
                      </a:r>
                      <a:r>
                        <a:rPr sz="600" dirty="0">
                          <a:latin typeface="游ゴシック"/>
                          <a:cs typeface="游ゴシック"/>
                        </a:rPr>
                        <a:t>leg</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硬直性脚症候群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Stiff</a:t>
                      </a:r>
                      <a:r>
                        <a:rPr sz="600" spc="20" dirty="0">
                          <a:latin typeface="游ゴシック"/>
                          <a:cs typeface="游ゴシック"/>
                        </a:rPr>
                        <a:t> </a:t>
                      </a:r>
                      <a:r>
                        <a:rPr sz="600" dirty="0">
                          <a:latin typeface="游ゴシック"/>
                          <a:cs typeface="游ゴシック"/>
                        </a:rPr>
                        <a:t>person</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身体硬直症候群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Stillbirth</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死産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Still's</a:t>
                      </a:r>
                      <a:r>
                        <a:rPr sz="600" spc="3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スティル病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Stoma</a:t>
                      </a:r>
                      <a:r>
                        <a:rPr sz="600" spc="20" dirty="0">
                          <a:latin typeface="游ゴシック"/>
                          <a:cs typeface="游ゴシック"/>
                        </a:rPr>
                        <a:t> </a:t>
                      </a:r>
                      <a:r>
                        <a:rPr sz="600" dirty="0">
                          <a:latin typeface="游ゴシック"/>
                          <a:cs typeface="游ゴシック"/>
                        </a:rPr>
                        <a:t>site</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ストーマ部位血栓症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Stoma</a:t>
                      </a:r>
                      <a:r>
                        <a:rPr sz="600" spc="20" dirty="0">
                          <a:latin typeface="游ゴシック"/>
                          <a:cs typeface="游ゴシック"/>
                        </a:rPr>
                        <a:t> </a:t>
                      </a:r>
                      <a:r>
                        <a:rPr sz="600" dirty="0">
                          <a:latin typeface="游ゴシック"/>
                          <a:cs typeface="游ゴシック"/>
                        </a:rPr>
                        <a:t>site</a:t>
                      </a:r>
                      <a:r>
                        <a:rPr sz="600" spc="2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ストマ部血管炎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Stress</a:t>
                      </a:r>
                      <a:r>
                        <a:rPr sz="600" spc="35" dirty="0">
                          <a:latin typeface="游ゴシック"/>
                          <a:cs typeface="游ゴシック"/>
                        </a:rPr>
                        <a:t> </a:t>
                      </a:r>
                      <a:r>
                        <a:rPr sz="600" spc="-10" dirty="0">
                          <a:latin typeface="游ゴシック"/>
                          <a:cs typeface="游ゴシック"/>
                        </a:rPr>
                        <a:t>cardiomyopathy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ストレス性心筋症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118</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Stridor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斜頸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Subacute</a:t>
                      </a:r>
                      <a:r>
                        <a:rPr sz="600" spc="10" dirty="0">
                          <a:latin typeface="游ゴシック"/>
                          <a:cs typeface="游ゴシック"/>
                        </a:rPr>
                        <a:t> </a:t>
                      </a:r>
                      <a:r>
                        <a:rPr sz="600" dirty="0">
                          <a:latin typeface="游ゴシック"/>
                          <a:cs typeface="游ゴシック"/>
                        </a:rPr>
                        <a:t>cutaneous</a:t>
                      </a:r>
                      <a:r>
                        <a:rPr sz="600" spc="25" dirty="0">
                          <a:latin typeface="游ゴシック"/>
                          <a:cs typeface="游ゴシック"/>
                        </a:rPr>
                        <a:t> </a:t>
                      </a:r>
                      <a:r>
                        <a:rPr sz="600" dirty="0">
                          <a:latin typeface="游ゴシック"/>
                          <a:cs typeface="游ゴシック"/>
                        </a:rPr>
                        <a:t>lupus</a:t>
                      </a:r>
                      <a:r>
                        <a:rPr sz="600" spc="40" dirty="0">
                          <a:latin typeface="游ゴシック"/>
                          <a:cs typeface="游ゴシック"/>
                        </a:rPr>
                        <a:t> </a:t>
                      </a:r>
                      <a:r>
                        <a:rPr sz="600" spc="-10" dirty="0">
                          <a:latin typeface="游ゴシック"/>
                          <a:cs typeface="游ゴシック"/>
                        </a:rPr>
                        <a:t>erythematosus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亜急性皮膚エリテマトーデス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Subacute</a:t>
                      </a:r>
                      <a:r>
                        <a:rPr sz="600" spc="20" dirty="0">
                          <a:latin typeface="游ゴシック"/>
                          <a:cs typeface="游ゴシック"/>
                        </a:rPr>
                        <a:t> </a:t>
                      </a:r>
                      <a:r>
                        <a:rPr sz="600" spc="-10" dirty="0">
                          <a:latin typeface="游ゴシック"/>
                          <a:cs typeface="游ゴシック"/>
                        </a:rPr>
                        <a:t>endocarditis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亜急性心内膜炎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8</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Subacute</a:t>
                      </a:r>
                      <a:r>
                        <a:rPr sz="600" spc="25" dirty="0">
                          <a:latin typeface="游ゴシック"/>
                          <a:cs typeface="游ゴシック"/>
                        </a:rPr>
                        <a:t> </a:t>
                      </a:r>
                      <a:r>
                        <a:rPr sz="600" dirty="0">
                          <a:latin typeface="游ゴシック"/>
                          <a:cs typeface="游ゴシック"/>
                        </a:rPr>
                        <a:t>inflammatory</a:t>
                      </a:r>
                      <a:r>
                        <a:rPr sz="600" spc="30" dirty="0">
                          <a:latin typeface="游ゴシック"/>
                          <a:cs typeface="游ゴシック"/>
                        </a:rPr>
                        <a:t> </a:t>
                      </a:r>
                      <a:r>
                        <a:rPr sz="600" spc="-10" dirty="0">
                          <a:latin typeface="游ゴシック"/>
                          <a:cs typeface="游ゴシック"/>
                        </a:rPr>
                        <a:t>demyelinating</a:t>
                      </a:r>
                      <a:endParaRPr sz="600">
                        <a:latin typeface="游ゴシック"/>
                        <a:cs typeface="游ゴシック"/>
                      </a:endParaRPr>
                    </a:p>
                    <a:p>
                      <a:pPr marL="21590">
                        <a:lnSpc>
                          <a:spcPct val="100000"/>
                        </a:lnSpc>
                        <a:spcBef>
                          <a:spcPts val="455"/>
                        </a:spcBef>
                      </a:pPr>
                      <a:r>
                        <a:rPr sz="600" spc="-10" dirty="0">
                          <a:latin typeface="游ゴシック"/>
                          <a:cs typeface="游ゴシック"/>
                        </a:rPr>
                        <a:t>polyneuropathy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亜急性炎症性脱髄性多発性神経障害</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Subclavian</a:t>
                      </a:r>
                      <a:r>
                        <a:rPr sz="600" spc="20"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鎖骨下動脈塞栓症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Subclavian</a:t>
                      </a:r>
                      <a:r>
                        <a:rPr sz="600" spc="20"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鎖骨下動脈血栓症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Subclavian</a:t>
                      </a:r>
                      <a:r>
                        <a:rPr sz="600" spc="15" dirty="0">
                          <a:latin typeface="游ゴシック"/>
                          <a:cs typeface="游ゴシック"/>
                        </a:rPr>
                        <a:t> </a:t>
                      </a:r>
                      <a:r>
                        <a:rPr sz="600" dirty="0">
                          <a:latin typeface="游ゴシック"/>
                          <a:cs typeface="游ゴシック"/>
                        </a:rPr>
                        <a:t>vein</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鎖骨下静脈血栓症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Sudden</a:t>
                      </a:r>
                      <a:r>
                        <a:rPr sz="600" spc="15" dirty="0">
                          <a:latin typeface="游ゴシック"/>
                          <a:cs typeface="游ゴシック"/>
                        </a:rPr>
                        <a:t> </a:t>
                      </a:r>
                      <a:r>
                        <a:rPr sz="600" dirty="0">
                          <a:latin typeface="游ゴシック"/>
                          <a:cs typeface="游ゴシック"/>
                        </a:rPr>
                        <a:t>unexplained</a:t>
                      </a:r>
                      <a:r>
                        <a:rPr sz="600" spc="20" dirty="0">
                          <a:latin typeface="游ゴシック"/>
                          <a:cs typeface="游ゴシック"/>
                        </a:rPr>
                        <a:t> </a:t>
                      </a:r>
                      <a:r>
                        <a:rPr sz="600" dirty="0">
                          <a:latin typeface="游ゴシック"/>
                          <a:cs typeface="游ゴシック"/>
                        </a:rPr>
                        <a:t>death</a:t>
                      </a:r>
                      <a:r>
                        <a:rPr sz="600" spc="20" dirty="0">
                          <a:latin typeface="游ゴシック"/>
                          <a:cs typeface="游ゴシック"/>
                        </a:rPr>
                        <a:t> </a:t>
                      </a:r>
                      <a:r>
                        <a:rPr sz="600" dirty="0">
                          <a:latin typeface="游ゴシック"/>
                          <a:cs typeface="游ゴシック"/>
                        </a:rPr>
                        <a:t>in</a:t>
                      </a:r>
                      <a:r>
                        <a:rPr sz="600" spc="20"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てんかんの原因不明の突然死</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Superior</a:t>
                      </a:r>
                      <a:r>
                        <a:rPr sz="600" spc="35" dirty="0">
                          <a:latin typeface="游ゴシック"/>
                          <a:cs typeface="游ゴシック"/>
                        </a:rPr>
                        <a:t> </a:t>
                      </a:r>
                      <a:r>
                        <a:rPr sz="600" dirty="0">
                          <a:latin typeface="游ゴシック"/>
                          <a:cs typeface="游ゴシック"/>
                        </a:rPr>
                        <a:t>sagittal</a:t>
                      </a:r>
                      <a:r>
                        <a:rPr sz="600" spc="35" dirty="0">
                          <a:latin typeface="游ゴシック"/>
                          <a:cs typeface="游ゴシック"/>
                        </a:rPr>
                        <a:t> </a:t>
                      </a:r>
                      <a:r>
                        <a:rPr sz="600" dirty="0">
                          <a:latin typeface="游ゴシック"/>
                          <a:cs typeface="游ゴシック"/>
                        </a:rPr>
                        <a:t>sinus</a:t>
                      </a:r>
                      <a:r>
                        <a:rPr sz="600" spc="3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上矢状静脈洞血栓症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Susac's</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スザック症候群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Suspected</a:t>
                      </a:r>
                      <a:r>
                        <a:rPr sz="600" spc="25" dirty="0">
                          <a:latin typeface="游ゴシック"/>
                          <a:cs typeface="游ゴシック"/>
                        </a:rPr>
                        <a:t> </a:t>
                      </a:r>
                      <a:r>
                        <a:rPr sz="600" spc="-10" dirty="0">
                          <a:latin typeface="游ゴシック"/>
                          <a:cs typeface="游ゴシック"/>
                        </a:rPr>
                        <a:t>COVID19</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COVID19</a:t>
                      </a:r>
                      <a:r>
                        <a:rPr sz="600" spc="-20" dirty="0">
                          <a:latin typeface="游ゴシック"/>
                          <a:cs typeface="游ゴシック"/>
                        </a:rPr>
                        <a:t>の疑い</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Swelling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Swelling</a:t>
                      </a:r>
                      <a:r>
                        <a:rPr sz="600" spc="30" dirty="0">
                          <a:latin typeface="游ゴシック"/>
                          <a:cs typeface="游ゴシック"/>
                        </a:rPr>
                        <a:t> </a:t>
                      </a:r>
                      <a:r>
                        <a:rPr sz="600" spc="-20" dirty="0">
                          <a:latin typeface="游ゴシック"/>
                          <a:cs typeface="游ゴシック"/>
                        </a:rPr>
                        <a:t>face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顔のむくみ</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Swelling</a:t>
                      </a:r>
                      <a:r>
                        <a:rPr sz="600" spc="25" dirty="0">
                          <a:latin typeface="游ゴシック"/>
                          <a:cs typeface="游ゴシック"/>
                        </a:rPr>
                        <a:t> </a:t>
                      </a:r>
                      <a:r>
                        <a:rPr sz="600" dirty="0">
                          <a:latin typeface="游ゴシック"/>
                          <a:cs typeface="游ゴシック"/>
                        </a:rPr>
                        <a:t>of</a:t>
                      </a:r>
                      <a:r>
                        <a:rPr sz="600" spc="25" dirty="0">
                          <a:latin typeface="游ゴシック"/>
                          <a:cs typeface="游ゴシック"/>
                        </a:rPr>
                        <a:t> </a:t>
                      </a:r>
                      <a:r>
                        <a:rPr sz="600" spc="-10" dirty="0">
                          <a:latin typeface="游ゴシック"/>
                          <a:cs typeface="游ゴシック"/>
                        </a:rPr>
                        <a:t>eyelid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まぶたの腫れ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Swollen</a:t>
                      </a:r>
                      <a:r>
                        <a:rPr sz="600" spc="25" dirty="0">
                          <a:latin typeface="游ゴシック"/>
                          <a:cs typeface="游ゴシック"/>
                        </a:rPr>
                        <a:t> </a:t>
                      </a:r>
                      <a:r>
                        <a:rPr sz="600" spc="-10" dirty="0">
                          <a:latin typeface="游ゴシック"/>
                          <a:cs typeface="游ゴシック"/>
                        </a:rPr>
                        <a:t>tongue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舌の腫れ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Sympathetic</a:t>
                      </a:r>
                      <a:r>
                        <a:rPr sz="600" spc="30" dirty="0">
                          <a:latin typeface="游ゴシック"/>
                          <a:cs typeface="游ゴシック"/>
                        </a:rPr>
                        <a:t> </a:t>
                      </a:r>
                      <a:r>
                        <a:rPr sz="600" spc="-10" dirty="0">
                          <a:latin typeface="游ゴシック"/>
                          <a:cs typeface="游ゴシック"/>
                        </a:rPr>
                        <a:t>ophthalmia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交感神経性眼症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Systemic</a:t>
                      </a:r>
                      <a:r>
                        <a:rPr sz="600" spc="15" dirty="0">
                          <a:latin typeface="游ゴシック"/>
                          <a:cs typeface="游ゴシック"/>
                        </a:rPr>
                        <a:t> </a:t>
                      </a:r>
                      <a:r>
                        <a:rPr sz="600" dirty="0">
                          <a:latin typeface="游ゴシック"/>
                          <a:cs typeface="游ゴシック"/>
                        </a:rPr>
                        <a:t>lupus</a:t>
                      </a:r>
                      <a:r>
                        <a:rPr sz="600" spc="45" dirty="0">
                          <a:latin typeface="游ゴシック"/>
                          <a:cs typeface="游ゴシック"/>
                        </a:rPr>
                        <a:t> </a:t>
                      </a:r>
                      <a:r>
                        <a:rPr sz="600" spc="-10" dirty="0">
                          <a:latin typeface="游ゴシック"/>
                          <a:cs typeface="游ゴシック"/>
                        </a:rPr>
                        <a:t>erythematosus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全身性エリテマトーデス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8</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Systemic</a:t>
                      </a:r>
                      <a:r>
                        <a:rPr sz="600" spc="20" dirty="0">
                          <a:latin typeface="游ゴシック"/>
                          <a:cs typeface="游ゴシック"/>
                        </a:rPr>
                        <a:t> </a:t>
                      </a:r>
                      <a:r>
                        <a:rPr sz="600" dirty="0">
                          <a:latin typeface="游ゴシック"/>
                          <a:cs typeface="游ゴシック"/>
                        </a:rPr>
                        <a:t>lupus</a:t>
                      </a:r>
                      <a:r>
                        <a:rPr sz="600" spc="45" dirty="0">
                          <a:latin typeface="游ゴシック"/>
                          <a:cs typeface="游ゴシック"/>
                        </a:rPr>
                        <a:t> </a:t>
                      </a:r>
                      <a:r>
                        <a:rPr sz="600" dirty="0">
                          <a:latin typeface="游ゴシック"/>
                          <a:cs typeface="游ゴシック"/>
                        </a:rPr>
                        <a:t>erythematosus</a:t>
                      </a:r>
                      <a:r>
                        <a:rPr sz="600" spc="30" dirty="0">
                          <a:latin typeface="游ゴシック"/>
                          <a:cs typeface="游ゴシック"/>
                        </a:rPr>
                        <a:t> </a:t>
                      </a:r>
                      <a:r>
                        <a:rPr sz="600" dirty="0">
                          <a:latin typeface="游ゴシック"/>
                          <a:cs typeface="游ゴシック"/>
                        </a:rPr>
                        <a:t>disease</a:t>
                      </a:r>
                      <a:r>
                        <a:rPr sz="600" spc="25" dirty="0">
                          <a:latin typeface="游ゴシック"/>
                          <a:cs typeface="游ゴシック"/>
                        </a:rPr>
                        <a:t> </a:t>
                      </a:r>
                      <a:r>
                        <a:rPr sz="600" spc="-10" dirty="0">
                          <a:latin typeface="游ゴシック"/>
                          <a:cs typeface="游ゴシック"/>
                        </a:rPr>
                        <a:t>activity</a:t>
                      </a:r>
                      <a:endParaRPr sz="600">
                        <a:latin typeface="游ゴシック"/>
                        <a:cs typeface="游ゴシック"/>
                      </a:endParaRPr>
                    </a:p>
                    <a:p>
                      <a:pPr marL="21590">
                        <a:lnSpc>
                          <a:spcPct val="100000"/>
                        </a:lnSpc>
                        <a:spcBef>
                          <a:spcPts val="455"/>
                        </a:spcBef>
                      </a:pPr>
                      <a:r>
                        <a:rPr sz="600" dirty="0">
                          <a:latin typeface="游ゴシック"/>
                          <a:cs typeface="游ゴシック"/>
                        </a:rPr>
                        <a:t>index</a:t>
                      </a:r>
                      <a:r>
                        <a:rPr sz="600" spc="1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全身性エリテマトーデス疾患活動指数異常</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8</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Systemic</a:t>
                      </a:r>
                      <a:r>
                        <a:rPr sz="600" spc="20" dirty="0">
                          <a:latin typeface="游ゴシック"/>
                          <a:cs typeface="游ゴシック"/>
                        </a:rPr>
                        <a:t> </a:t>
                      </a:r>
                      <a:r>
                        <a:rPr sz="600" dirty="0">
                          <a:latin typeface="游ゴシック"/>
                          <a:cs typeface="游ゴシック"/>
                        </a:rPr>
                        <a:t>lupus</a:t>
                      </a:r>
                      <a:r>
                        <a:rPr sz="600" spc="45" dirty="0">
                          <a:latin typeface="游ゴシック"/>
                          <a:cs typeface="游ゴシック"/>
                        </a:rPr>
                        <a:t> </a:t>
                      </a:r>
                      <a:r>
                        <a:rPr sz="600" dirty="0">
                          <a:latin typeface="游ゴシック"/>
                          <a:cs typeface="游ゴシック"/>
                        </a:rPr>
                        <a:t>erythematosus</a:t>
                      </a:r>
                      <a:r>
                        <a:rPr sz="600" spc="30" dirty="0">
                          <a:latin typeface="游ゴシック"/>
                          <a:cs typeface="游ゴシック"/>
                        </a:rPr>
                        <a:t> </a:t>
                      </a:r>
                      <a:r>
                        <a:rPr sz="600" dirty="0">
                          <a:latin typeface="游ゴシック"/>
                          <a:cs typeface="游ゴシック"/>
                        </a:rPr>
                        <a:t>disease</a:t>
                      </a:r>
                      <a:r>
                        <a:rPr sz="600" spc="25" dirty="0">
                          <a:latin typeface="游ゴシック"/>
                          <a:cs typeface="游ゴシック"/>
                        </a:rPr>
                        <a:t> </a:t>
                      </a:r>
                      <a:r>
                        <a:rPr sz="600" spc="-10" dirty="0">
                          <a:latin typeface="游ゴシック"/>
                          <a:cs typeface="游ゴシック"/>
                        </a:rPr>
                        <a:t>activity</a:t>
                      </a:r>
                      <a:endParaRPr sz="600">
                        <a:latin typeface="游ゴシック"/>
                        <a:cs typeface="游ゴシック"/>
                      </a:endParaRPr>
                    </a:p>
                    <a:p>
                      <a:pPr marL="21590">
                        <a:lnSpc>
                          <a:spcPct val="100000"/>
                        </a:lnSpc>
                        <a:spcBef>
                          <a:spcPts val="455"/>
                        </a:spcBef>
                      </a:pPr>
                      <a:r>
                        <a:rPr sz="600" dirty="0">
                          <a:latin typeface="游ゴシック"/>
                          <a:cs typeface="游ゴシック"/>
                        </a:rPr>
                        <a:t>index</a:t>
                      </a:r>
                      <a:r>
                        <a:rPr sz="600" spc="10"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全身性エリテマトーデス疾患活動指数低下</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8</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Systemic</a:t>
                      </a:r>
                      <a:r>
                        <a:rPr sz="600" spc="20" dirty="0">
                          <a:latin typeface="游ゴシック"/>
                          <a:cs typeface="游ゴシック"/>
                        </a:rPr>
                        <a:t> </a:t>
                      </a:r>
                      <a:r>
                        <a:rPr sz="600" dirty="0">
                          <a:latin typeface="游ゴシック"/>
                          <a:cs typeface="游ゴシック"/>
                        </a:rPr>
                        <a:t>lupus</a:t>
                      </a:r>
                      <a:r>
                        <a:rPr sz="600" spc="45" dirty="0">
                          <a:latin typeface="游ゴシック"/>
                          <a:cs typeface="游ゴシック"/>
                        </a:rPr>
                        <a:t> </a:t>
                      </a:r>
                      <a:r>
                        <a:rPr sz="600" dirty="0">
                          <a:latin typeface="游ゴシック"/>
                          <a:cs typeface="游ゴシック"/>
                        </a:rPr>
                        <a:t>erythematosus</a:t>
                      </a:r>
                      <a:r>
                        <a:rPr sz="600" spc="30" dirty="0">
                          <a:latin typeface="游ゴシック"/>
                          <a:cs typeface="游ゴシック"/>
                        </a:rPr>
                        <a:t> </a:t>
                      </a:r>
                      <a:r>
                        <a:rPr sz="600" dirty="0">
                          <a:latin typeface="游ゴシック"/>
                          <a:cs typeface="游ゴシック"/>
                        </a:rPr>
                        <a:t>disease</a:t>
                      </a:r>
                      <a:r>
                        <a:rPr sz="600" spc="25" dirty="0">
                          <a:latin typeface="游ゴシック"/>
                          <a:cs typeface="游ゴシック"/>
                        </a:rPr>
                        <a:t> </a:t>
                      </a:r>
                      <a:r>
                        <a:rPr sz="600" spc="-10" dirty="0">
                          <a:latin typeface="游ゴシック"/>
                          <a:cs typeface="游ゴシック"/>
                        </a:rPr>
                        <a:t>activity</a:t>
                      </a:r>
                      <a:endParaRPr sz="600">
                        <a:latin typeface="游ゴシック"/>
                        <a:cs typeface="游ゴシック"/>
                      </a:endParaRPr>
                    </a:p>
                    <a:p>
                      <a:pPr marL="21590">
                        <a:lnSpc>
                          <a:spcPct val="100000"/>
                        </a:lnSpc>
                        <a:spcBef>
                          <a:spcPts val="455"/>
                        </a:spcBef>
                      </a:pPr>
                      <a:r>
                        <a:rPr sz="600" dirty="0">
                          <a:latin typeface="游ゴシック"/>
                          <a:cs typeface="游ゴシック"/>
                        </a:rPr>
                        <a:t>index</a:t>
                      </a:r>
                      <a:r>
                        <a:rPr sz="600" spc="1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全身性エリテマトーデス疾患活動指数上昇</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Systemic</a:t>
                      </a:r>
                      <a:r>
                        <a:rPr sz="600" spc="20" dirty="0">
                          <a:latin typeface="游ゴシック"/>
                          <a:cs typeface="游ゴシック"/>
                        </a:rPr>
                        <a:t> </a:t>
                      </a:r>
                      <a:r>
                        <a:rPr sz="600" dirty="0">
                          <a:latin typeface="游ゴシック"/>
                          <a:cs typeface="游ゴシック"/>
                        </a:rPr>
                        <a:t>lupus</a:t>
                      </a:r>
                      <a:r>
                        <a:rPr sz="600" spc="40" dirty="0">
                          <a:latin typeface="游ゴシック"/>
                          <a:cs typeface="游ゴシック"/>
                        </a:rPr>
                        <a:t> </a:t>
                      </a:r>
                      <a:r>
                        <a:rPr sz="600" dirty="0">
                          <a:latin typeface="游ゴシック"/>
                          <a:cs typeface="游ゴシック"/>
                        </a:rPr>
                        <a:t>erythematosus</a:t>
                      </a:r>
                      <a:r>
                        <a:rPr sz="600" spc="30" dirty="0">
                          <a:latin typeface="游ゴシック"/>
                          <a:cs typeface="游ゴシック"/>
                        </a:rPr>
                        <a:t> </a:t>
                      </a:r>
                      <a:r>
                        <a:rPr sz="600" spc="-20" dirty="0">
                          <a:latin typeface="游ゴシック"/>
                          <a:cs typeface="游ゴシック"/>
                        </a:rPr>
                        <a:t>rash</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全身性エリテマトーデスの発疹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Systemic</a:t>
                      </a:r>
                      <a:r>
                        <a:rPr sz="600" spc="25" dirty="0">
                          <a:latin typeface="游ゴシック"/>
                          <a:cs typeface="游ゴシック"/>
                        </a:rPr>
                        <a:t> </a:t>
                      </a:r>
                      <a:r>
                        <a:rPr sz="600" spc="-10" dirty="0">
                          <a:latin typeface="游ゴシック"/>
                          <a:cs typeface="游ゴシック"/>
                        </a:rPr>
                        <a:t>scleroderma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全身性強皮症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Systemic</a:t>
                      </a:r>
                      <a:r>
                        <a:rPr sz="600" spc="25" dirty="0">
                          <a:latin typeface="游ゴシック"/>
                          <a:cs typeface="游ゴシック"/>
                        </a:rPr>
                        <a:t> </a:t>
                      </a:r>
                      <a:r>
                        <a:rPr sz="600" dirty="0">
                          <a:latin typeface="游ゴシック"/>
                          <a:cs typeface="游ゴシック"/>
                        </a:rPr>
                        <a:t>sclerosis</a:t>
                      </a:r>
                      <a:r>
                        <a:rPr sz="600" spc="45" dirty="0">
                          <a:latin typeface="游ゴシック"/>
                          <a:cs typeface="游ゴシック"/>
                        </a:rPr>
                        <a:t> </a:t>
                      </a:r>
                      <a:r>
                        <a:rPr sz="600" spc="-10" dirty="0">
                          <a:latin typeface="游ゴシック"/>
                          <a:cs typeface="游ゴシック"/>
                        </a:rPr>
                        <a:t>pulmonary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肺の全身性硬化症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Tachycardia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頻脈</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Tachypnoea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頻脈性呼吸器症候群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Takayasu's</a:t>
                      </a:r>
                      <a:r>
                        <a:rPr sz="600" spc="25" dirty="0">
                          <a:latin typeface="游ゴシック"/>
                          <a:cs typeface="游ゴシック"/>
                        </a:rPr>
                        <a:t> </a:t>
                      </a:r>
                      <a:r>
                        <a:rPr sz="600" spc="-10" dirty="0">
                          <a:latin typeface="游ゴシック"/>
                          <a:cs typeface="游ゴシック"/>
                        </a:rPr>
                        <a:t>arteritis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高安動脈炎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Temporal</a:t>
                      </a:r>
                      <a:r>
                        <a:rPr sz="600" spc="25" dirty="0">
                          <a:latin typeface="游ゴシック"/>
                          <a:cs typeface="游ゴシック"/>
                        </a:rPr>
                        <a:t> </a:t>
                      </a:r>
                      <a:r>
                        <a:rPr sz="600" dirty="0">
                          <a:latin typeface="游ゴシック"/>
                          <a:cs typeface="游ゴシック"/>
                        </a:rPr>
                        <a:t>lobe</a:t>
                      </a:r>
                      <a:r>
                        <a:rPr sz="600" spc="20"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側頭葉てんかん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Terminal</a:t>
                      </a:r>
                      <a:r>
                        <a:rPr sz="600" spc="30" dirty="0">
                          <a:latin typeface="游ゴシック"/>
                          <a:cs typeface="游ゴシック"/>
                        </a:rPr>
                        <a:t> </a:t>
                      </a:r>
                      <a:r>
                        <a:rPr sz="600" spc="-10" dirty="0">
                          <a:latin typeface="游ゴシック"/>
                          <a:cs typeface="游ゴシック"/>
                        </a:rPr>
                        <a:t>ileitis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末端回腸炎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Testicular</a:t>
                      </a:r>
                      <a:r>
                        <a:rPr sz="600" spc="30" dirty="0">
                          <a:latin typeface="游ゴシック"/>
                          <a:cs typeface="游ゴシック"/>
                        </a:rPr>
                        <a:t> </a:t>
                      </a:r>
                      <a:r>
                        <a:rPr sz="600" spc="-10" dirty="0">
                          <a:latin typeface="游ゴシック"/>
                          <a:cs typeface="游ゴシック"/>
                        </a:rPr>
                        <a:t>autoimmunity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精巣の自己免疫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5"/>
                        </a:spcBef>
                      </a:pPr>
                      <a:r>
                        <a:rPr sz="600" dirty="0">
                          <a:latin typeface="游ゴシック"/>
                          <a:cs typeface="游ゴシック"/>
                        </a:rPr>
                        <a:t>8</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Throat</a:t>
                      </a:r>
                      <a:r>
                        <a:rPr sz="600" spc="25" dirty="0">
                          <a:latin typeface="游ゴシック"/>
                          <a:cs typeface="游ゴシック"/>
                        </a:rPr>
                        <a:t> </a:t>
                      </a:r>
                      <a:r>
                        <a:rPr sz="600" spc="-10" dirty="0">
                          <a:latin typeface="游ゴシック"/>
                          <a:cs typeface="游ゴシック"/>
                        </a:rPr>
                        <a:t>tightness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のどの締め付け感</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Thromboangiitis</a:t>
                      </a:r>
                      <a:r>
                        <a:rPr sz="600" spc="65" dirty="0">
                          <a:latin typeface="游ゴシック"/>
                          <a:cs typeface="游ゴシック"/>
                        </a:rPr>
                        <a:t> </a:t>
                      </a:r>
                      <a:r>
                        <a:rPr sz="600" spc="-10" dirty="0">
                          <a:latin typeface="游ゴシック"/>
                          <a:cs typeface="游ゴシック"/>
                        </a:rPr>
                        <a:t>obliterans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閉塞性血栓血管炎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Thrombocytopenia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血小板減少症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Thrombocytopenic</a:t>
                      </a:r>
                      <a:r>
                        <a:rPr sz="600" spc="60" dirty="0">
                          <a:latin typeface="游ゴシック"/>
                          <a:cs typeface="游ゴシック"/>
                        </a:rPr>
                        <a:t> </a:t>
                      </a:r>
                      <a:r>
                        <a:rPr sz="600" spc="-10" dirty="0">
                          <a:latin typeface="游ゴシック"/>
                          <a:cs typeface="游ゴシック"/>
                        </a:rPr>
                        <a:t>purpura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血小板減少性紫斑病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Thrombophlebitis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血栓性静脈炎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Thrombophlebitis</a:t>
                      </a:r>
                      <a:r>
                        <a:rPr sz="600" spc="65" dirty="0">
                          <a:latin typeface="游ゴシック"/>
                          <a:cs typeface="游ゴシック"/>
                        </a:rPr>
                        <a:t> </a:t>
                      </a:r>
                      <a:r>
                        <a:rPr sz="600" spc="-10" dirty="0">
                          <a:latin typeface="游ゴシック"/>
                          <a:cs typeface="游ゴシック"/>
                        </a:rPr>
                        <a:t>migrans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移動性血栓性静脈炎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8</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Thrombophlebitis</a:t>
                      </a:r>
                      <a:r>
                        <a:rPr sz="600" spc="65"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新生児血栓性静脈炎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Thrombophlebitis</a:t>
                      </a:r>
                      <a:r>
                        <a:rPr sz="600" spc="70" dirty="0">
                          <a:latin typeface="游ゴシック"/>
                          <a:cs typeface="游ゴシック"/>
                        </a:rPr>
                        <a:t> </a:t>
                      </a:r>
                      <a:r>
                        <a:rPr sz="600" spc="-10" dirty="0">
                          <a:latin typeface="游ゴシック"/>
                          <a:cs typeface="游ゴシック"/>
                        </a:rPr>
                        <a:t>septic</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敗血症性血栓性静脈炎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Thrombophlebitis</a:t>
                      </a:r>
                      <a:r>
                        <a:rPr sz="600" spc="70" dirty="0">
                          <a:latin typeface="游ゴシック"/>
                          <a:cs typeface="游ゴシック"/>
                        </a:rPr>
                        <a:t> </a:t>
                      </a:r>
                      <a:r>
                        <a:rPr sz="600" spc="-10" dirty="0">
                          <a:latin typeface="游ゴシック"/>
                          <a:cs typeface="游ゴシック"/>
                        </a:rPr>
                        <a:t>superficial</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表在性血栓性静脈炎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Thromboplastin</a:t>
                      </a:r>
                      <a:r>
                        <a:rPr sz="600" spc="50" dirty="0">
                          <a:latin typeface="游ゴシック"/>
                          <a:cs typeface="游ゴシック"/>
                        </a:rPr>
                        <a:t> </a:t>
                      </a:r>
                      <a:r>
                        <a:rPr sz="600" dirty="0">
                          <a:latin typeface="游ゴシック"/>
                          <a:cs typeface="游ゴシック"/>
                        </a:rPr>
                        <a:t>antibody</a:t>
                      </a:r>
                      <a:r>
                        <a:rPr sz="600" spc="5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トロンボプラスチン抗体陽性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Thrombosis</a:t>
                      </a:r>
                      <a:r>
                        <a:rPr sz="600" spc="50" dirty="0">
                          <a:latin typeface="游ゴシック"/>
                          <a:cs typeface="游ゴシック"/>
                        </a:rPr>
                        <a:t> </a:t>
                      </a:r>
                      <a:r>
                        <a:rPr sz="600" dirty="0">
                          <a:latin typeface="游ゴシック"/>
                          <a:cs typeface="游ゴシック"/>
                        </a:rPr>
                        <a:t>corpora</a:t>
                      </a:r>
                      <a:r>
                        <a:rPr sz="600" spc="50" dirty="0">
                          <a:latin typeface="游ゴシック"/>
                          <a:cs typeface="游ゴシック"/>
                        </a:rPr>
                        <a:t> </a:t>
                      </a:r>
                      <a:r>
                        <a:rPr sz="600" spc="-10" dirty="0">
                          <a:latin typeface="游ゴシック"/>
                          <a:cs typeface="游ゴシック"/>
                        </a:rPr>
                        <a:t>cavernosa</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海綿体血栓症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Thrombosis</a:t>
                      </a:r>
                      <a:r>
                        <a:rPr sz="600" spc="35" dirty="0">
                          <a:latin typeface="游ゴシック"/>
                          <a:cs typeface="游ゴシック"/>
                        </a:rPr>
                        <a:t> </a:t>
                      </a:r>
                      <a:r>
                        <a:rPr sz="600" dirty="0">
                          <a:latin typeface="游ゴシック"/>
                          <a:cs typeface="游ゴシック"/>
                        </a:rPr>
                        <a:t>in</a:t>
                      </a:r>
                      <a:r>
                        <a:rPr sz="600" spc="35" dirty="0">
                          <a:latin typeface="游ゴシック"/>
                          <a:cs typeface="游ゴシック"/>
                        </a:rPr>
                        <a:t> </a:t>
                      </a:r>
                      <a:r>
                        <a:rPr sz="600" spc="-10" dirty="0">
                          <a:latin typeface="游ゴシック"/>
                          <a:cs typeface="游ゴシック"/>
                        </a:rPr>
                        <a:t>device</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装置内血栓症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Thrombosis</a:t>
                      </a:r>
                      <a:r>
                        <a:rPr sz="600" spc="45" dirty="0">
                          <a:latin typeface="游ゴシック"/>
                          <a:cs typeface="游ゴシック"/>
                        </a:rPr>
                        <a:t> </a:t>
                      </a:r>
                      <a:r>
                        <a:rPr sz="600" dirty="0">
                          <a:latin typeface="游ゴシック"/>
                          <a:cs typeface="游ゴシック"/>
                        </a:rPr>
                        <a:t>mesenteric</a:t>
                      </a:r>
                      <a:r>
                        <a:rPr sz="600" spc="40" dirty="0">
                          <a:latin typeface="游ゴシック"/>
                          <a:cs typeface="游ゴシック"/>
                        </a:rPr>
                        <a:t> </a:t>
                      </a:r>
                      <a:r>
                        <a:rPr sz="600" spc="-10" dirty="0">
                          <a:latin typeface="游ゴシック"/>
                          <a:cs typeface="游ゴシック"/>
                        </a:rPr>
                        <a:t>vessel</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腸間膜血管の血栓症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119</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Thrombotic</a:t>
                      </a:r>
                      <a:r>
                        <a:rPr sz="600" spc="25" dirty="0">
                          <a:latin typeface="游ゴシック"/>
                          <a:cs typeface="游ゴシック"/>
                        </a:rPr>
                        <a:t> </a:t>
                      </a:r>
                      <a:r>
                        <a:rPr sz="600" dirty="0">
                          <a:latin typeface="游ゴシック"/>
                          <a:cs typeface="游ゴシック"/>
                        </a:rPr>
                        <a:t>cerebral</a:t>
                      </a:r>
                      <a:r>
                        <a:rPr sz="600" spc="50" dirty="0">
                          <a:latin typeface="游ゴシック"/>
                          <a:cs typeface="游ゴシック"/>
                        </a:rPr>
                        <a:t> </a:t>
                      </a:r>
                      <a:r>
                        <a:rPr sz="600" spc="-10" dirty="0">
                          <a:latin typeface="游ゴシック"/>
                          <a:cs typeface="游ゴシック"/>
                        </a:rPr>
                        <a:t>infarction</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血栓性脳梗塞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Thrombotic</a:t>
                      </a:r>
                      <a:r>
                        <a:rPr sz="600" spc="50" dirty="0">
                          <a:latin typeface="游ゴシック"/>
                          <a:cs typeface="游ゴシック"/>
                        </a:rPr>
                        <a:t> </a:t>
                      </a:r>
                      <a:r>
                        <a:rPr sz="600" spc="-10" dirty="0">
                          <a:latin typeface="游ゴシック"/>
                          <a:cs typeface="游ゴシック"/>
                        </a:rPr>
                        <a:t>microangiopathy</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血栓性微小血管症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Thrombotic</a:t>
                      </a:r>
                      <a:r>
                        <a:rPr sz="600" spc="50" dirty="0">
                          <a:latin typeface="游ゴシック"/>
                          <a:cs typeface="游ゴシック"/>
                        </a:rPr>
                        <a:t> </a:t>
                      </a:r>
                      <a:r>
                        <a:rPr sz="600" spc="-10" dirty="0">
                          <a:latin typeface="游ゴシック"/>
                          <a:cs typeface="游ゴシック"/>
                        </a:rPr>
                        <a:t>stroke</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血栓性脳梗塞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Thrombotic</a:t>
                      </a:r>
                      <a:r>
                        <a:rPr sz="600" spc="55" dirty="0">
                          <a:latin typeface="游ゴシック"/>
                          <a:cs typeface="游ゴシック"/>
                        </a:rPr>
                        <a:t> </a:t>
                      </a:r>
                      <a:r>
                        <a:rPr sz="600" dirty="0">
                          <a:latin typeface="游ゴシック"/>
                          <a:cs typeface="游ゴシック"/>
                        </a:rPr>
                        <a:t>thrombocytopenic</a:t>
                      </a:r>
                      <a:r>
                        <a:rPr sz="600" spc="55" dirty="0">
                          <a:latin typeface="游ゴシック"/>
                          <a:cs typeface="游ゴシック"/>
                        </a:rPr>
                        <a:t> </a:t>
                      </a:r>
                      <a:r>
                        <a:rPr sz="600" spc="-10" dirty="0">
                          <a:latin typeface="游ゴシック"/>
                          <a:cs typeface="游ゴシック"/>
                        </a:rPr>
                        <a:t>purpura</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血栓性血小板減少性紫斑病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Thyroid</a:t>
                      </a:r>
                      <a:r>
                        <a:rPr sz="600" spc="35"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甲状腺障害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Thyroid</a:t>
                      </a:r>
                      <a:r>
                        <a:rPr sz="600" spc="45" dirty="0">
                          <a:latin typeface="游ゴシック"/>
                          <a:cs typeface="游ゴシック"/>
                        </a:rPr>
                        <a:t> </a:t>
                      </a:r>
                      <a:r>
                        <a:rPr sz="600" dirty="0">
                          <a:latin typeface="游ゴシック"/>
                          <a:cs typeface="游ゴシック"/>
                        </a:rPr>
                        <a:t>stimulating</a:t>
                      </a:r>
                      <a:r>
                        <a:rPr sz="600" spc="45" dirty="0">
                          <a:latin typeface="游ゴシック"/>
                          <a:cs typeface="游ゴシック"/>
                        </a:rPr>
                        <a:t> </a:t>
                      </a:r>
                      <a:r>
                        <a:rPr sz="600" dirty="0">
                          <a:latin typeface="游ゴシック"/>
                          <a:cs typeface="游ゴシック"/>
                        </a:rPr>
                        <a:t>immunoglobulin</a:t>
                      </a:r>
                      <a:r>
                        <a:rPr sz="600" spc="4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甲状腺刺激免疫グロブリン増加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spc="-10" dirty="0">
                          <a:latin typeface="游ゴシック"/>
                          <a:cs typeface="游ゴシック"/>
                        </a:rPr>
                        <a:t>Thyroiditis</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甲状腺炎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Tongue</a:t>
                      </a:r>
                      <a:r>
                        <a:rPr sz="600" spc="30"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舌アミロイドーシス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Tongue</a:t>
                      </a:r>
                      <a:r>
                        <a:rPr sz="600" spc="30" dirty="0">
                          <a:latin typeface="游ゴシック"/>
                          <a:cs typeface="游ゴシック"/>
                        </a:rPr>
                        <a:t> </a:t>
                      </a:r>
                      <a:r>
                        <a:rPr sz="600" spc="-10" dirty="0">
                          <a:latin typeface="游ゴシック"/>
                          <a:cs typeface="游ゴシック"/>
                        </a:rPr>
                        <a:t>biting</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舌の噛み合わせ</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Tongue</a:t>
                      </a:r>
                      <a:r>
                        <a:rPr sz="600" spc="30"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舌水腫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Tonic</a:t>
                      </a:r>
                      <a:r>
                        <a:rPr sz="600" spc="20" dirty="0">
                          <a:latin typeface="游ゴシック"/>
                          <a:cs typeface="游ゴシック"/>
                        </a:rPr>
                        <a:t> </a:t>
                      </a:r>
                      <a:r>
                        <a:rPr sz="600" dirty="0">
                          <a:latin typeface="游ゴシック"/>
                          <a:cs typeface="游ゴシック"/>
                        </a:rPr>
                        <a:t>clonic</a:t>
                      </a:r>
                      <a:r>
                        <a:rPr sz="600" spc="20" dirty="0">
                          <a:latin typeface="游ゴシック"/>
                          <a:cs typeface="游ゴシック"/>
                        </a:rPr>
                        <a:t> </a:t>
                      </a:r>
                      <a:r>
                        <a:rPr sz="600" spc="-10" dirty="0">
                          <a:latin typeface="游ゴシック"/>
                          <a:cs typeface="游ゴシック"/>
                        </a:rPr>
                        <a:t>movements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強直間代性運動</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Tonic</a:t>
                      </a:r>
                      <a:r>
                        <a:rPr sz="600" spc="15" dirty="0">
                          <a:latin typeface="游ゴシック"/>
                          <a:cs typeface="游ゴシック"/>
                        </a:rPr>
                        <a:t> </a:t>
                      </a:r>
                      <a:r>
                        <a:rPr sz="600" spc="-10" dirty="0">
                          <a:latin typeface="游ゴシック"/>
                          <a:cs typeface="游ゴシック"/>
                        </a:rPr>
                        <a:t>convulsion</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強直性痙攣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Tonic</a:t>
                      </a:r>
                      <a:r>
                        <a:rPr sz="600" spc="15" dirty="0">
                          <a:latin typeface="游ゴシック"/>
                          <a:cs typeface="游ゴシック"/>
                        </a:rPr>
                        <a:t> </a:t>
                      </a:r>
                      <a:r>
                        <a:rPr sz="600" spc="-10" dirty="0">
                          <a:latin typeface="游ゴシック"/>
                          <a:cs typeface="游ゴシック"/>
                        </a:rPr>
                        <a:t>posturing</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強直姿勢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Topectomy</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区域切除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Total</a:t>
                      </a:r>
                      <a:r>
                        <a:rPr sz="600" spc="10" dirty="0">
                          <a:latin typeface="游ゴシック"/>
                          <a:cs typeface="游ゴシック"/>
                        </a:rPr>
                        <a:t> </a:t>
                      </a:r>
                      <a:r>
                        <a:rPr sz="600" dirty="0">
                          <a:latin typeface="游ゴシック"/>
                          <a:cs typeface="游ゴシック"/>
                        </a:rPr>
                        <a:t>bile</a:t>
                      </a:r>
                      <a:r>
                        <a:rPr sz="600" spc="10" dirty="0">
                          <a:latin typeface="游ゴシック"/>
                          <a:cs typeface="游ゴシック"/>
                        </a:rPr>
                        <a:t> </a:t>
                      </a:r>
                      <a:r>
                        <a:rPr sz="600" dirty="0">
                          <a:latin typeface="游ゴシック"/>
                          <a:cs typeface="游ゴシック"/>
                        </a:rPr>
                        <a:t>acids</a:t>
                      </a:r>
                      <a:r>
                        <a:rPr sz="600" spc="2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総胆汁酸増加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Toxic</a:t>
                      </a:r>
                      <a:r>
                        <a:rPr sz="600" spc="15" dirty="0">
                          <a:latin typeface="游ゴシック"/>
                          <a:cs typeface="游ゴシック"/>
                        </a:rPr>
                        <a:t> </a:t>
                      </a:r>
                      <a:r>
                        <a:rPr sz="600" dirty="0">
                          <a:latin typeface="游ゴシック"/>
                          <a:cs typeface="游ゴシック"/>
                        </a:rPr>
                        <a:t>epidermal</a:t>
                      </a:r>
                      <a:r>
                        <a:rPr sz="600" spc="25" dirty="0">
                          <a:latin typeface="游ゴシック"/>
                          <a:cs typeface="游ゴシック"/>
                        </a:rPr>
                        <a:t> </a:t>
                      </a:r>
                      <a:r>
                        <a:rPr sz="600" spc="-10" dirty="0">
                          <a:latin typeface="游ゴシック"/>
                          <a:cs typeface="游ゴシック"/>
                        </a:rPr>
                        <a:t>necrolysis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中毒性表皮壊死融解症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Toxic</a:t>
                      </a:r>
                      <a:r>
                        <a:rPr sz="600" spc="15" dirty="0">
                          <a:latin typeface="游ゴシック"/>
                          <a:cs typeface="游ゴシック"/>
                        </a:rPr>
                        <a:t> </a:t>
                      </a:r>
                      <a:r>
                        <a:rPr sz="600" spc="-10" dirty="0">
                          <a:latin typeface="游ゴシック"/>
                          <a:cs typeface="游ゴシック"/>
                        </a:rPr>
                        <a:t>leukoencephalopathy</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中毒性白質脳症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Toxic</a:t>
                      </a:r>
                      <a:r>
                        <a:rPr sz="600" spc="10" dirty="0">
                          <a:latin typeface="游ゴシック"/>
                          <a:cs typeface="游ゴシック"/>
                        </a:rPr>
                        <a:t> </a:t>
                      </a:r>
                      <a:r>
                        <a:rPr sz="600" dirty="0">
                          <a:latin typeface="游ゴシック"/>
                          <a:cs typeface="游ゴシック"/>
                        </a:rPr>
                        <a:t>oil</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毒性油症候群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Tracheal</a:t>
                      </a:r>
                      <a:r>
                        <a:rPr sz="600" spc="10" dirty="0">
                          <a:latin typeface="游ゴシック"/>
                          <a:cs typeface="游ゴシック"/>
                        </a:rPr>
                        <a:t> </a:t>
                      </a:r>
                      <a:r>
                        <a:rPr sz="600" spc="-10" dirty="0">
                          <a:latin typeface="游ゴシック"/>
                          <a:cs typeface="游ゴシック"/>
                        </a:rPr>
                        <a:t>obstruction</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気管閉塞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Tracheal</a:t>
                      </a:r>
                      <a:r>
                        <a:rPr sz="600" spc="10"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気管水腫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Tracheobronchitis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気管気管支炎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Tracheobronchitis</a:t>
                      </a:r>
                      <a:r>
                        <a:rPr sz="600" spc="55" dirty="0">
                          <a:latin typeface="游ゴシック"/>
                          <a:cs typeface="游ゴシック"/>
                        </a:rPr>
                        <a:t> </a:t>
                      </a:r>
                      <a:r>
                        <a:rPr sz="600" spc="-10" dirty="0">
                          <a:latin typeface="游ゴシック"/>
                          <a:cs typeface="游ゴシック"/>
                        </a:rPr>
                        <a:t>mycoplasmal</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マイコプラズマ気管支炎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Tracheobronchitis</a:t>
                      </a:r>
                      <a:r>
                        <a:rPr sz="600" spc="55" dirty="0">
                          <a:latin typeface="游ゴシック"/>
                          <a:cs typeface="游ゴシック"/>
                        </a:rPr>
                        <a:t> </a:t>
                      </a:r>
                      <a:r>
                        <a:rPr sz="600" spc="-20" dirty="0">
                          <a:latin typeface="游ゴシック"/>
                          <a:cs typeface="游ゴシック"/>
                        </a:rPr>
                        <a:t>viral</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ウイルス性気管支炎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Transaminases</a:t>
                      </a:r>
                      <a:r>
                        <a:rPr sz="600" spc="4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トランスアミナーゼ異常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Transaminases</a:t>
                      </a:r>
                      <a:r>
                        <a:rPr sz="600" spc="4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トランスアミナーゼ増加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Transfusion-related</a:t>
                      </a:r>
                      <a:r>
                        <a:rPr sz="600" spc="50" dirty="0">
                          <a:latin typeface="游ゴシック"/>
                          <a:cs typeface="游ゴシック"/>
                        </a:rPr>
                        <a:t> </a:t>
                      </a:r>
                      <a:r>
                        <a:rPr sz="600" dirty="0">
                          <a:latin typeface="游ゴシック"/>
                          <a:cs typeface="游ゴシック"/>
                        </a:rPr>
                        <a:t>alloimmune</a:t>
                      </a:r>
                      <a:r>
                        <a:rPr sz="600" spc="50" dirty="0">
                          <a:latin typeface="游ゴシック"/>
                          <a:cs typeface="游ゴシック"/>
                        </a:rPr>
                        <a:t> </a:t>
                      </a:r>
                      <a:r>
                        <a:rPr sz="600" spc="-10" dirty="0">
                          <a:latin typeface="游ゴシック"/>
                          <a:cs typeface="游ゴシック"/>
                        </a:rPr>
                        <a:t>neutropenia</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輸血関連自己免疫性好中球減少症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Transient</a:t>
                      </a:r>
                      <a:r>
                        <a:rPr sz="600" spc="30" dirty="0">
                          <a:latin typeface="游ゴシック"/>
                          <a:cs typeface="游ゴシック"/>
                        </a:rPr>
                        <a:t> </a:t>
                      </a:r>
                      <a:r>
                        <a:rPr sz="600" dirty="0">
                          <a:latin typeface="游ゴシック"/>
                          <a:cs typeface="游ゴシック"/>
                        </a:rPr>
                        <a:t>epileptic</a:t>
                      </a:r>
                      <a:r>
                        <a:rPr sz="600" spc="20" dirty="0">
                          <a:latin typeface="游ゴシック"/>
                          <a:cs typeface="游ゴシック"/>
                        </a:rPr>
                        <a:t> </a:t>
                      </a:r>
                      <a:r>
                        <a:rPr sz="600" spc="-10" dirty="0">
                          <a:latin typeface="游ゴシック"/>
                          <a:cs typeface="游ゴシック"/>
                        </a:rPr>
                        <a:t>amnesia</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一過性のてんかん性健忘症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Transverse</a:t>
                      </a:r>
                      <a:r>
                        <a:rPr sz="600" spc="30" dirty="0">
                          <a:latin typeface="游ゴシック"/>
                          <a:cs typeface="游ゴシック"/>
                        </a:rPr>
                        <a:t> </a:t>
                      </a:r>
                      <a:r>
                        <a:rPr sz="600" dirty="0">
                          <a:latin typeface="游ゴシック"/>
                          <a:cs typeface="游ゴシック"/>
                        </a:rPr>
                        <a:t>sinus</a:t>
                      </a:r>
                      <a:r>
                        <a:rPr sz="600" spc="4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横静脈洞血栓症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Trigeminal</a:t>
                      </a:r>
                      <a:r>
                        <a:rPr sz="600" spc="25" dirty="0">
                          <a:latin typeface="游ゴシック"/>
                          <a:cs typeface="游ゴシック"/>
                        </a:rPr>
                        <a:t> </a:t>
                      </a:r>
                      <a:r>
                        <a:rPr sz="600" dirty="0">
                          <a:latin typeface="游ゴシック"/>
                          <a:cs typeface="游ゴシック"/>
                        </a:rPr>
                        <a:t>nerve</a:t>
                      </a:r>
                      <a:r>
                        <a:rPr sz="600" spc="25" dirty="0">
                          <a:latin typeface="游ゴシック"/>
                          <a:cs typeface="游ゴシック"/>
                        </a:rPr>
                        <a:t> </a:t>
                      </a:r>
                      <a:r>
                        <a:rPr sz="600" spc="-10" dirty="0">
                          <a:latin typeface="游ゴシック"/>
                          <a:cs typeface="游ゴシック"/>
                        </a:rPr>
                        <a:t>paresis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三叉神経麻痺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Trigeminal</a:t>
                      </a:r>
                      <a:r>
                        <a:rPr sz="600" spc="30" dirty="0">
                          <a:latin typeface="游ゴシック"/>
                          <a:cs typeface="游ゴシック"/>
                        </a:rPr>
                        <a:t> </a:t>
                      </a:r>
                      <a:r>
                        <a:rPr sz="600" spc="-10" dirty="0">
                          <a:latin typeface="游ゴシック"/>
                          <a:cs typeface="游ゴシック"/>
                        </a:rPr>
                        <a:t>neuralgia</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三叉神経痛</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Trigeminal</a:t>
                      </a:r>
                      <a:r>
                        <a:rPr sz="600" spc="30" dirty="0">
                          <a:latin typeface="游ゴシック"/>
                          <a:cs typeface="游ゴシック"/>
                        </a:rPr>
                        <a:t> </a:t>
                      </a:r>
                      <a:r>
                        <a:rPr sz="600" spc="-10" dirty="0">
                          <a:latin typeface="游ゴシック"/>
                          <a:cs typeface="游ゴシック"/>
                        </a:rPr>
                        <a:t>palsy</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三叉神経麻痺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Truncus</a:t>
                      </a:r>
                      <a:r>
                        <a:rPr sz="600" spc="25" dirty="0">
                          <a:latin typeface="游ゴシック"/>
                          <a:cs typeface="游ゴシック"/>
                        </a:rPr>
                        <a:t> </a:t>
                      </a:r>
                      <a:r>
                        <a:rPr sz="600" dirty="0">
                          <a:latin typeface="游ゴシック"/>
                          <a:cs typeface="游ゴシック"/>
                        </a:rPr>
                        <a:t>coeliacus</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腸捻転血栓症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Tuberous</a:t>
                      </a:r>
                      <a:r>
                        <a:rPr sz="600" spc="40" dirty="0">
                          <a:latin typeface="游ゴシック"/>
                          <a:cs typeface="游ゴシック"/>
                        </a:rPr>
                        <a:t> </a:t>
                      </a:r>
                      <a:r>
                        <a:rPr sz="600" dirty="0">
                          <a:latin typeface="游ゴシック"/>
                          <a:cs typeface="游ゴシック"/>
                        </a:rPr>
                        <a:t>sclerosis</a:t>
                      </a:r>
                      <a:r>
                        <a:rPr sz="600" spc="45" dirty="0">
                          <a:latin typeface="游ゴシック"/>
                          <a:cs typeface="游ゴシック"/>
                        </a:rPr>
                        <a:t> </a:t>
                      </a:r>
                      <a:r>
                        <a:rPr sz="600" spc="-10" dirty="0">
                          <a:latin typeface="游ゴシック"/>
                          <a:cs typeface="游ゴシック"/>
                        </a:rPr>
                        <a:t>complex</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結節性硬化症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Tubulointerstitial</a:t>
                      </a:r>
                      <a:r>
                        <a:rPr sz="600" spc="45" dirty="0">
                          <a:latin typeface="游ゴシック"/>
                          <a:cs typeface="游ゴシック"/>
                        </a:rPr>
                        <a:t> </a:t>
                      </a:r>
                      <a:r>
                        <a:rPr sz="600" dirty="0">
                          <a:latin typeface="游ゴシック"/>
                          <a:cs typeface="游ゴシック"/>
                        </a:rPr>
                        <a:t>nephritis</a:t>
                      </a:r>
                      <a:r>
                        <a:rPr sz="600" spc="35" dirty="0">
                          <a:latin typeface="游ゴシック"/>
                          <a:cs typeface="游ゴシック"/>
                        </a:rPr>
                        <a:t> </a:t>
                      </a:r>
                      <a:r>
                        <a:rPr sz="600" dirty="0">
                          <a:latin typeface="游ゴシック"/>
                          <a:cs typeface="游ゴシック"/>
                        </a:rPr>
                        <a:t>and</a:t>
                      </a:r>
                      <a:r>
                        <a:rPr sz="600" spc="35" dirty="0">
                          <a:latin typeface="游ゴシック"/>
                          <a:cs typeface="游ゴシック"/>
                        </a:rPr>
                        <a:t> </a:t>
                      </a:r>
                      <a:r>
                        <a:rPr sz="600" dirty="0">
                          <a:latin typeface="游ゴシック"/>
                          <a:cs typeface="游ゴシック"/>
                        </a:rPr>
                        <a:t>uveitis</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尿細管間質性腎炎およびぶどう膜炎症候群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Tumefactive</a:t>
                      </a:r>
                      <a:r>
                        <a:rPr sz="600" spc="20" dirty="0">
                          <a:latin typeface="游ゴシック"/>
                          <a:cs typeface="游ゴシック"/>
                        </a:rPr>
                        <a:t> </a:t>
                      </a:r>
                      <a:r>
                        <a:rPr sz="600" dirty="0">
                          <a:latin typeface="游ゴシック"/>
                          <a:cs typeface="游ゴシック"/>
                        </a:rPr>
                        <a:t>multiple</a:t>
                      </a:r>
                      <a:r>
                        <a:rPr sz="600" spc="15"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腫瘍性多発性硬化症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Tumour</a:t>
                      </a:r>
                      <a:r>
                        <a:rPr sz="600" spc="2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腫瘍塞栓症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Tumour</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腫瘍血栓症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Type</a:t>
                      </a:r>
                      <a:r>
                        <a:rPr sz="600" spc="10" dirty="0">
                          <a:latin typeface="游ゴシック"/>
                          <a:cs typeface="游ゴシック"/>
                        </a:rPr>
                        <a:t> </a:t>
                      </a:r>
                      <a:r>
                        <a:rPr sz="600" dirty="0">
                          <a:latin typeface="游ゴシック"/>
                          <a:cs typeface="游ゴシック"/>
                        </a:rPr>
                        <a:t>1</a:t>
                      </a:r>
                      <a:r>
                        <a:rPr sz="600" spc="10" dirty="0">
                          <a:latin typeface="游ゴシック"/>
                          <a:cs typeface="游ゴシック"/>
                        </a:rPr>
                        <a:t> </a:t>
                      </a:r>
                      <a:r>
                        <a:rPr sz="600" dirty="0">
                          <a:latin typeface="游ゴシック"/>
                          <a:cs typeface="游ゴシック"/>
                        </a:rPr>
                        <a:t>diabetes</a:t>
                      </a:r>
                      <a:r>
                        <a:rPr sz="600" spc="10" dirty="0">
                          <a:latin typeface="游ゴシック"/>
                          <a:cs typeface="游ゴシック"/>
                        </a:rPr>
                        <a:t> </a:t>
                      </a:r>
                      <a:r>
                        <a:rPr sz="600" spc="-10" dirty="0">
                          <a:latin typeface="游ゴシック"/>
                          <a:cs typeface="游ゴシック"/>
                        </a:rPr>
                        <a:t>mellitus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1</a:t>
                      </a:r>
                      <a:r>
                        <a:rPr sz="600" spc="-15" dirty="0">
                          <a:latin typeface="游ゴシック"/>
                          <a:cs typeface="游ゴシック"/>
                        </a:rPr>
                        <a:t>型糖尿病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Type</a:t>
                      </a:r>
                      <a:r>
                        <a:rPr sz="600" spc="5" dirty="0">
                          <a:latin typeface="游ゴシック"/>
                          <a:cs typeface="游ゴシック"/>
                        </a:rPr>
                        <a:t> </a:t>
                      </a:r>
                      <a:r>
                        <a:rPr sz="600" dirty="0">
                          <a:latin typeface="游ゴシック"/>
                          <a:cs typeface="游ゴシック"/>
                        </a:rPr>
                        <a:t>I</a:t>
                      </a:r>
                      <a:r>
                        <a:rPr sz="600" spc="5" dirty="0">
                          <a:latin typeface="游ゴシック"/>
                          <a:cs typeface="游ゴシック"/>
                        </a:rPr>
                        <a:t> </a:t>
                      </a:r>
                      <a:r>
                        <a:rPr sz="600" spc="-10" dirty="0">
                          <a:latin typeface="游ゴシック"/>
                          <a:cs typeface="游ゴシック"/>
                        </a:rPr>
                        <a:t>hypersensitivity</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1</a:t>
                      </a:r>
                      <a:r>
                        <a:rPr sz="600" spc="-15" dirty="0">
                          <a:latin typeface="游ゴシック"/>
                          <a:cs typeface="游ゴシック"/>
                        </a:rPr>
                        <a:t>型過敏症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Type</a:t>
                      </a:r>
                      <a:r>
                        <a:rPr sz="600" spc="15" dirty="0">
                          <a:latin typeface="游ゴシック"/>
                          <a:cs typeface="游ゴシック"/>
                        </a:rPr>
                        <a:t> </a:t>
                      </a:r>
                      <a:r>
                        <a:rPr sz="600" dirty="0">
                          <a:latin typeface="游ゴシック"/>
                          <a:cs typeface="游ゴシック"/>
                        </a:rPr>
                        <a:t>III</a:t>
                      </a:r>
                      <a:r>
                        <a:rPr sz="600" spc="10" dirty="0">
                          <a:latin typeface="游ゴシック"/>
                          <a:cs typeface="游ゴシック"/>
                        </a:rPr>
                        <a:t> </a:t>
                      </a:r>
                      <a:r>
                        <a:rPr sz="600" dirty="0">
                          <a:latin typeface="游ゴシック"/>
                          <a:cs typeface="游ゴシック"/>
                        </a:rPr>
                        <a:t>immune</a:t>
                      </a:r>
                      <a:r>
                        <a:rPr sz="600" spc="15" dirty="0">
                          <a:latin typeface="游ゴシック"/>
                          <a:cs typeface="游ゴシック"/>
                        </a:rPr>
                        <a:t> </a:t>
                      </a:r>
                      <a:r>
                        <a:rPr sz="600" dirty="0">
                          <a:latin typeface="游ゴシック"/>
                          <a:cs typeface="游ゴシック"/>
                        </a:rPr>
                        <a:t>complex</a:t>
                      </a:r>
                      <a:r>
                        <a:rPr sz="600" spc="15" dirty="0">
                          <a:latin typeface="游ゴシック"/>
                          <a:cs typeface="游ゴシック"/>
                        </a:rPr>
                        <a:t> </a:t>
                      </a:r>
                      <a:r>
                        <a:rPr sz="600" dirty="0">
                          <a:latin typeface="游ゴシック"/>
                          <a:cs typeface="游ゴシック"/>
                        </a:rPr>
                        <a:t>mediated</a:t>
                      </a:r>
                      <a:r>
                        <a:rPr sz="600" spc="15" dirty="0">
                          <a:latin typeface="游ゴシック"/>
                          <a:cs typeface="游ゴシック"/>
                        </a:rPr>
                        <a:t> </a:t>
                      </a:r>
                      <a:r>
                        <a:rPr sz="600" spc="-10" dirty="0">
                          <a:latin typeface="游ゴシック"/>
                          <a:cs typeface="游ゴシック"/>
                        </a:rPr>
                        <a:t>reaction</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III</a:t>
                      </a:r>
                      <a:r>
                        <a:rPr sz="600" spc="-5" dirty="0">
                          <a:latin typeface="游ゴシック"/>
                          <a:cs typeface="游ゴシック"/>
                        </a:rPr>
                        <a:t>型免疫複合体介在反応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Uhthoff's</a:t>
                      </a:r>
                      <a:r>
                        <a:rPr sz="600" spc="40" dirty="0">
                          <a:latin typeface="游ゴシック"/>
                          <a:cs typeface="游ゴシック"/>
                        </a:rPr>
                        <a:t> </a:t>
                      </a:r>
                      <a:r>
                        <a:rPr sz="600" spc="-10" dirty="0">
                          <a:latin typeface="游ゴシック"/>
                          <a:cs typeface="游ゴシック"/>
                        </a:rPr>
                        <a:t>phenomenon</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ウートフ現象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Ulcerative</a:t>
                      </a:r>
                      <a:r>
                        <a:rPr sz="600" spc="10" dirty="0">
                          <a:latin typeface="游ゴシック"/>
                          <a:cs typeface="游ゴシック"/>
                        </a:rPr>
                        <a:t> </a:t>
                      </a:r>
                      <a:r>
                        <a:rPr sz="600" spc="-10" dirty="0">
                          <a:latin typeface="游ゴシック"/>
                          <a:cs typeface="游ゴシック"/>
                        </a:rPr>
                        <a:t>keratitis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潰瘍性角膜炎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Ultrasound</a:t>
                      </a:r>
                      <a:r>
                        <a:rPr sz="600" spc="25" dirty="0">
                          <a:latin typeface="游ゴシック"/>
                          <a:cs typeface="游ゴシック"/>
                        </a:rPr>
                        <a:t> </a:t>
                      </a:r>
                      <a:r>
                        <a:rPr sz="600" dirty="0">
                          <a:latin typeface="游ゴシック"/>
                          <a:cs typeface="游ゴシック"/>
                        </a:rPr>
                        <a:t>liver</a:t>
                      </a:r>
                      <a:r>
                        <a:rPr sz="600" spc="3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超音波による肝臓の異常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Umbilical</a:t>
                      </a:r>
                      <a:r>
                        <a:rPr sz="600" spc="20" dirty="0">
                          <a:latin typeface="游ゴシック"/>
                          <a:cs typeface="游ゴシック"/>
                        </a:rPr>
                        <a:t> </a:t>
                      </a:r>
                      <a:r>
                        <a:rPr sz="600" dirty="0">
                          <a:latin typeface="游ゴシック"/>
                          <a:cs typeface="游ゴシック"/>
                        </a:rPr>
                        <a:t>cord</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臍帯血栓症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Uncinate</a:t>
                      </a:r>
                      <a:r>
                        <a:rPr sz="600" spc="15" dirty="0">
                          <a:latin typeface="游ゴシック"/>
                          <a:cs typeface="游ゴシック"/>
                        </a:rPr>
                        <a:t> </a:t>
                      </a:r>
                      <a:r>
                        <a:rPr sz="600" spc="-20" dirty="0">
                          <a:latin typeface="游ゴシック"/>
                          <a:cs typeface="游ゴシック"/>
                        </a:rPr>
                        <a:t>fits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鉤状束</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Undifferentiated</a:t>
                      </a:r>
                      <a:r>
                        <a:rPr sz="600" spc="30" dirty="0">
                          <a:latin typeface="游ゴシック"/>
                          <a:cs typeface="游ゴシック"/>
                        </a:rPr>
                        <a:t> </a:t>
                      </a:r>
                      <a:r>
                        <a:rPr sz="600" dirty="0">
                          <a:latin typeface="游ゴシック"/>
                          <a:cs typeface="游ゴシック"/>
                        </a:rPr>
                        <a:t>connective</a:t>
                      </a:r>
                      <a:r>
                        <a:rPr sz="600" spc="30" dirty="0">
                          <a:latin typeface="游ゴシック"/>
                          <a:cs typeface="游ゴシック"/>
                        </a:rPr>
                        <a:t> </a:t>
                      </a:r>
                      <a:r>
                        <a:rPr sz="600" dirty="0">
                          <a:latin typeface="游ゴシック"/>
                          <a:cs typeface="游ゴシック"/>
                        </a:rPr>
                        <a:t>tissue</a:t>
                      </a:r>
                      <a:r>
                        <a:rPr sz="600" spc="2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未分化結合組織病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Upper</a:t>
                      </a:r>
                      <a:r>
                        <a:rPr sz="600" spc="15" dirty="0">
                          <a:latin typeface="游ゴシック"/>
                          <a:cs typeface="游ゴシック"/>
                        </a:rPr>
                        <a:t> </a:t>
                      </a:r>
                      <a:r>
                        <a:rPr sz="600" dirty="0">
                          <a:latin typeface="游ゴシック"/>
                          <a:cs typeface="游ゴシック"/>
                        </a:rPr>
                        <a:t>airway</a:t>
                      </a:r>
                      <a:r>
                        <a:rPr sz="600" spc="15" dirty="0">
                          <a:latin typeface="游ゴシック"/>
                          <a:cs typeface="游ゴシック"/>
                        </a:rPr>
                        <a:t> </a:t>
                      </a:r>
                      <a:r>
                        <a:rPr sz="600" spc="-10" dirty="0">
                          <a:latin typeface="游ゴシック"/>
                          <a:cs typeface="游ゴシック"/>
                        </a:rPr>
                        <a:t>obstruction</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上気道閉塞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F02479A-43E3-F7D6-4A4E-3F7069AF9D2F}"/>
              </a:ext>
            </a:extLst>
          </p:cNvPr>
          <p:cNvSpPr txBox="1"/>
          <p:nvPr/>
        </p:nvSpPr>
        <p:spPr>
          <a:xfrm>
            <a:off x="1039091" y="1166336"/>
            <a:ext cx="9767454" cy="1200329"/>
          </a:xfrm>
          <a:prstGeom prst="rect">
            <a:avLst/>
          </a:prstGeom>
          <a:noFill/>
        </p:spPr>
        <p:txBody>
          <a:bodyPr wrap="square">
            <a:spAutoFit/>
          </a:bodyPr>
          <a:lstStyle/>
          <a:p>
            <a:r>
              <a:rPr lang="ja-JP" altLang="en-US" b="0" i="0" dirty="0">
                <a:solidFill>
                  <a:srgbClr val="2F2F2F"/>
                </a:solidFill>
                <a:effectLst/>
                <a:latin typeface="BIZ UDPゴシック" panose="020B0400000000000000" pitchFamily="50" charset="-128"/>
                <a:ea typeface="BIZ UDPゴシック" panose="020B0400000000000000" pitchFamily="50" charset="-128"/>
              </a:rPr>
              <a:t>通常、</a:t>
            </a:r>
            <a:r>
              <a:rPr lang="en-US" altLang="ja-JP" b="0" i="0" dirty="0">
                <a:solidFill>
                  <a:srgbClr val="2F2F2F"/>
                </a:solidFill>
                <a:effectLst/>
                <a:latin typeface="BIZ UDPゴシック" panose="020B0400000000000000" pitchFamily="50" charset="-128"/>
                <a:ea typeface="BIZ UDPゴシック" panose="020B0400000000000000" pitchFamily="50" charset="-128"/>
              </a:rPr>
              <a:t>3 </a:t>
            </a:r>
            <a:r>
              <a:rPr lang="ja-JP" altLang="en-US" b="0" i="0" dirty="0">
                <a:solidFill>
                  <a:srgbClr val="2F2F2F"/>
                </a:solidFill>
                <a:effectLst/>
                <a:latin typeface="BIZ UDPゴシック" panose="020B0400000000000000" pitchFamily="50" charset="-128"/>
                <a:ea typeface="BIZ UDPゴシック" panose="020B0400000000000000" pitchFamily="50" charset="-128"/>
              </a:rPr>
              <a:t>種類の </a:t>
            </a:r>
            <a:r>
              <a:rPr lang="en-US" altLang="ja-JP" b="0" i="0" dirty="0">
                <a:solidFill>
                  <a:srgbClr val="2F2F2F"/>
                </a:solidFill>
                <a:effectLst/>
                <a:latin typeface="BIZ UDPゴシック" panose="020B0400000000000000" pitchFamily="50" charset="-128"/>
                <a:ea typeface="BIZ UDPゴシック" panose="020B0400000000000000" pitchFamily="50" charset="-128"/>
              </a:rPr>
              <a:t>RNA </a:t>
            </a:r>
            <a:r>
              <a:rPr lang="ja-JP" altLang="en-US" b="0" i="0" dirty="0">
                <a:solidFill>
                  <a:srgbClr val="2F2F2F"/>
                </a:solidFill>
                <a:effectLst/>
                <a:latin typeface="BIZ UDPゴシック" panose="020B0400000000000000" pitchFamily="50" charset="-128"/>
                <a:ea typeface="BIZ UDPゴシック" panose="020B0400000000000000" pitchFamily="50" charset="-128"/>
              </a:rPr>
              <a:t>ワクチン プラットフォームが使用されています。</a:t>
            </a:r>
            <a:endParaRPr lang="en-US" altLang="ja-JP" b="0" i="0" dirty="0">
              <a:solidFill>
                <a:srgbClr val="2F2F2F"/>
              </a:solidFill>
              <a:effectLst/>
              <a:latin typeface="BIZ UDPゴシック" panose="020B0400000000000000" pitchFamily="50" charset="-128"/>
              <a:ea typeface="BIZ UDPゴシック" panose="020B0400000000000000" pitchFamily="50" charset="-128"/>
            </a:endParaRPr>
          </a:p>
          <a:p>
            <a:r>
              <a:rPr lang="ja-JP" altLang="en-US" b="0" i="0" dirty="0">
                <a:solidFill>
                  <a:srgbClr val="2F2F2F"/>
                </a:solidFill>
                <a:effectLst/>
                <a:latin typeface="BIZ UDPゴシック" panose="020B0400000000000000" pitchFamily="50" charset="-128"/>
                <a:ea typeface="BIZ UDPゴシック" panose="020B0400000000000000" pitchFamily="50" charset="-128"/>
              </a:rPr>
              <a:t>自己増幅型メッセンジャー </a:t>
            </a:r>
            <a:r>
              <a:rPr lang="en-US" altLang="ja-JP" b="0" i="0" dirty="0">
                <a:solidFill>
                  <a:srgbClr val="2F2F2F"/>
                </a:solidFill>
                <a:effectLst/>
                <a:latin typeface="BIZ UDPゴシック" panose="020B0400000000000000" pitchFamily="50" charset="-128"/>
                <a:ea typeface="BIZ UDPゴシック" panose="020B0400000000000000" pitchFamily="50" charset="-128"/>
              </a:rPr>
              <a:t>RNA (</a:t>
            </a:r>
            <a:r>
              <a:rPr lang="en-US" altLang="ja-JP" b="0" i="0" dirty="0" err="1">
                <a:solidFill>
                  <a:srgbClr val="2F2F2F"/>
                </a:solidFill>
                <a:effectLst/>
                <a:latin typeface="BIZ UDPゴシック" panose="020B0400000000000000" pitchFamily="50" charset="-128"/>
                <a:ea typeface="BIZ UDPゴシック" panose="020B0400000000000000" pitchFamily="50" charset="-128"/>
              </a:rPr>
              <a:t>samRNA</a:t>
            </a:r>
            <a:r>
              <a:rPr lang="en-US" altLang="ja-JP" b="0" i="0" dirty="0">
                <a:solidFill>
                  <a:srgbClr val="2F2F2F"/>
                </a:solidFill>
                <a:effectLst/>
                <a:latin typeface="BIZ UDPゴシック" panose="020B0400000000000000" pitchFamily="50" charset="-128"/>
                <a:ea typeface="BIZ UDPゴシック" panose="020B0400000000000000" pitchFamily="50" charset="-128"/>
              </a:rPr>
              <a:t>)</a:t>
            </a:r>
          </a:p>
          <a:p>
            <a:r>
              <a:rPr lang="ja-JP" altLang="en-US" b="0" i="0" dirty="0">
                <a:solidFill>
                  <a:srgbClr val="2F2F2F"/>
                </a:solidFill>
                <a:effectLst/>
                <a:latin typeface="BIZ UDPゴシック" panose="020B0400000000000000" pitchFamily="50" charset="-128"/>
                <a:ea typeface="BIZ UDPゴシック" panose="020B0400000000000000" pitchFamily="50" charset="-128"/>
              </a:rPr>
              <a:t>非増幅型メッセンジャー </a:t>
            </a:r>
            <a:r>
              <a:rPr lang="en-US" altLang="ja-JP" b="0" i="0" dirty="0">
                <a:solidFill>
                  <a:srgbClr val="2F2F2F"/>
                </a:solidFill>
                <a:effectLst/>
                <a:latin typeface="BIZ UDPゴシック" panose="020B0400000000000000" pitchFamily="50" charset="-128"/>
                <a:ea typeface="BIZ UDPゴシック" panose="020B0400000000000000" pitchFamily="50" charset="-128"/>
              </a:rPr>
              <a:t>RNA (</a:t>
            </a:r>
            <a:r>
              <a:rPr lang="en-US" altLang="ja-JP" b="0" i="0" dirty="0" err="1">
                <a:solidFill>
                  <a:srgbClr val="2F2F2F"/>
                </a:solidFill>
                <a:effectLst/>
                <a:latin typeface="BIZ UDPゴシック" panose="020B0400000000000000" pitchFamily="50" charset="-128"/>
                <a:ea typeface="BIZ UDPゴシック" panose="020B0400000000000000" pitchFamily="50" charset="-128"/>
              </a:rPr>
              <a:t>namRNA</a:t>
            </a:r>
            <a:r>
              <a:rPr lang="en-US" altLang="ja-JP" b="0" i="0" dirty="0">
                <a:solidFill>
                  <a:srgbClr val="2F2F2F"/>
                </a:solidFill>
                <a:effectLst/>
                <a:latin typeface="BIZ UDPゴシック" panose="020B0400000000000000" pitchFamily="50" charset="-128"/>
                <a:ea typeface="BIZ UDPゴシック" panose="020B0400000000000000" pitchFamily="50" charset="-128"/>
              </a:rPr>
              <a:t>) </a:t>
            </a:r>
          </a:p>
          <a:p>
            <a:r>
              <a:rPr lang="ja-JP" altLang="en-US" b="0" i="0" dirty="0">
                <a:solidFill>
                  <a:srgbClr val="2F2F2F"/>
                </a:solidFill>
                <a:effectLst/>
                <a:latin typeface="BIZ UDPゴシック" panose="020B0400000000000000" pitchFamily="50" charset="-128"/>
                <a:ea typeface="BIZ UDPゴシック" panose="020B0400000000000000" pitchFamily="50" charset="-128"/>
              </a:rPr>
              <a:t>環状 </a:t>
            </a:r>
            <a:r>
              <a:rPr lang="en-US" altLang="ja-JP" b="0" i="0" dirty="0">
                <a:solidFill>
                  <a:srgbClr val="2F2F2F"/>
                </a:solidFill>
                <a:effectLst/>
                <a:latin typeface="BIZ UDPゴシック" panose="020B0400000000000000" pitchFamily="50" charset="-128"/>
                <a:ea typeface="BIZ UDPゴシック" panose="020B0400000000000000" pitchFamily="50" charset="-128"/>
              </a:rPr>
              <a:t>RNA </a:t>
            </a:r>
            <a:r>
              <a:rPr lang="en-US" altLang="ja-JP" b="1" i="0" dirty="0">
                <a:solidFill>
                  <a:srgbClr val="2F2F2F"/>
                </a:solidFill>
                <a:effectLst/>
                <a:latin typeface="BIZ UDPゴシック" panose="020B0400000000000000" pitchFamily="50" charset="-128"/>
                <a:ea typeface="BIZ UDPゴシック" panose="020B0400000000000000" pitchFamily="50" charset="-128"/>
              </a:rPr>
              <a:t>( </a:t>
            </a:r>
            <a:r>
              <a:rPr lang="en-US" altLang="ja-JP" b="1" i="0" dirty="0" err="1">
                <a:solidFill>
                  <a:srgbClr val="315EB5"/>
                </a:solidFill>
                <a:effectLst/>
                <a:latin typeface="BIZ UDPゴシック" panose="020B0400000000000000" pitchFamily="50" charset="-128"/>
                <a:ea typeface="BIZ UDPゴシック" panose="020B0400000000000000" pitchFamily="50" charset="-128"/>
                <a:hlinkClick r:id="rId2"/>
              </a:rPr>
              <a:t>circRNA</a:t>
            </a:r>
            <a:r>
              <a:rPr lang="ja-JP" altLang="en-US"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b="0" i="0" dirty="0">
                <a:solidFill>
                  <a:srgbClr val="2F2F2F"/>
                </a:solidFill>
                <a:effectLst/>
                <a:latin typeface="BIZ UDPゴシック" panose="020B0400000000000000" pitchFamily="50" charset="-128"/>
                <a:ea typeface="BIZ UDPゴシック" panose="020B0400000000000000" pitchFamily="50" charset="-128"/>
              </a:rPr>
              <a:t>)</a:t>
            </a:r>
            <a:endParaRPr lang="ja-JP" altLang="en-US" dirty="0">
              <a:latin typeface="BIZ UDPゴシック" panose="020B0400000000000000" pitchFamily="50" charset="-128"/>
              <a:ea typeface="BIZ UDPゴシック" panose="020B0400000000000000" pitchFamily="50" charset="-128"/>
            </a:endParaRPr>
          </a:p>
        </p:txBody>
      </p:sp>
      <p:pic>
        <p:nvPicPr>
          <p:cNvPr id="1026" name="Picture 2" descr="セラノスティクス画像">
            <a:extLst>
              <a:ext uri="{FF2B5EF4-FFF2-40B4-BE49-F238E27FC236}">
                <a16:creationId xmlns:a16="http://schemas.microsoft.com/office/drawing/2014/main" id="{4E76BCC7-054F-FA86-6448-931109312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32" y="226752"/>
            <a:ext cx="4486377" cy="28440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DDB635C-83A1-D7AC-6D4A-F2AEDD2D1548}"/>
              </a:ext>
            </a:extLst>
          </p:cNvPr>
          <p:cNvSpPr txBox="1"/>
          <p:nvPr/>
        </p:nvSpPr>
        <p:spPr>
          <a:xfrm>
            <a:off x="8520544" y="2530866"/>
            <a:ext cx="3532909" cy="738664"/>
          </a:xfrm>
          <a:prstGeom prst="rect">
            <a:avLst/>
          </a:prstGeom>
          <a:noFill/>
        </p:spPr>
        <p:txBody>
          <a:bodyPr wrap="square">
            <a:spAutoFit/>
          </a:bodyPr>
          <a:lstStyle/>
          <a:p>
            <a:r>
              <a:rPr lang="ja-JP" altLang="en-US" sz="1050" b="0" i="0" dirty="0">
                <a:effectLst/>
                <a:latin typeface="BIZ UDPゴシック" panose="020B0400000000000000" pitchFamily="50" charset="-128"/>
                <a:ea typeface="BIZ UDPゴシック" panose="020B0400000000000000" pitchFamily="50" charset="-128"/>
              </a:rPr>
              <a:t>非増幅性 </a:t>
            </a:r>
            <a:r>
              <a:rPr lang="en-US" altLang="ja-JP" sz="1050" b="0" i="0" dirty="0">
                <a:effectLst/>
                <a:latin typeface="BIZ UDPゴシック" panose="020B0400000000000000" pitchFamily="50" charset="-128"/>
                <a:ea typeface="BIZ UDPゴシック" panose="020B0400000000000000" pitchFamily="50" charset="-128"/>
              </a:rPr>
              <a:t>mRNA (</a:t>
            </a:r>
            <a:r>
              <a:rPr lang="en-US" altLang="ja-JP" sz="1050" b="0" i="0" dirty="0" err="1">
                <a:effectLst/>
                <a:latin typeface="BIZ UDPゴシック" panose="020B0400000000000000" pitchFamily="50" charset="-128"/>
                <a:ea typeface="BIZ UDPゴシック" panose="020B0400000000000000" pitchFamily="50" charset="-128"/>
              </a:rPr>
              <a:t>namRNA</a:t>
            </a:r>
            <a:r>
              <a:rPr lang="en-US" altLang="ja-JP" sz="1050" b="0" i="0" dirty="0">
                <a:effectLst/>
                <a:latin typeface="BIZ UDPゴシック" panose="020B0400000000000000" pitchFamily="50" charset="-128"/>
                <a:ea typeface="BIZ UDPゴシック" panose="020B0400000000000000" pitchFamily="50" charset="-128"/>
              </a:rPr>
              <a:t>) </a:t>
            </a:r>
            <a:r>
              <a:rPr lang="ja-JP" altLang="en-US" sz="1050" b="0" i="0" dirty="0">
                <a:effectLst/>
                <a:latin typeface="BIZ UDPゴシック" panose="020B0400000000000000" pitchFamily="50" charset="-128"/>
                <a:ea typeface="BIZ UDPゴシック" panose="020B0400000000000000" pitchFamily="50" charset="-128"/>
              </a:rPr>
              <a:t>と自己増幅性 </a:t>
            </a:r>
            <a:r>
              <a:rPr lang="en-US" altLang="ja-JP" sz="1050" b="0" i="0" dirty="0">
                <a:effectLst/>
                <a:latin typeface="BIZ UDPゴシック" panose="020B0400000000000000" pitchFamily="50" charset="-128"/>
                <a:ea typeface="BIZ UDPゴシック" panose="020B0400000000000000" pitchFamily="50" charset="-128"/>
              </a:rPr>
              <a:t>mRNA (</a:t>
            </a:r>
            <a:r>
              <a:rPr lang="en-US" altLang="ja-JP" sz="1050" b="0" i="0" dirty="0" err="1">
                <a:effectLst/>
                <a:latin typeface="BIZ UDPゴシック" panose="020B0400000000000000" pitchFamily="50" charset="-128"/>
                <a:ea typeface="BIZ UDPゴシック" panose="020B0400000000000000" pitchFamily="50" charset="-128"/>
              </a:rPr>
              <a:t>samRNA</a:t>
            </a:r>
            <a:r>
              <a:rPr lang="en-US" altLang="ja-JP" sz="1050" b="0" i="0" dirty="0">
                <a:effectLst/>
                <a:latin typeface="BIZ UDPゴシック" panose="020B0400000000000000" pitchFamily="50" charset="-128"/>
                <a:ea typeface="BIZ UDPゴシック" panose="020B0400000000000000" pitchFamily="50" charset="-128"/>
              </a:rPr>
              <a:t>) </a:t>
            </a:r>
            <a:r>
              <a:rPr lang="ja-JP" altLang="en-US" sz="1050" b="0" i="0" dirty="0">
                <a:effectLst/>
                <a:latin typeface="BIZ UDPゴシック" panose="020B0400000000000000" pitchFamily="50" charset="-128"/>
                <a:ea typeface="BIZ UDPゴシック" panose="020B0400000000000000" pitchFamily="50" charset="-128"/>
              </a:rPr>
              <a:t>によるワクチン抗原のメカニズムの概略図。</a:t>
            </a:r>
            <a:r>
              <a:rPr lang="en-US" altLang="ja-JP" sz="1050" b="0" i="0" dirty="0">
                <a:effectLst/>
                <a:latin typeface="BIZ UDPゴシック" panose="020B0400000000000000" pitchFamily="50" charset="-128"/>
                <a:ea typeface="BIZ UDPゴシック" panose="020B0400000000000000" pitchFamily="50" charset="-128"/>
              </a:rPr>
              <a:t>GOI: </a:t>
            </a:r>
            <a:r>
              <a:rPr lang="ja-JP" altLang="en-US" sz="1050" b="0" i="0" dirty="0">
                <a:effectLst/>
                <a:latin typeface="BIZ UDPゴシック" panose="020B0400000000000000" pitchFamily="50" charset="-128"/>
                <a:ea typeface="BIZ UDPゴシック" panose="020B0400000000000000" pitchFamily="50" charset="-128"/>
              </a:rPr>
              <a:t>目的の遺伝子。</a:t>
            </a:r>
            <a:r>
              <a:rPr lang="en-US" altLang="ja-JP" sz="1050" b="0" i="0" dirty="0">
                <a:effectLst/>
                <a:latin typeface="BIZ UDPゴシック" panose="020B0400000000000000" pitchFamily="50" charset="-128"/>
                <a:ea typeface="BIZ UDPゴシック" panose="020B0400000000000000" pitchFamily="50" charset="-128"/>
              </a:rPr>
              <a:t>LNP: </a:t>
            </a:r>
            <a:r>
              <a:rPr lang="ja-JP" altLang="en-US" sz="1050" b="0" i="0" dirty="0">
                <a:effectLst/>
                <a:latin typeface="BIZ UDPゴシック" panose="020B0400000000000000" pitchFamily="50" charset="-128"/>
                <a:ea typeface="BIZ UDPゴシック" panose="020B0400000000000000" pitchFamily="50" charset="-128"/>
              </a:rPr>
              <a:t>脂質ナノ粒子。</a:t>
            </a:r>
            <a:r>
              <a:rPr lang="en-US" altLang="ja-JP" sz="1050" b="0" i="0" dirty="0">
                <a:effectLst/>
                <a:latin typeface="BIZ UDPゴシック" panose="020B0400000000000000" pitchFamily="50" charset="-128"/>
                <a:ea typeface="BIZ UDPゴシック" panose="020B0400000000000000" pitchFamily="50" charset="-128"/>
              </a:rPr>
              <a:t>MHC: </a:t>
            </a:r>
            <a:r>
              <a:rPr lang="ja-JP" altLang="en-US" sz="1050" b="0" i="0" dirty="0">
                <a:effectLst/>
                <a:latin typeface="BIZ UDPゴシック" panose="020B0400000000000000" pitchFamily="50" charset="-128"/>
                <a:ea typeface="BIZ UDPゴシック" panose="020B0400000000000000" pitchFamily="50" charset="-128"/>
              </a:rPr>
              <a:t>主要組織適合複合体。</a:t>
            </a:r>
            <a:r>
              <a:rPr lang="en-US" altLang="ja-JP" sz="1050" b="0" i="0" dirty="0" err="1">
                <a:effectLst/>
                <a:latin typeface="BIZ UDPゴシック" panose="020B0400000000000000" pitchFamily="50" charset="-128"/>
                <a:ea typeface="BIZ UDPゴシック" panose="020B0400000000000000" pitchFamily="50" charset="-128"/>
              </a:rPr>
              <a:t>nsPn</a:t>
            </a:r>
            <a:r>
              <a:rPr lang="en-US" altLang="ja-JP" sz="1050" b="0" i="0" dirty="0">
                <a:effectLst/>
                <a:latin typeface="BIZ UDPゴシック" panose="020B0400000000000000" pitchFamily="50" charset="-128"/>
                <a:ea typeface="BIZ UDPゴシック" panose="020B0400000000000000" pitchFamily="50" charset="-128"/>
              </a:rPr>
              <a:t>: </a:t>
            </a:r>
            <a:r>
              <a:rPr lang="ja-JP" altLang="en-US" sz="1050" b="0" i="0" dirty="0">
                <a:effectLst/>
                <a:latin typeface="BIZ UDPゴシック" panose="020B0400000000000000" pitchFamily="50" charset="-128"/>
                <a:ea typeface="BIZ UDPゴシック" panose="020B0400000000000000" pitchFamily="50" charset="-128"/>
              </a:rPr>
              <a:t>非構造ポリプロテイン番号。</a:t>
            </a:r>
            <a:endParaRPr lang="ja-JP" altLang="en-US" sz="105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78C5F52-F868-264F-ED4B-7FE5021207F9}"/>
              </a:ext>
            </a:extLst>
          </p:cNvPr>
          <p:cNvSpPr txBox="1"/>
          <p:nvPr/>
        </p:nvSpPr>
        <p:spPr>
          <a:xfrm>
            <a:off x="374071" y="3520989"/>
            <a:ext cx="11568547" cy="2492990"/>
          </a:xfrm>
          <a:prstGeom prst="rect">
            <a:avLst/>
          </a:prstGeom>
          <a:noFill/>
        </p:spPr>
        <p:txBody>
          <a:bodyPr wrap="square">
            <a:spAutoFit/>
          </a:bodyPr>
          <a:lstStyle/>
          <a:p>
            <a:pPr algn="l"/>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samRNA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ワクチンは、アルファ ウイルスのゲノムに基づいており、「目的の抗原」をコードする遺伝子を「ワクチンの抗原」に置き換え、</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RNA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レプリコンによる細胞内複製によって大量の「ワクチンの抗原」を生成します。ごく少量の</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mRNA</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ワクチンを使用した</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315EB5"/>
                </a:solidFill>
                <a:effectLst/>
                <a:latin typeface="BIZ UDPゴシック" panose="020B0400000000000000" pitchFamily="50" charset="-128"/>
                <a:ea typeface="BIZ UDPゴシック" panose="020B0400000000000000" pitchFamily="50" charset="-128"/>
                <a:hlinkClick r:id="rId4"/>
              </a:rPr>
              <a:t>115</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samRNA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とは異なり、</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namRNA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は一般的に非増幅性と見なされ、</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RNA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レプリコンを持たない典型的な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mRNA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です。</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namRNA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は、感染症や癌のワクチンとしても使用され、経済的な利点がありますが、安定性が低く、</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mRNA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転写産物である抗原を生成する能力があるという部分的な欠点もあります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315EB5"/>
                </a:solidFill>
                <a:effectLst/>
                <a:latin typeface="BIZ UDPゴシック" panose="020B0400000000000000" pitchFamily="50" charset="-128"/>
                <a:ea typeface="BIZ UDPゴシック" panose="020B0400000000000000" pitchFamily="50" charset="-128"/>
                <a:hlinkClick r:id="rId5"/>
              </a:rPr>
              <a:t>19</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315EB5"/>
                </a:solidFill>
                <a:effectLst/>
                <a:latin typeface="BIZ UDPゴシック" panose="020B0400000000000000" pitchFamily="50" charset="-128"/>
                <a:ea typeface="BIZ UDPゴシック" panose="020B0400000000000000" pitchFamily="50" charset="-128"/>
                <a:hlinkClick r:id="rId6"/>
              </a:rPr>
              <a:t>116</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samRNA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は </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namRNA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よりも大きく、陰イオン電荷を持っているため、細胞取り込みと細胞質放出を促進するために、サイズが約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100 nm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の陽イオン性またはイオン化可能な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LNP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が使用されます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[26] </a:t>
            </a:r>
            <a:r>
              <a:rPr lang="ja-JP" altLang="en-US" sz="1200" b="0" i="0" dirty="0">
                <a:solidFill>
                  <a:srgbClr val="315EB5"/>
                </a:solidFill>
                <a:effectLst/>
                <a:latin typeface="BIZ UDPゴシック" panose="020B0400000000000000" pitchFamily="50" charset="-128"/>
                <a:ea typeface="BIZ UDPゴシック" panose="020B0400000000000000" pitchFamily="50" charset="-128"/>
                <a:hlinkClick r:id="rId7"/>
              </a:rPr>
              <a:t>。</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samRNA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ワクチンの臨床試験は、さまざまな疾患に対して活発に行われています。</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COVID-19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ワクチンについては、</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samRNA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ワクチンは、</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2020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年から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2021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年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月にかけて、インペリアル カレッジ ロンドンの研究チームによるフェーズ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1/2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の臨床試験で初めて完成しました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(ISRCTN17072692)</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samRNA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の利点は、</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Pfizer/BioNTech (BNT162b2</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30 </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μg</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および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Moderna (mRNA-1273</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100 </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μg</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ワクチンよりもはるかに少ない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0.1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10 </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μg</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の範囲の用量を使用して実証されました。さらに、</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Duke-NUS School of Medicine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と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Arcturus Therapeutics Inc.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の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ARCT-021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は、第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1/2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相臨床試験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(NCT44800957)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で、</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18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歳から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80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歳の健康な人に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から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10 </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μg</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の複数回投与レベルであることがわかりました。妊娠中および授乳中の女性を除く年は、安全で、忍容性があり、免疫原性があると評価された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315EB5"/>
                </a:solidFill>
                <a:effectLst/>
                <a:latin typeface="BIZ UDPゴシック" panose="020B0400000000000000" pitchFamily="50" charset="-128"/>
                <a:ea typeface="BIZ UDPゴシック" panose="020B0400000000000000" pitchFamily="50" charset="-128"/>
                <a:hlinkClick r:id="rId6"/>
              </a:rPr>
              <a:t>116</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a:t>
            </a:r>
          </a:p>
          <a:p>
            <a:pPr algn="l"/>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また、</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RNA</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ワクチンのプラットフォームとして注目されているのが、一本鎖ループ型</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circRNA</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です。</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5'-</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キャップまたは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3'-</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ポリ</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(A)</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テールがないため、ヌクレアーゼによる分解から安定しており、終止コドンがないため、継続的で高効率のタンパク質翻訳が可能です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[117 </a:t>
            </a:r>
            <a:r>
              <a:rPr lang="en-US" altLang="ja-JP" sz="1200" b="0" i="0" dirty="0">
                <a:solidFill>
                  <a:srgbClr val="315EB5"/>
                </a:solidFill>
                <a:effectLst/>
                <a:latin typeface="BIZ UDPゴシック" panose="020B0400000000000000" pitchFamily="50" charset="-128"/>
                <a:ea typeface="BIZ UDPゴシック" panose="020B0400000000000000" pitchFamily="50" charset="-128"/>
                <a:hlinkClick r:id="rId8"/>
              </a:rPr>
              <a:t>,</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118 </a:t>
            </a:r>
            <a:r>
              <a:rPr lang="en-US" altLang="ja-JP" sz="1200" b="0" i="0" dirty="0">
                <a:solidFill>
                  <a:srgbClr val="315EB5"/>
                </a:solidFill>
                <a:effectLst/>
                <a:latin typeface="BIZ UDPゴシック" panose="020B0400000000000000" pitchFamily="50" charset="-128"/>
                <a:ea typeface="BIZ UDPゴシック" panose="020B0400000000000000" pitchFamily="50" charset="-128"/>
                <a:hlinkClick r:id="rId9"/>
              </a:rPr>
              <a:t>]</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。これらの </a:t>
            </a:r>
            <a:r>
              <a:rPr lang="en-US" altLang="ja-JP" sz="1200" b="0" i="0" dirty="0" err="1">
                <a:solidFill>
                  <a:srgbClr val="2F2F2F"/>
                </a:solidFill>
                <a:effectLst/>
                <a:latin typeface="BIZ UDPゴシック" panose="020B0400000000000000" pitchFamily="50" charset="-128"/>
                <a:ea typeface="BIZ UDPゴシック" panose="020B0400000000000000" pitchFamily="50" charset="-128"/>
              </a:rPr>
              <a:t>circRNA</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は、さまざまな癌、心血管疾患、および中枢神経系疾患の治療アプローチの標的としてすでに使用されています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315EB5"/>
                </a:solidFill>
                <a:effectLst/>
                <a:latin typeface="BIZ UDPゴシック" panose="020B0400000000000000" pitchFamily="50" charset="-128"/>
                <a:ea typeface="BIZ UDPゴシック" panose="020B0400000000000000" pitchFamily="50" charset="-128"/>
                <a:hlinkClick r:id="rId10"/>
              </a:rPr>
              <a:t>119</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 </a:t>
            </a:r>
            <a:r>
              <a:rPr lang="en-US" altLang="ja-JP" sz="1200" b="0" i="0" dirty="0">
                <a:solidFill>
                  <a:srgbClr val="2F2F2F"/>
                </a:solidFill>
                <a:effectLst/>
                <a:latin typeface="BIZ UDPゴシック" panose="020B0400000000000000" pitchFamily="50" charset="-128"/>
                <a:ea typeface="BIZ UDPゴシック" panose="020B0400000000000000" pitchFamily="50" charset="-128"/>
              </a:rPr>
              <a:t>]</a:t>
            </a:r>
            <a:r>
              <a:rPr lang="ja-JP" altLang="en-US" sz="1200" b="0" i="0" dirty="0">
                <a:solidFill>
                  <a:srgbClr val="2F2F2F"/>
                </a:solidFill>
                <a:effectLst/>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11608458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120</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Urine</a:t>
                      </a:r>
                      <a:r>
                        <a:rPr sz="600" spc="20" dirty="0">
                          <a:latin typeface="游ゴシック"/>
                          <a:cs typeface="游ゴシック"/>
                        </a:rPr>
                        <a:t> </a:t>
                      </a:r>
                      <a:r>
                        <a:rPr sz="600" dirty="0">
                          <a:latin typeface="游ゴシック"/>
                          <a:cs typeface="游ゴシック"/>
                        </a:rPr>
                        <a:t>bilirubin</a:t>
                      </a:r>
                      <a:r>
                        <a:rPr sz="600" spc="2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尿中ビリルビン増加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Urobilinogen</a:t>
                      </a:r>
                      <a:r>
                        <a:rPr sz="600" spc="35" dirty="0">
                          <a:latin typeface="游ゴシック"/>
                          <a:cs typeface="游ゴシック"/>
                        </a:rPr>
                        <a:t> </a:t>
                      </a:r>
                      <a:r>
                        <a:rPr sz="600" dirty="0">
                          <a:latin typeface="游ゴシック"/>
                          <a:cs typeface="游ゴシック"/>
                        </a:rPr>
                        <a:t>urine</a:t>
                      </a:r>
                      <a:r>
                        <a:rPr sz="600" spc="3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ウロビリノーゲン尿減少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Urobilinogen</a:t>
                      </a:r>
                      <a:r>
                        <a:rPr sz="600" spc="35" dirty="0">
                          <a:latin typeface="游ゴシック"/>
                          <a:cs typeface="游ゴシック"/>
                        </a:rPr>
                        <a:t> </a:t>
                      </a:r>
                      <a:r>
                        <a:rPr sz="600" dirty="0">
                          <a:latin typeface="游ゴシック"/>
                          <a:cs typeface="游ゴシック"/>
                        </a:rPr>
                        <a:t>urine</a:t>
                      </a:r>
                      <a:r>
                        <a:rPr sz="600" spc="3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ウロビリノーゲン尿増加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Urticaria</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蕁麻疹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Urticaria</a:t>
                      </a:r>
                      <a:r>
                        <a:rPr sz="600" spc="20" dirty="0">
                          <a:latin typeface="游ゴシック"/>
                          <a:cs typeface="游ゴシック"/>
                        </a:rPr>
                        <a:t> </a:t>
                      </a:r>
                      <a:r>
                        <a:rPr sz="600" spc="-10" dirty="0">
                          <a:latin typeface="游ゴシック"/>
                          <a:cs typeface="游ゴシック"/>
                        </a:rPr>
                        <a:t>papular</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丘疹性蕁麻疹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Urticarial</a:t>
                      </a:r>
                      <a:r>
                        <a:rPr sz="600" spc="1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蕁麻疹性血管炎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Uterine</a:t>
                      </a:r>
                      <a:r>
                        <a:rPr sz="600" spc="15" dirty="0">
                          <a:latin typeface="游ゴシック"/>
                          <a:cs typeface="游ゴシック"/>
                        </a:rPr>
                        <a:t> </a:t>
                      </a:r>
                      <a:r>
                        <a:rPr sz="600" spc="-10" dirty="0">
                          <a:latin typeface="游ゴシック"/>
                          <a:cs typeface="游ゴシック"/>
                        </a:rPr>
                        <a:t>rupture</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子宮破裂</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Uveitis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ぶどう膜炎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Vaccination</a:t>
                      </a:r>
                      <a:r>
                        <a:rPr sz="600" spc="20" dirty="0">
                          <a:latin typeface="游ゴシック"/>
                          <a:cs typeface="游ゴシック"/>
                        </a:rPr>
                        <a:t> </a:t>
                      </a:r>
                      <a:r>
                        <a:rPr sz="600" dirty="0">
                          <a:latin typeface="游ゴシック"/>
                          <a:cs typeface="游ゴシック"/>
                        </a:rPr>
                        <a:t>site</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ワクチン接種部位血栓症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Vaccination</a:t>
                      </a:r>
                      <a:r>
                        <a:rPr sz="600" spc="20" dirty="0">
                          <a:latin typeface="游ゴシック"/>
                          <a:cs typeface="游ゴシック"/>
                        </a:rPr>
                        <a:t> </a:t>
                      </a:r>
                      <a:r>
                        <a:rPr sz="600" dirty="0">
                          <a:latin typeface="游ゴシック"/>
                          <a:cs typeface="游ゴシック"/>
                        </a:rPr>
                        <a:t>site</a:t>
                      </a:r>
                      <a:r>
                        <a:rPr sz="600" spc="1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ワクチン接種部位血管炎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Vagus</a:t>
                      </a:r>
                      <a:r>
                        <a:rPr sz="600" spc="15" dirty="0">
                          <a:latin typeface="游ゴシック"/>
                          <a:cs typeface="游ゴシック"/>
                        </a:rPr>
                        <a:t> </a:t>
                      </a:r>
                      <a:r>
                        <a:rPr sz="600" dirty="0">
                          <a:latin typeface="游ゴシック"/>
                          <a:cs typeface="游ゴシック"/>
                        </a:rPr>
                        <a:t>nerve</a:t>
                      </a:r>
                      <a:r>
                        <a:rPr sz="600" spc="15"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迷走神経麻痺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Varicella</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水疱瘡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Varicella</a:t>
                      </a:r>
                      <a:r>
                        <a:rPr sz="600" spc="5" dirty="0">
                          <a:latin typeface="游ゴシック"/>
                          <a:cs typeface="游ゴシック"/>
                        </a:rPr>
                        <a:t> </a:t>
                      </a:r>
                      <a:r>
                        <a:rPr sz="600" spc="-10" dirty="0">
                          <a:latin typeface="游ゴシック"/>
                          <a:cs typeface="游ゴシック"/>
                        </a:rPr>
                        <a:t>keratitis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水痘性角膜炎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Varicella</a:t>
                      </a:r>
                      <a:r>
                        <a:rPr sz="600" spc="10" dirty="0">
                          <a:latin typeface="游ゴシック"/>
                          <a:cs typeface="游ゴシック"/>
                        </a:rPr>
                        <a:t> </a:t>
                      </a:r>
                      <a:r>
                        <a:rPr sz="600" dirty="0">
                          <a:latin typeface="游ゴシック"/>
                          <a:cs typeface="游ゴシック"/>
                        </a:rPr>
                        <a:t>post</a:t>
                      </a:r>
                      <a:r>
                        <a:rPr sz="600" spc="25" dirty="0">
                          <a:latin typeface="游ゴシック"/>
                          <a:cs typeface="游ゴシック"/>
                        </a:rPr>
                        <a:t> </a:t>
                      </a:r>
                      <a:r>
                        <a:rPr sz="600" spc="-10" dirty="0">
                          <a:latin typeface="游ゴシック"/>
                          <a:cs typeface="游ゴシック"/>
                        </a:rPr>
                        <a:t>vaccine</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ワクチン接種後水痘</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Varicella</a:t>
                      </a:r>
                      <a:r>
                        <a:rPr sz="600" spc="10" dirty="0">
                          <a:latin typeface="游ゴシック"/>
                          <a:cs typeface="游ゴシック"/>
                        </a:rPr>
                        <a:t> </a:t>
                      </a:r>
                      <a:r>
                        <a:rPr sz="600" dirty="0">
                          <a:latin typeface="游ゴシック"/>
                          <a:cs typeface="游ゴシック"/>
                        </a:rPr>
                        <a:t>zoster</a:t>
                      </a:r>
                      <a:r>
                        <a:rPr sz="600" spc="25" dirty="0">
                          <a:latin typeface="游ゴシック"/>
                          <a:cs typeface="游ゴシック"/>
                        </a:rPr>
                        <a:t> </a:t>
                      </a:r>
                      <a:r>
                        <a:rPr sz="600" spc="-10" dirty="0">
                          <a:latin typeface="游ゴシック"/>
                          <a:cs typeface="游ゴシック"/>
                        </a:rPr>
                        <a:t>gastritis</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水痘帯状疱疹性胃炎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Varicella</a:t>
                      </a:r>
                      <a:r>
                        <a:rPr sz="600" spc="10" dirty="0">
                          <a:latin typeface="游ゴシック"/>
                          <a:cs typeface="游ゴシック"/>
                        </a:rPr>
                        <a:t> </a:t>
                      </a:r>
                      <a:r>
                        <a:rPr sz="600" dirty="0">
                          <a:latin typeface="游ゴシック"/>
                          <a:cs typeface="游ゴシック"/>
                        </a:rPr>
                        <a:t>zoster</a:t>
                      </a:r>
                      <a:r>
                        <a:rPr sz="600" spc="25" dirty="0">
                          <a:latin typeface="游ゴシック"/>
                          <a:cs typeface="游ゴシック"/>
                        </a:rPr>
                        <a:t> </a:t>
                      </a:r>
                      <a:r>
                        <a:rPr sz="600" spc="-10" dirty="0">
                          <a:latin typeface="游ゴシック"/>
                          <a:cs typeface="游ゴシック"/>
                        </a:rPr>
                        <a:t>oesophagitis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水痘帯状疱疹食道炎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Varicella</a:t>
                      </a:r>
                      <a:r>
                        <a:rPr sz="600" spc="10" dirty="0">
                          <a:latin typeface="游ゴシック"/>
                          <a:cs typeface="游ゴシック"/>
                        </a:rPr>
                        <a:t> </a:t>
                      </a:r>
                      <a:r>
                        <a:rPr sz="600" dirty="0">
                          <a:latin typeface="游ゴシック"/>
                          <a:cs typeface="游ゴシック"/>
                        </a:rPr>
                        <a:t>zoster</a:t>
                      </a:r>
                      <a:r>
                        <a:rPr sz="600" spc="25"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水痘帯状疱疹性肺炎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Varicella</a:t>
                      </a:r>
                      <a:r>
                        <a:rPr sz="600" spc="10" dirty="0">
                          <a:latin typeface="游ゴシック"/>
                          <a:cs typeface="游ゴシック"/>
                        </a:rPr>
                        <a:t> </a:t>
                      </a:r>
                      <a:r>
                        <a:rPr sz="600" dirty="0">
                          <a:latin typeface="游ゴシック"/>
                          <a:cs typeface="游ゴシック"/>
                        </a:rPr>
                        <a:t>zoster</a:t>
                      </a:r>
                      <a:r>
                        <a:rPr sz="600" spc="25" dirty="0">
                          <a:latin typeface="游ゴシック"/>
                          <a:cs typeface="游ゴシック"/>
                        </a:rPr>
                        <a:t> </a:t>
                      </a:r>
                      <a:r>
                        <a:rPr sz="600" spc="-10" dirty="0">
                          <a:latin typeface="游ゴシック"/>
                          <a:cs typeface="游ゴシック"/>
                        </a:rPr>
                        <a:t>sepsis</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水痘帯状疱疹敗血症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Varicella</a:t>
                      </a:r>
                      <a:r>
                        <a:rPr sz="600" spc="10" dirty="0">
                          <a:latin typeface="游ゴシック"/>
                          <a:cs typeface="游ゴシック"/>
                        </a:rPr>
                        <a:t> </a:t>
                      </a:r>
                      <a:r>
                        <a:rPr sz="600" dirty="0">
                          <a:latin typeface="游ゴシック"/>
                          <a:cs typeface="游ゴシック"/>
                        </a:rPr>
                        <a:t>zoster</a:t>
                      </a:r>
                      <a:r>
                        <a:rPr sz="600" spc="30" dirty="0">
                          <a:latin typeface="游ゴシック"/>
                          <a:cs typeface="游ゴシック"/>
                        </a:rPr>
                        <a:t> </a:t>
                      </a:r>
                      <a:r>
                        <a:rPr sz="600" dirty="0">
                          <a:latin typeface="游ゴシック"/>
                          <a:cs typeface="游ゴシック"/>
                        </a:rPr>
                        <a:t>virus</a:t>
                      </a:r>
                      <a:r>
                        <a:rPr sz="600" spc="2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水痘帯状疱疹ウイルス感染症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Vasa</a:t>
                      </a:r>
                      <a:r>
                        <a:rPr sz="600" spc="5" dirty="0">
                          <a:latin typeface="游ゴシック"/>
                          <a:cs typeface="游ゴシック"/>
                        </a:rPr>
                        <a:t> </a:t>
                      </a:r>
                      <a:r>
                        <a:rPr sz="600" spc="-10" dirty="0">
                          <a:latin typeface="游ゴシック"/>
                          <a:cs typeface="游ゴシック"/>
                        </a:rPr>
                        <a:t>praevia</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前立母斑病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Vascular</a:t>
                      </a:r>
                      <a:r>
                        <a:rPr sz="600" spc="15" dirty="0">
                          <a:latin typeface="游ゴシック"/>
                          <a:cs typeface="游ゴシック"/>
                        </a:rPr>
                        <a:t> </a:t>
                      </a:r>
                      <a:r>
                        <a:rPr sz="600" dirty="0">
                          <a:latin typeface="游ゴシック"/>
                          <a:cs typeface="游ゴシック"/>
                        </a:rPr>
                        <a:t>graft</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人工血管血栓症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Vascular</a:t>
                      </a:r>
                      <a:r>
                        <a:rPr sz="600" spc="35" dirty="0">
                          <a:latin typeface="游ゴシック"/>
                          <a:cs typeface="游ゴシック"/>
                        </a:rPr>
                        <a:t> </a:t>
                      </a:r>
                      <a:r>
                        <a:rPr sz="600" dirty="0">
                          <a:latin typeface="游ゴシック"/>
                          <a:cs typeface="游ゴシック"/>
                        </a:rPr>
                        <a:t>pseudoaneurysm</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血管性仮性動脈瘤血栓症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Vascular</a:t>
                      </a:r>
                      <a:r>
                        <a:rPr sz="600" spc="10" dirty="0">
                          <a:latin typeface="游ゴシック"/>
                          <a:cs typeface="游ゴシック"/>
                        </a:rPr>
                        <a:t> </a:t>
                      </a:r>
                      <a:r>
                        <a:rPr sz="600" spc="-10" dirty="0">
                          <a:latin typeface="游ゴシック"/>
                          <a:cs typeface="游ゴシック"/>
                        </a:rPr>
                        <a:t>purpura</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血管性紫斑病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Vascular</a:t>
                      </a:r>
                      <a:r>
                        <a:rPr sz="600" spc="15" dirty="0">
                          <a:latin typeface="游ゴシック"/>
                          <a:cs typeface="游ゴシック"/>
                        </a:rPr>
                        <a:t> </a:t>
                      </a:r>
                      <a:r>
                        <a:rPr sz="600" dirty="0">
                          <a:latin typeface="游ゴシック"/>
                          <a:cs typeface="游ゴシック"/>
                        </a:rPr>
                        <a:t>stent</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血管ステント血栓症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Vasculitic</a:t>
                      </a:r>
                      <a:r>
                        <a:rPr sz="600" spc="20" dirty="0">
                          <a:latin typeface="游ゴシック"/>
                          <a:cs typeface="游ゴシック"/>
                        </a:rPr>
                        <a:t> </a:t>
                      </a:r>
                      <a:r>
                        <a:rPr sz="600" spc="-20" dirty="0">
                          <a:latin typeface="游ゴシック"/>
                          <a:cs typeface="游ゴシック"/>
                        </a:rPr>
                        <a:t>rash</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血管炎性皮疹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Vasculitic</a:t>
                      </a:r>
                      <a:r>
                        <a:rPr sz="600" spc="20" dirty="0">
                          <a:latin typeface="游ゴシック"/>
                          <a:cs typeface="游ゴシック"/>
                        </a:rPr>
                        <a:t> </a:t>
                      </a:r>
                      <a:r>
                        <a:rPr sz="600" spc="-10" dirty="0">
                          <a:latin typeface="游ゴシック"/>
                          <a:cs typeface="游ゴシック"/>
                        </a:rPr>
                        <a:t>ulcer</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血管炎性潰瘍</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Vasculitis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Vasculitis</a:t>
                      </a:r>
                      <a:r>
                        <a:rPr sz="600" spc="25" dirty="0">
                          <a:latin typeface="游ゴシック"/>
                          <a:cs typeface="游ゴシック"/>
                        </a:rPr>
                        <a:t> </a:t>
                      </a:r>
                      <a:r>
                        <a:rPr sz="600" spc="-10" dirty="0">
                          <a:latin typeface="游ゴシック"/>
                          <a:cs typeface="游ゴシック"/>
                        </a:rPr>
                        <a:t>gastrointestinal</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消化器系血管炎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Vasculitis</a:t>
                      </a:r>
                      <a:r>
                        <a:rPr sz="600" spc="25" dirty="0">
                          <a:latin typeface="游ゴシック"/>
                          <a:cs typeface="游ゴシック"/>
                        </a:rPr>
                        <a:t> </a:t>
                      </a:r>
                      <a:r>
                        <a:rPr sz="600" spc="-10" dirty="0">
                          <a:latin typeface="游ゴシック"/>
                          <a:cs typeface="游ゴシック"/>
                        </a:rPr>
                        <a:t>necrotising</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壊死性血管炎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Vena</a:t>
                      </a:r>
                      <a:r>
                        <a:rPr sz="600" spc="5" dirty="0">
                          <a:latin typeface="游ゴシック"/>
                          <a:cs typeface="游ゴシック"/>
                        </a:rPr>
                        <a:t> </a:t>
                      </a:r>
                      <a:r>
                        <a:rPr sz="600" dirty="0">
                          <a:latin typeface="游ゴシック"/>
                          <a:cs typeface="游ゴシック"/>
                        </a:rPr>
                        <a:t>cava </a:t>
                      </a:r>
                      <a:r>
                        <a:rPr sz="600" spc="-10" dirty="0">
                          <a:latin typeface="游ゴシック"/>
                          <a:cs typeface="游ゴシック"/>
                        </a:rPr>
                        <a:t>embolism</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大静脈塞栓症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Vena</a:t>
                      </a:r>
                      <a:r>
                        <a:rPr sz="600" spc="5" dirty="0">
                          <a:latin typeface="游ゴシック"/>
                          <a:cs typeface="游ゴシック"/>
                        </a:rPr>
                        <a:t> </a:t>
                      </a:r>
                      <a:r>
                        <a:rPr sz="600" dirty="0">
                          <a:latin typeface="游ゴシック"/>
                          <a:cs typeface="游ゴシック"/>
                        </a:rPr>
                        <a:t>cava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大静脈血栓症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Venous</a:t>
                      </a:r>
                      <a:r>
                        <a:rPr sz="600" spc="15" dirty="0">
                          <a:latin typeface="游ゴシック"/>
                          <a:cs typeface="游ゴシック"/>
                        </a:rPr>
                        <a:t> </a:t>
                      </a:r>
                      <a:r>
                        <a:rPr sz="600" spc="-10" dirty="0">
                          <a:latin typeface="游ゴシック"/>
                          <a:cs typeface="游ゴシック"/>
                        </a:rPr>
                        <a:t>intravasation</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静脈内侵襲</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Venous</a:t>
                      </a:r>
                      <a:r>
                        <a:rPr sz="600" spc="15" dirty="0">
                          <a:latin typeface="游ゴシック"/>
                          <a:cs typeface="游ゴシック"/>
                        </a:rPr>
                        <a:t> </a:t>
                      </a:r>
                      <a:r>
                        <a:rPr sz="600" spc="-10" dirty="0">
                          <a:latin typeface="游ゴシック"/>
                          <a:cs typeface="游ゴシック"/>
                        </a:rPr>
                        <a:t>recanalisation</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静脈の再疎通</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Venous</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Venous</a:t>
                      </a:r>
                      <a:r>
                        <a:rPr sz="600" spc="25" dirty="0">
                          <a:latin typeface="游ゴシック"/>
                          <a:cs typeface="游ゴシック"/>
                        </a:rPr>
                        <a:t> </a:t>
                      </a:r>
                      <a:r>
                        <a:rPr sz="600" dirty="0">
                          <a:latin typeface="游ゴシック"/>
                          <a:cs typeface="游ゴシック"/>
                        </a:rPr>
                        <a:t>thrombosis</a:t>
                      </a:r>
                      <a:r>
                        <a:rPr sz="600" spc="30" dirty="0">
                          <a:latin typeface="游ゴシック"/>
                          <a:cs typeface="游ゴシック"/>
                        </a:rPr>
                        <a:t> </a:t>
                      </a:r>
                      <a:r>
                        <a:rPr sz="600" dirty="0">
                          <a:latin typeface="游ゴシック"/>
                          <a:cs typeface="游ゴシック"/>
                        </a:rPr>
                        <a:t>in</a:t>
                      </a:r>
                      <a:r>
                        <a:rPr sz="600" spc="30" dirty="0">
                          <a:latin typeface="游ゴシック"/>
                          <a:cs typeface="游ゴシック"/>
                        </a:rPr>
                        <a:t> </a:t>
                      </a:r>
                      <a:r>
                        <a:rPr sz="600" spc="-10" dirty="0">
                          <a:latin typeface="游ゴシック"/>
                          <a:cs typeface="游ゴシック"/>
                        </a:rPr>
                        <a:t>pregnancy</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妊娠中の静脈血栓症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Venous</a:t>
                      </a:r>
                      <a:r>
                        <a:rPr sz="600" spc="35" dirty="0">
                          <a:latin typeface="游ゴシック"/>
                          <a:cs typeface="游ゴシック"/>
                        </a:rPr>
                        <a:t> </a:t>
                      </a:r>
                      <a:r>
                        <a:rPr sz="600" dirty="0">
                          <a:latin typeface="游ゴシック"/>
                          <a:cs typeface="游ゴシック"/>
                        </a:rPr>
                        <a:t>thrombosis</a:t>
                      </a:r>
                      <a:r>
                        <a:rPr sz="600" spc="40" dirty="0">
                          <a:latin typeface="游ゴシック"/>
                          <a:cs typeface="游ゴシック"/>
                        </a:rPr>
                        <a:t> </a:t>
                      </a:r>
                      <a:r>
                        <a:rPr sz="600" spc="-20" dirty="0">
                          <a:latin typeface="游ゴシック"/>
                          <a:cs typeface="游ゴシック"/>
                        </a:rPr>
                        <a:t>limb</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四肢静脈血栓症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Venous</a:t>
                      </a:r>
                      <a:r>
                        <a:rPr sz="600" spc="35" dirty="0">
                          <a:latin typeface="游ゴシック"/>
                          <a:cs typeface="游ゴシック"/>
                        </a:rPr>
                        <a:t> </a:t>
                      </a:r>
                      <a:r>
                        <a:rPr sz="600" dirty="0">
                          <a:latin typeface="游ゴシック"/>
                          <a:cs typeface="游ゴシック"/>
                        </a:rPr>
                        <a:t>thrombosis</a:t>
                      </a:r>
                      <a:r>
                        <a:rPr sz="600" spc="40" dirty="0">
                          <a:latin typeface="游ゴシック"/>
                          <a:cs typeface="游ゴシック"/>
                        </a:rPr>
                        <a:t> </a:t>
                      </a:r>
                      <a:r>
                        <a:rPr sz="600" spc="-10" dirty="0">
                          <a:latin typeface="游ゴシック"/>
                          <a:cs typeface="游ゴシック"/>
                        </a:rPr>
                        <a:t>neonatal</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新生児静脈血栓症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Vertebral</a:t>
                      </a:r>
                      <a:r>
                        <a:rPr sz="600" spc="15"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椎骨動脈血栓症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Vessel</a:t>
                      </a:r>
                      <a:r>
                        <a:rPr sz="600" spc="30" dirty="0">
                          <a:latin typeface="游ゴシック"/>
                          <a:cs typeface="游ゴシック"/>
                        </a:rPr>
                        <a:t> </a:t>
                      </a:r>
                      <a:r>
                        <a:rPr sz="600" dirty="0">
                          <a:latin typeface="游ゴシック"/>
                          <a:cs typeface="游ゴシック"/>
                        </a:rPr>
                        <a:t>puncture</a:t>
                      </a:r>
                      <a:r>
                        <a:rPr sz="600" spc="20" dirty="0">
                          <a:latin typeface="游ゴシック"/>
                          <a:cs typeface="游ゴシック"/>
                        </a:rPr>
                        <a:t> </a:t>
                      </a:r>
                      <a:r>
                        <a:rPr sz="600" dirty="0">
                          <a:latin typeface="游ゴシック"/>
                          <a:cs typeface="游ゴシック"/>
                        </a:rPr>
                        <a:t>site</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血管穿刺部位血栓症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Visceral</a:t>
                      </a:r>
                      <a:r>
                        <a:rPr sz="600" spc="15" dirty="0">
                          <a:latin typeface="游ゴシック"/>
                          <a:cs typeface="游ゴシック"/>
                        </a:rPr>
                        <a:t> </a:t>
                      </a:r>
                      <a:r>
                        <a:rPr sz="600" dirty="0">
                          <a:latin typeface="游ゴシック"/>
                          <a:cs typeface="游ゴシック"/>
                        </a:rPr>
                        <a:t>venous</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内臓静脈血栓症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VIth</a:t>
                      </a:r>
                      <a:r>
                        <a:rPr sz="600" spc="10" dirty="0">
                          <a:latin typeface="游ゴシック"/>
                          <a:cs typeface="游ゴシック"/>
                        </a:rPr>
                        <a:t> </a:t>
                      </a:r>
                      <a:r>
                        <a:rPr sz="600" dirty="0">
                          <a:latin typeface="游ゴシック"/>
                          <a:cs typeface="游ゴシック"/>
                        </a:rPr>
                        <a:t>nerve</a:t>
                      </a:r>
                      <a:r>
                        <a:rPr sz="600" spc="10"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第</a:t>
                      </a:r>
                      <a:r>
                        <a:rPr sz="600" spc="-10" dirty="0">
                          <a:latin typeface="游ゴシック"/>
                          <a:cs typeface="游ゴシック"/>
                        </a:rPr>
                        <a:t>VI</a:t>
                      </a:r>
                      <a:r>
                        <a:rPr sz="600" spc="-15" dirty="0">
                          <a:latin typeface="游ゴシック"/>
                          <a:cs typeface="游ゴシック"/>
                        </a:rPr>
                        <a:t>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VIth</a:t>
                      </a:r>
                      <a:r>
                        <a:rPr sz="600" spc="10" dirty="0">
                          <a:latin typeface="游ゴシック"/>
                          <a:cs typeface="游ゴシック"/>
                        </a:rPr>
                        <a:t> </a:t>
                      </a:r>
                      <a:r>
                        <a:rPr sz="600" dirty="0">
                          <a:latin typeface="游ゴシック"/>
                          <a:cs typeface="游ゴシック"/>
                        </a:rPr>
                        <a:t>nerve</a:t>
                      </a:r>
                      <a:r>
                        <a:rPr sz="600" spc="10" dirty="0">
                          <a:latin typeface="游ゴシック"/>
                          <a:cs typeface="游ゴシック"/>
                        </a:rPr>
                        <a:t> </a:t>
                      </a:r>
                      <a:r>
                        <a:rPr sz="600" spc="-10" dirty="0">
                          <a:latin typeface="游ゴシック"/>
                          <a:cs typeface="游ゴシック"/>
                        </a:rPr>
                        <a:t>paresis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VIth</a:t>
                      </a:r>
                      <a:r>
                        <a:rPr sz="600" spc="-15" dirty="0">
                          <a:latin typeface="游ゴシック"/>
                          <a:cs typeface="游ゴシック"/>
                        </a:rPr>
                        <a:t>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Vitiligo</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白斑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Vocal</a:t>
                      </a:r>
                      <a:r>
                        <a:rPr sz="600" spc="15" dirty="0">
                          <a:latin typeface="游ゴシック"/>
                          <a:cs typeface="游ゴシック"/>
                        </a:rPr>
                        <a:t> </a:t>
                      </a:r>
                      <a:r>
                        <a:rPr sz="600" dirty="0">
                          <a:latin typeface="游ゴシック"/>
                          <a:cs typeface="游ゴシック"/>
                        </a:rPr>
                        <a:t>cord</a:t>
                      </a:r>
                      <a:r>
                        <a:rPr sz="600" spc="10"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声帯麻痺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Vocal</a:t>
                      </a:r>
                      <a:r>
                        <a:rPr sz="600" spc="15" dirty="0">
                          <a:latin typeface="游ゴシック"/>
                          <a:cs typeface="游ゴシック"/>
                        </a:rPr>
                        <a:t> </a:t>
                      </a:r>
                      <a:r>
                        <a:rPr sz="600" dirty="0">
                          <a:latin typeface="游ゴシック"/>
                          <a:cs typeface="游ゴシック"/>
                        </a:rPr>
                        <a:t>cord</a:t>
                      </a:r>
                      <a:r>
                        <a:rPr sz="600" spc="10" dirty="0">
                          <a:latin typeface="游ゴシック"/>
                          <a:cs typeface="游ゴシック"/>
                        </a:rPr>
                        <a:t> </a:t>
                      </a:r>
                      <a:r>
                        <a:rPr sz="600" spc="-10" dirty="0">
                          <a:latin typeface="游ゴシック"/>
                          <a:cs typeface="游ゴシック"/>
                        </a:rPr>
                        <a:t>paresis</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声帯麻痺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Vogt-Koyanagi-Harada</a:t>
                      </a:r>
                      <a:r>
                        <a:rPr sz="600" spc="6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ヴォークト-小柳-原田病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Warm</a:t>
                      </a:r>
                      <a:r>
                        <a:rPr sz="600" spc="15" dirty="0">
                          <a:latin typeface="游ゴシック"/>
                          <a:cs typeface="游ゴシック"/>
                        </a:rPr>
                        <a:t> </a:t>
                      </a:r>
                      <a:r>
                        <a:rPr sz="600" dirty="0">
                          <a:latin typeface="游ゴシック"/>
                          <a:cs typeface="游ゴシック"/>
                        </a:rPr>
                        <a:t>type</a:t>
                      </a:r>
                      <a:r>
                        <a:rPr sz="600" spc="15" dirty="0">
                          <a:latin typeface="游ゴシック"/>
                          <a:cs typeface="游ゴシック"/>
                        </a:rPr>
                        <a:t> </a:t>
                      </a:r>
                      <a:r>
                        <a:rPr sz="600" dirty="0">
                          <a:latin typeface="游ゴシック"/>
                          <a:cs typeface="游ゴシック"/>
                        </a:rPr>
                        <a:t>haemolytic</a:t>
                      </a:r>
                      <a:r>
                        <a:rPr sz="600" spc="10" dirty="0">
                          <a:latin typeface="游ゴシック"/>
                          <a:cs typeface="游ゴシック"/>
                        </a:rPr>
                        <a:t> </a:t>
                      </a:r>
                      <a:r>
                        <a:rPr sz="600" spc="-10" dirty="0">
                          <a:latin typeface="游ゴシック"/>
                          <a:cs typeface="游ゴシック"/>
                        </a:rPr>
                        <a:t>anaemia</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温熱型溶血性貧血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2868026" y="4149199"/>
            <a:ext cx="1759297" cy="88807"/>
          </a:xfrm>
          <a:prstGeom prst="rect">
            <a:avLst/>
          </a:prstGeom>
        </p:spPr>
        <p:txBody>
          <a:bodyPr vert="horz" wrap="square" lIns="0" tIns="0" rIns="0" bIns="0" rtlCol="0" anchor="ctr">
            <a:spAutoFit/>
          </a:bodyPr>
          <a:lstStyle/>
          <a:p>
            <a:pPr marL="24434"/>
            <a:fld id="{81D60167-4931-47E6-BA6A-407CBD079E47}" type="slidenum">
              <a:rPr dirty="0"/>
              <a:pPr marL="24434"/>
              <a:t>121</a:t>
            </a:fld>
            <a:r>
              <a:rPr spc="6" dirty="0"/>
              <a:t> / </a:t>
            </a:r>
            <a:r>
              <a:rPr dirty="0"/>
              <a:t>29</a:t>
            </a:r>
            <a:r>
              <a:rPr spc="-10" dirty="0"/>
              <a:t> ページ</a:t>
            </a:r>
          </a:p>
        </p:txBody>
      </p:sp>
      <p:graphicFrame>
        <p:nvGraphicFramePr>
          <p:cNvPr id="2" name="object 2"/>
          <p:cNvGraphicFramePr>
            <a:graphicFrameLocks noGrp="1"/>
          </p:cNvGraphicFramePr>
          <p:nvPr/>
        </p:nvGraphicFramePr>
        <p:xfrm>
          <a:off x="4089262" y="438846"/>
          <a:ext cx="4001994" cy="750144"/>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Wheezing</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呼気性喘鳴</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White</a:t>
                      </a:r>
                      <a:r>
                        <a:rPr sz="600" spc="20" dirty="0">
                          <a:latin typeface="游ゴシック"/>
                          <a:cs typeface="游ゴシック"/>
                        </a:rPr>
                        <a:t> </a:t>
                      </a:r>
                      <a:r>
                        <a:rPr sz="600" dirty="0">
                          <a:latin typeface="游ゴシック"/>
                          <a:cs typeface="游ゴシック"/>
                        </a:rPr>
                        <a:t>nipple</a:t>
                      </a:r>
                      <a:r>
                        <a:rPr sz="600" spc="20" dirty="0">
                          <a:latin typeface="游ゴシック"/>
                          <a:cs typeface="游ゴシック"/>
                        </a:rPr>
                        <a:t> </a:t>
                      </a:r>
                      <a:r>
                        <a:rPr sz="600" spc="-20" dirty="0">
                          <a:latin typeface="游ゴシック"/>
                          <a:cs typeface="游ゴシック"/>
                        </a:rPr>
                        <a:t>sign</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白色乳頭徴候</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9</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5"/>
                        </a:spcBef>
                      </a:pPr>
                      <a:r>
                        <a:rPr sz="600" dirty="0">
                          <a:latin typeface="游ゴシック"/>
                          <a:cs typeface="游ゴシック"/>
                        </a:rPr>
                        <a:t>XIth</a:t>
                      </a:r>
                      <a:r>
                        <a:rPr sz="600" spc="10" dirty="0">
                          <a:latin typeface="游ゴシック"/>
                          <a:cs typeface="游ゴシック"/>
                        </a:rPr>
                        <a:t> </a:t>
                      </a:r>
                      <a:r>
                        <a:rPr sz="600" dirty="0">
                          <a:latin typeface="游ゴシック"/>
                          <a:cs typeface="游ゴシック"/>
                        </a:rPr>
                        <a:t>nerve</a:t>
                      </a:r>
                      <a:r>
                        <a:rPr sz="600" spc="10" dirty="0">
                          <a:latin typeface="游ゴシック"/>
                          <a:cs typeface="游ゴシック"/>
                        </a:rPr>
                        <a:t> </a:t>
                      </a:r>
                      <a:r>
                        <a:rPr sz="600" spc="-10" dirty="0">
                          <a:latin typeface="游ゴシック"/>
                          <a:cs typeface="游ゴシック"/>
                        </a:rPr>
                        <a:t>paralysis</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第十一神経麻痺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spc="-10" dirty="0">
                          <a:latin typeface="游ゴシック"/>
                          <a:cs typeface="游ゴシック"/>
                        </a:rPr>
                        <a:t>X-</a:t>
                      </a:r>
                      <a:r>
                        <a:rPr sz="600" dirty="0">
                          <a:latin typeface="游ゴシック"/>
                          <a:cs typeface="游ゴシック"/>
                        </a:rPr>
                        <a:t>ray</a:t>
                      </a:r>
                      <a:r>
                        <a:rPr sz="600" spc="30" dirty="0">
                          <a:latin typeface="游ゴシック"/>
                          <a:cs typeface="游ゴシック"/>
                        </a:rPr>
                        <a:t> </a:t>
                      </a:r>
                      <a:r>
                        <a:rPr sz="600" dirty="0">
                          <a:latin typeface="游ゴシック"/>
                          <a:cs typeface="游ゴシック"/>
                        </a:rPr>
                        <a:t>hepatobiliary</a:t>
                      </a:r>
                      <a:r>
                        <a:rPr sz="600" spc="2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X線肝胆膵異常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Young's</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ヤング症候群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9</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70"/>
                        </a:spcBef>
                      </a:pPr>
                      <a:r>
                        <a:rPr sz="600" dirty="0">
                          <a:latin typeface="游ゴシック"/>
                          <a:cs typeface="游ゴシック"/>
                        </a:rPr>
                        <a:t>Zika</a:t>
                      </a:r>
                      <a:r>
                        <a:rPr sz="600" spc="20" dirty="0">
                          <a:latin typeface="游ゴシック"/>
                          <a:cs typeface="游ゴシック"/>
                        </a:rPr>
                        <a:t> </a:t>
                      </a:r>
                      <a:r>
                        <a:rPr sz="600" dirty="0">
                          <a:latin typeface="游ゴシック"/>
                          <a:cs typeface="游ゴシック"/>
                        </a:rPr>
                        <a:t>virus</a:t>
                      </a:r>
                      <a:r>
                        <a:rPr sz="600" spc="25" dirty="0">
                          <a:latin typeface="游ゴシック"/>
                          <a:cs typeface="游ゴシック"/>
                        </a:rPr>
                        <a:t> </a:t>
                      </a:r>
                      <a:r>
                        <a:rPr sz="600" dirty="0">
                          <a:latin typeface="游ゴシック"/>
                          <a:cs typeface="游ゴシック"/>
                        </a:rPr>
                        <a:t>associated</a:t>
                      </a:r>
                      <a:r>
                        <a:rPr sz="600" spc="30" dirty="0">
                          <a:latin typeface="游ゴシック"/>
                          <a:cs typeface="游ゴシック"/>
                        </a:rPr>
                        <a:t> </a:t>
                      </a:r>
                      <a:r>
                        <a:rPr sz="600" dirty="0">
                          <a:latin typeface="游ゴシック"/>
                          <a:cs typeface="游ゴシック"/>
                        </a:rPr>
                        <a:t>Guillain</a:t>
                      </a:r>
                      <a:r>
                        <a:rPr sz="600" spc="25" dirty="0">
                          <a:latin typeface="游ゴシック"/>
                          <a:cs typeface="游ゴシック"/>
                        </a:rPr>
                        <a:t> </a:t>
                      </a:r>
                      <a:r>
                        <a:rPr sz="600" dirty="0">
                          <a:latin typeface="游ゴシック"/>
                          <a:cs typeface="游ゴシック"/>
                        </a:rPr>
                        <a:t>Barre</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ジカウイルス関連ギラン・バレー症候群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3" name="object 3"/>
          <p:cNvSpPr txBox="1"/>
          <p:nvPr/>
        </p:nvSpPr>
        <p:spPr>
          <a:xfrm>
            <a:off x="4097732" y="1287089"/>
            <a:ext cx="3264066" cy="1510700"/>
          </a:xfrm>
          <a:prstGeom prst="rect">
            <a:avLst/>
          </a:prstGeom>
        </p:spPr>
        <p:txBody>
          <a:bodyPr vert="horz" wrap="square" lIns="0" tIns="44797" rIns="0" bIns="0" rtlCol="0">
            <a:spAutoFit/>
          </a:bodyPr>
          <a:lstStyle/>
          <a:p>
            <a:pPr marL="8959">
              <a:spcBef>
                <a:spcPts val="353"/>
              </a:spcBef>
            </a:pPr>
            <a:r>
              <a:rPr sz="577" spc="-16" dirty="0">
                <a:latin typeface="游ゴシック"/>
                <a:cs typeface="游ゴシック"/>
              </a:rPr>
              <a:t>出典</a:t>
            </a:r>
            <a:endParaRPr sz="577">
              <a:latin typeface="游ゴシック"/>
              <a:cs typeface="游ゴシック"/>
            </a:endParaRPr>
          </a:p>
          <a:p>
            <a:pPr marL="8959" marR="601065" algn="just">
              <a:lnSpc>
                <a:spcPct val="142200"/>
              </a:lnSpc>
            </a:pPr>
            <a:r>
              <a:rPr sz="577" dirty="0">
                <a:latin typeface="游ゴシック"/>
                <a:cs typeface="游ゴシック"/>
              </a:rPr>
              <a:t>5.3.6</a:t>
            </a:r>
            <a:r>
              <a:rPr sz="577" spc="26" dirty="0">
                <a:latin typeface="游ゴシック"/>
                <a:cs typeface="游ゴシック"/>
              </a:rPr>
              <a:t> </a:t>
            </a:r>
            <a:r>
              <a:rPr sz="577" dirty="0">
                <a:latin typeface="游ゴシック"/>
                <a:cs typeface="游ゴシック"/>
              </a:rPr>
              <a:t>CUMULATIVE</a:t>
            </a:r>
            <a:r>
              <a:rPr sz="577" spc="29" dirty="0">
                <a:latin typeface="游ゴシック"/>
                <a:cs typeface="游ゴシック"/>
              </a:rPr>
              <a:t> </a:t>
            </a:r>
            <a:r>
              <a:rPr sz="577" dirty="0">
                <a:latin typeface="游ゴシック"/>
                <a:cs typeface="游ゴシック"/>
              </a:rPr>
              <a:t>ANALYSIS</a:t>
            </a:r>
            <a:r>
              <a:rPr sz="577" spc="29" dirty="0">
                <a:latin typeface="游ゴシック"/>
                <a:cs typeface="游ゴシック"/>
              </a:rPr>
              <a:t> </a:t>
            </a:r>
            <a:r>
              <a:rPr sz="577" dirty="0">
                <a:latin typeface="游ゴシック"/>
                <a:cs typeface="游ゴシック"/>
              </a:rPr>
              <a:t>OF</a:t>
            </a:r>
            <a:r>
              <a:rPr sz="577" spc="26" dirty="0">
                <a:latin typeface="游ゴシック"/>
                <a:cs typeface="游ゴシック"/>
              </a:rPr>
              <a:t> </a:t>
            </a:r>
            <a:r>
              <a:rPr sz="577" dirty="0">
                <a:latin typeface="游ゴシック"/>
                <a:cs typeface="游ゴシック"/>
              </a:rPr>
              <a:t>POST-AUTHORIZATION</a:t>
            </a:r>
            <a:r>
              <a:rPr sz="577" spc="29" dirty="0">
                <a:latin typeface="游ゴシック"/>
                <a:cs typeface="游ゴシック"/>
              </a:rPr>
              <a:t> </a:t>
            </a:r>
            <a:r>
              <a:rPr sz="577" dirty="0">
                <a:latin typeface="游ゴシック"/>
                <a:cs typeface="游ゴシック"/>
              </a:rPr>
              <a:t>ADVERSE</a:t>
            </a:r>
            <a:r>
              <a:rPr sz="577" spc="29" dirty="0">
                <a:latin typeface="游ゴシック"/>
                <a:cs typeface="游ゴシック"/>
              </a:rPr>
              <a:t> </a:t>
            </a:r>
            <a:r>
              <a:rPr sz="577" spc="-6" dirty="0">
                <a:latin typeface="游ゴシック"/>
                <a:cs typeface="游ゴシック"/>
              </a:rPr>
              <a:t>EVENT </a:t>
            </a:r>
            <a:r>
              <a:rPr sz="577" dirty="0">
                <a:latin typeface="游ゴシック"/>
                <a:cs typeface="游ゴシック"/>
              </a:rPr>
              <a:t>REPORTS</a:t>
            </a:r>
            <a:r>
              <a:rPr sz="577" spc="26" dirty="0">
                <a:latin typeface="游ゴシック"/>
                <a:cs typeface="游ゴシック"/>
              </a:rPr>
              <a:t> </a:t>
            </a:r>
            <a:r>
              <a:rPr sz="577" dirty="0">
                <a:latin typeface="游ゴシック"/>
                <a:cs typeface="游ゴシック"/>
              </a:rPr>
              <a:t>OF</a:t>
            </a:r>
            <a:r>
              <a:rPr sz="577" spc="26" dirty="0">
                <a:latin typeface="游ゴシック"/>
                <a:cs typeface="游ゴシック"/>
              </a:rPr>
              <a:t> </a:t>
            </a:r>
            <a:r>
              <a:rPr sz="577" dirty="0">
                <a:latin typeface="游ゴシック"/>
                <a:cs typeface="游ゴシック"/>
              </a:rPr>
              <a:t>PF-07302048</a:t>
            </a:r>
            <a:r>
              <a:rPr sz="577" spc="26" dirty="0">
                <a:latin typeface="游ゴシック"/>
                <a:cs typeface="游ゴシック"/>
              </a:rPr>
              <a:t> </a:t>
            </a:r>
            <a:r>
              <a:rPr sz="577" dirty="0">
                <a:latin typeface="游ゴシック"/>
                <a:cs typeface="游ゴシック"/>
              </a:rPr>
              <a:t>(BNT162B2)</a:t>
            </a:r>
            <a:r>
              <a:rPr sz="577" spc="22" dirty="0">
                <a:latin typeface="游ゴシック"/>
                <a:cs typeface="游ゴシック"/>
              </a:rPr>
              <a:t> </a:t>
            </a:r>
            <a:r>
              <a:rPr sz="577" dirty="0">
                <a:latin typeface="游ゴシック"/>
                <a:cs typeface="游ゴシック"/>
              </a:rPr>
              <a:t>RECEIVED</a:t>
            </a:r>
            <a:r>
              <a:rPr sz="577" spc="26" dirty="0">
                <a:latin typeface="游ゴシック"/>
                <a:cs typeface="游ゴシック"/>
              </a:rPr>
              <a:t> </a:t>
            </a:r>
            <a:r>
              <a:rPr sz="577" dirty="0">
                <a:latin typeface="游ゴシック"/>
                <a:cs typeface="游ゴシック"/>
              </a:rPr>
              <a:t>THROUGH</a:t>
            </a:r>
            <a:r>
              <a:rPr sz="577" spc="38" dirty="0">
                <a:latin typeface="游ゴシック"/>
                <a:cs typeface="游ゴシック"/>
              </a:rPr>
              <a:t> </a:t>
            </a:r>
            <a:r>
              <a:rPr sz="577" spc="-6" dirty="0">
                <a:latin typeface="游ゴシック"/>
                <a:cs typeface="游ゴシック"/>
              </a:rPr>
              <a:t>28-</a:t>
            </a:r>
            <a:r>
              <a:rPr sz="577" dirty="0">
                <a:latin typeface="游ゴシック"/>
                <a:cs typeface="游ゴシック"/>
              </a:rPr>
              <a:t>FEB-</a:t>
            </a:r>
            <a:r>
              <a:rPr sz="577" spc="-13" dirty="0">
                <a:latin typeface="游ゴシック"/>
                <a:cs typeface="游ゴシック"/>
              </a:rPr>
              <a:t>2021 </a:t>
            </a:r>
            <a:r>
              <a:rPr sz="577" dirty="0">
                <a:latin typeface="游ゴシック"/>
                <a:cs typeface="游ゴシック"/>
              </a:rPr>
              <a:t>p30～</a:t>
            </a:r>
            <a:r>
              <a:rPr sz="577" spc="141" dirty="0">
                <a:latin typeface="游ゴシック"/>
                <a:cs typeface="游ゴシック"/>
              </a:rPr>
              <a:t>  </a:t>
            </a:r>
            <a:r>
              <a:rPr sz="577" dirty="0">
                <a:latin typeface="游ゴシック"/>
                <a:cs typeface="游ゴシック"/>
              </a:rPr>
              <a:t>APPENDIX</a:t>
            </a:r>
            <a:r>
              <a:rPr sz="577" spc="16" dirty="0">
                <a:latin typeface="游ゴシック"/>
                <a:cs typeface="游ゴシック"/>
              </a:rPr>
              <a:t> </a:t>
            </a:r>
            <a:r>
              <a:rPr sz="577" dirty="0">
                <a:latin typeface="游ゴシック"/>
                <a:cs typeface="游ゴシック"/>
              </a:rPr>
              <a:t>1.</a:t>
            </a:r>
            <a:r>
              <a:rPr sz="577" spc="10" dirty="0">
                <a:latin typeface="游ゴシック"/>
                <a:cs typeface="游ゴシック"/>
              </a:rPr>
              <a:t> </a:t>
            </a:r>
            <a:r>
              <a:rPr sz="577" dirty="0">
                <a:latin typeface="游ゴシック"/>
                <a:cs typeface="游ゴシック"/>
              </a:rPr>
              <a:t>LIST</a:t>
            </a:r>
            <a:r>
              <a:rPr sz="577" spc="10" dirty="0">
                <a:latin typeface="游ゴシック"/>
                <a:cs typeface="游ゴシック"/>
              </a:rPr>
              <a:t> </a:t>
            </a:r>
            <a:r>
              <a:rPr sz="577" dirty="0">
                <a:latin typeface="游ゴシック"/>
                <a:cs typeface="游ゴシック"/>
              </a:rPr>
              <a:t>OF</a:t>
            </a:r>
            <a:r>
              <a:rPr sz="577" spc="10" dirty="0">
                <a:latin typeface="游ゴシック"/>
                <a:cs typeface="游ゴシック"/>
              </a:rPr>
              <a:t> </a:t>
            </a:r>
            <a:r>
              <a:rPr sz="577" dirty="0">
                <a:latin typeface="游ゴシック"/>
                <a:cs typeface="游ゴシック"/>
              </a:rPr>
              <a:t>ADVERSE</a:t>
            </a:r>
            <a:r>
              <a:rPr sz="577" spc="6" dirty="0">
                <a:latin typeface="游ゴシック"/>
                <a:cs typeface="游ゴシック"/>
              </a:rPr>
              <a:t> </a:t>
            </a:r>
            <a:r>
              <a:rPr sz="577" dirty="0">
                <a:latin typeface="游ゴシック"/>
                <a:cs typeface="游ゴシック"/>
              </a:rPr>
              <a:t>EVENTS</a:t>
            </a:r>
            <a:r>
              <a:rPr sz="577" spc="13" dirty="0">
                <a:latin typeface="游ゴシック"/>
                <a:cs typeface="游ゴシック"/>
              </a:rPr>
              <a:t> </a:t>
            </a:r>
            <a:r>
              <a:rPr sz="577" dirty="0">
                <a:latin typeface="游ゴシック"/>
                <a:cs typeface="游ゴシック"/>
              </a:rPr>
              <a:t>OF</a:t>
            </a:r>
            <a:r>
              <a:rPr sz="577" spc="6" dirty="0">
                <a:latin typeface="游ゴシック"/>
                <a:cs typeface="游ゴシック"/>
              </a:rPr>
              <a:t> </a:t>
            </a:r>
            <a:r>
              <a:rPr sz="577" dirty="0">
                <a:latin typeface="游ゴシック"/>
                <a:cs typeface="游ゴシック"/>
              </a:rPr>
              <a:t>SPECIAL</a:t>
            </a:r>
            <a:r>
              <a:rPr sz="577" spc="6" dirty="0">
                <a:latin typeface="游ゴシック"/>
                <a:cs typeface="游ゴシック"/>
              </a:rPr>
              <a:t> </a:t>
            </a:r>
            <a:r>
              <a:rPr sz="577" spc="-6" dirty="0">
                <a:latin typeface="游ゴシック"/>
                <a:cs typeface="游ゴシック"/>
              </a:rPr>
              <a:t>INTEREST</a:t>
            </a:r>
            <a:endParaRPr sz="577">
              <a:latin typeface="游ゴシック"/>
              <a:cs typeface="游ゴシック"/>
            </a:endParaRPr>
          </a:p>
          <a:p>
            <a:pPr marL="8145">
              <a:spcBef>
                <a:spcPts val="343"/>
              </a:spcBef>
            </a:pPr>
            <a:r>
              <a:rPr sz="513" dirty="0">
                <a:latin typeface="游ゴシック"/>
                <a:cs typeface="游ゴシック"/>
              </a:rPr>
              <a:t>https://childrenshealthdefense.org/wp-content/uploads/pfizer-doc-5.3.6-postmarketing-</a:t>
            </a:r>
            <a:r>
              <a:rPr sz="513" spc="-6" dirty="0">
                <a:latin typeface="游ゴシック"/>
                <a:cs typeface="游ゴシック"/>
              </a:rPr>
              <a:t>experience.pdf</a:t>
            </a:r>
            <a:endParaRPr sz="513">
              <a:latin typeface="游ゴシック"/>
              <a:cs typeface="游ゴシック"/>
            </a:endParaRPr>
          </a:p>
          <a:p>
            <a:pPr>
              <a:spcBef>
                <a:spcPts val="32"/>
              </a:spcBef>
            </a:pPr>
            <a:endParaRPr sz="673">
              <a:latin typeface="游ゴシック"/>
              <a:cs typeface="游ゴシック"/>
            </a:endParaRPr>
          </a:p>
          <a:p>
            <a:pPr marL="8959"/>
            <a:r>
              <a:rPr sz="577" spc="-10" dirty="0">
                <a:latin typeface="游ゴシック"/>
                <a:cs typeface="游ゴシック"/>
              </a:rPr>
              <a:t>一次情報</a:t>
            </a:r>
            <a:endParaRPr sz="577">
              <a:latin typeface="游ゴシック"/>
              <a:cs typeface="游ゴシック"/>
            </a:endParaRPr>
          </a:p>
          <a:p>
            <a:pPr marL="8959">
              <a:spcBef>
                <a:spcPts val="292"/>
              </a:spcBef>
            </a:pPr>
            <a:r>
              <a:rPr sz="577" dirty="0">
                <a:latin typeface="游ゴシック"/>
                <a:cs typeface="游ゴシック"/>
              </a:rPr>
              <a:t>https://phmpt.org/pfizers-</a:t>
            </a:r>
            <a:r>
              <a:rPr sz="577" spc="-6" dirty="0">
                <a:latin typeface="游ゴシック"/>
                <a:cs typeface="游ゴシック"/>
              </a:rPr>
              <a:t>documents/</a:t>
            </a:r>
            <a:endParaRPr sz="577">
              <a:latin typeface="游ゴシック"/>
              <a:cs typeface="游ゴシック"/>
            </a:endParaRPr>
          </a:p>
          <a:p>
            <a:pPr marL="8959">
              <a:spcBef>
                <a:spcPts val="292"/>
              </a:spcBef>
            </a:pPr>
            <a:r>
              <a:rPr sz="577" dirty="0">
                <a:latin typeface="游ゴシック"/>
                <a:cs typeface="游ゴシック"/>
              </a:rPr>
              <a:t>（5.3.6</a:t>
            </a:r>
            <a:r>
              <a:rPr sz="577" spc="22" dirty="0">
                <a:latin typeface="游ゴシック"/>
                <a:cs typeface="游ゴシック"/>
              </a:rPr>
              <a:t> </a:t>
            </a:r>
            <a:r>
              <a:rPr sz="577" dirty="0">
                <a:latin typeface="游ゴシック"/>
                <a:cs typeface="游ゴシック"/>
              </a:rPr>
              <a:t>postmarketing</a:t>
            </a:r>
            <a:r>
              <a:rPr sz="577" spc="32" dirty="0">
                <a:latin typeface="游ゴシック"/>
                <a:cs typeface="游ゴシック"/>
              </a:rPr>
              <a:t> </a:t>
            </a:r>
            <a:r>
              <a:rPr sz="577" spc="-6" dirty="0">
                <a:latin typeface="游ゴシック"/>
                <a:cs typeface="游ゴシック"/>
              </a:rPr>
              <a:t>experience.pdf）</a:t>
            </a:r>
            <a:endParaRPr sz="577">
              <a:latin typeface="游ゴシック"/>
              <a:cs typeface="游ゴシック"/>
            </a:endParaRPr>
          </a:p>
          <a:p>
            <a:pPr>
              <a:spcBef>
                <a:spcPts val="3"/>
              </a:spcBef>
            </a:pPr>
            <a:endParaRPr sz="673">
              <a:latin typeface="游ゴシック"/>
              <a:cs typeface="游ゴシック"/>
            </a:endParaRPr>
          </a:p>
          <a:p>
            <a:pPr marL="8959"/>
            <a:r>
              <a:rPr sz="577" spc="-6" dirty="0">
                <a:latin typeface="游ゴシック"/>
                <a:cs typeface="游ゴシック"/>
              </a:rPr>
              <a:t>翻訳＆作成</a:t>
            </a:r>
            <a:endParaRPr sz="577">
              <a:latin typeface="游ゴシック"/>
              <a:cs typeface="游ゴシック"/>
            </a:endParaRPr>
          </a:p>
          <a:p>
            <a:pPr marL="8959" marR="2548010">
              <a:lnSpc>
                <a:spcPct val="142200"/>
              </a:lnSpc>
            </a:pPr>
            <a:r>
              <a:rPr sz="577" spc="-6" dirty="0">
                <a:latin typeface="游ゴシック"/>
                <a:cs typeface="游ゴシック"/>
              </a:rPr>
              <a:t>「いけのり通信」</a:t>
            </a:r>
            <a:r>
              <a:rPr sz="577" spc="-32" dirty="0">
                <a:latin typeface="游ゴシック"/>
                <a:cs typeface="游ゴシック"/>
              </a:rPr>
              <a:t> </a:t>
            </a:r>
            <a:r>
              <a:rPr sz="577" spc="-6" dirty="0">
                <a:latin typeface="游ゴシック"/>
                <a:cs typeface="游ゴシック"/>
              </a:rPr>
              <a:t>https://ikenori.com/</a:t>
            </a:r>
            <a:endParaRPr sz="577">
              <a:latin typeface="游ゴシック"/>
              <a:cs typeface="游ゴシック"/>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B1496163-F467-661B-B36C-C70392377EC0}"/>
              </a:ext>
            </a:extLst>
          </p:cNvPr>
          <p:cNvGraphicFramePr>
            <a:graphicFrameLocks noGrp="1"/>
          </p:cNvGraphicFramePr>
          <p:nvPr/>
        </p:nvGraphicFramePr>
        <p:xfrm>
          <a:off x="1337157" y="1152386"/>
          <a:ext cx="10058208" cy="4367780"/>
        </p:xfrm>
        <a:graphic>
          <a:graphicData uri="http://schemas.openxmlformats.org/drawingml/2006/table">
            <a:tbl>
              <a:tblPr/>
              <a:tblGrid>
                <a:gridCol w="3352736">
                  <a:extLst>
                    <a:ext uri="{9D8B030D-6E8A-4147-A177-3AD203B41FA5}">
                      <a16:colId xmlns:a16="http://schemas.microsoft.com/office/drawing/2014/main" val="3705926285"/>
                    </a:ext>
                  </a:extLst>
                </a:gridCol>
                <a:gridCol w="3352736">
                  <a:extLst>
                    <a:ext uri="{9D8B030D-6E8A-4147-A177-3AD203B41FA5}">
                      <a16:colId xmlns:a16="http://schemas.microsoft.com/office/drawing/2014/main" val="54118670"/>
                    </a:ext>
                  </a:extLst>
                </a:gridCol>
                <a:gridCol w="3352736">
                  <a:extLst>
                    <a:ext uri="{9D8B030D-6E8A-4147-A177-3AD203B41FA5}">
                      <a16:colId xmlns:a16="http://schemas.microsoft.com/office/drawing/2014/main" val="3416224197"/>
                    </a:ext>
                  </a:extLst>
                </a:gridCol>
              </a:tblGrid>
              <a:tr h="278283">
                <a:tc>
                  <a:txBody>
                    <a:bodyPr/>
                    <a:lstStyle/>
                    <a:p>
                      <a:r>
                        <a:rPr lang="en-US" sz="1500" b="0" dirty="0">
                          <a:solidFill>
                            <a:srgbClr val="FFFFFF"/>
                          </a:solidFill>
                          <a:effectLst/>
                          <a:latin typeface="BIZ UDPゴシック" panose="020B0400000000000000" pitchFamily="50" charset="-128"/>
                          <a:ea typeface="BIZ UDPゴシック" panose="020B0400000000000000" pitchFamily="50" charset="-128"/>
                        </a:rPr>
                        <a:t>LNP </a:t>
                      </a:r>
                      <a:r>
                        <a:rPr lang="ja-JP" altLang="en-US" sz="1500" b="0" dirty="0">
                          <a:solidFill>
                            <a:srgbClr val="FFFFFF"/>
                          </a:solidFill>
                          <a:effectLst/>
                          <a:latin typeface="BIZ UDPゴシック" panose="020B0400000000000000" pitchFamily="50" charset="-128"/>
                          <a:ea typeface="BIZ UDPゴシック" panose="020B0400000000000000" pitchFamily="50" charset="-128"/>
                        </a:rPr>
                        <a:t>製造方法</a:t>
                      </a:r>
                    </a:p>
                  </a:txBody>
                  <a:tcPr marL="25298" marR="25298" marT="25298" marB="25298"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r>
                        <a:rPr lang="ja-JP" altLang="en-US" sz="1500" b="0" dirty="0">
                          <a:solidFill>
                            <a:srgbClr val="FFFFFF"/>
                          </a:solidFill>
                          <a:effectLst/>
                          <a:latin typeface="BIZ UDPゴシック" panose="020B0400000000000000" pitchFamily="50" charset="-128"/>
                          <a:ea typeface="BIZ UDPゴシック" panose="020B0400000000000000" pitchFamily="50" charset="-128"/>
                        </a:rPr>
                        <a:t>利点</a:t>
                      </a:r>
                    </a:p>
                  </a:txBody>
                  <a:tcPr marL="25298" marR="25298" marT="25298" marB="25298"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r>
                        <a:rPr lang="ja-JP" altLang="en-US" sz="1500" b="0">
                          <a:solidFill>
                            <a:srgbClr val="FFFFFF"/>
                          </a:solidFill>
                          <a:effectLst/>
                          <a:latin typeface="BIZ UDPゴシック" panose="020B0400000000000000" pitchFamily="50" charset="-128"/>
                          <a:ea typeface="BIZ UDPゴシック" panose="020B0400000000000000" pitchFamily="50" charset="-128"/>
                        </a:rPr>
                        <a:t>短所</a:t>
                      </a:r>
                    </a:p>
                  </a:txBody>
                  <a:tcPr marL="25298" marR="25298" marT="25298" marB="25298"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extLst>
                  <a:ext uri="{0D108BD9-81ED-4DB2-BD59-A6C34878D82A}">
                    <a16:rowId xmlns:a16="http://schemas.microsoft.com/office/drawing/2014/main" val="1629322604"/>
                  </a:ext>
                </a:extLst>
              </a:tr>
              <a:tr h="1416715">
                <a:tc>
                  <a:txBody>
                    <a:bodyPr/>
                    <a:lstStyle/>
                    <a:p>
                      <a:r>
                        <a:rPr lang="ja-JP" altLang="en-US" sz="1500" b="0" dirty="0">
                          <a:effectLst/>
                          <a:latin typeface="BIZ UDPゴシック" panose="020B0400000000000000" pitchFamily="50" charset="-128"/>
                          <a:ea typeface="BIZ UDPゴシック" panose="020B0400000000000000" pitchFamily="50" charset="-128"/>
                        </a:rPr>
                        <a:t>薄膜水和</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簡単な手順</a:t>
                      </a:r>
                      <a:br>
                        <a:rPr lang="ja-JP" altLang="en-US" sz="1500" b="0" dirty="0">
                          <a:effectLst/>
                          <a:latin typeface="BIZ UDPゴシック" panose="020B0400000000000000" pitchFamily="50" charset="-128"/>
                          <a:ea typeface="BIZ UDPゴシック" panose="020B0400000000000000" pitchFamily="50" charset="-128"/>
                        </a:rPr>
                      </a:br>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高価で複雑な機器は必要ありません</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500" b="0">
                          <a:effectLst/>
                          <a:latin typeface="BIZ UDPゴシック" panose="020B0400000000000000" pitchFamily="50" charset="-128"/>
                          <a:ea typeface="BIZ UDPゴシック" panose="020B0400000000000000" pitchFamily="50" charset="-128"/>
                        </a:rPr>
                        <a:t>- </a:t>
                      </a:r>
                      <a:r>
                        <a:rPr lang="ja-JP" altLang="en-US" sz="1500" b="0">
                          <a:effectLst/>
                          <a:latin typeface="BIZ UDPゴシック" panose="020B0400000000000000" pitchFamily="50" charset="-128"/>
                          <a:ea typeface="BIZ UDPゴシック" panose="020B0400000000000000" pitchFamily="50" charset="-128"/>
                        </a:rPr>
                        <a:t>大きな多層ベシクルの形成</a:t>
                      </a:r>
                      <a:br>
                        <a:rPr lang="ja-JP" altLang="en-US" sz="1500" b="0">
                          <a:effectLst/>
                          <a:latin typeface="BIZ UDPゴシック" panose="020B0400000000000000" pitchFamily="50" charset="-128"/>
                          <a:ea typeface="BIZ UDPゴシック" panose="020B0400000000000000" pitchFamily="50" charset="-128"/>
                        </a:rPr>
                      </a:br>
                      <a:r>
                        <a:rPr lang="en-US" altLang="ja-JP" sz="1500" b="0">
                          <a:effectLst/>
                          <a:latin typeface="BIZ UDPゴシック" panose="020B0400000000000000" pitchFamily="50" charset="-128"/>
                          <a:ea typeface="BIZ UDPゴシック" panose="020B0400000000000000" pitchFamily="50" charset="-128"/>
                        </a:rPr>
                        <a:t>- </a:t>
                      </a:r>
                      <a:r>
                        <a:rPr lang="ja-JP" altLang="en-US" sz="1500" b="0">
                          <a:effectLst/>
                          <a:latin typeface="BIZ UDPゴシック" panose="020B0400000000000000" pitchFamily="50" charset="-128"/>
                          <a:ea typeface="BIZ UDPゴシック" panose="020B0400000000000000" pitchFamily="50" charset="-128"/>
                        </a:rPr>
                        <a:t>サイズが不均一</a:t>
                      </a:r>
                      <a:br>
                        <a:rPr lang="ja-JP" altLang="en-US" sz="1500" b="0">
                          <a:effectLst/>
                          <a:latin typeface="BIZ UDPゴシック" panose="020B0400000000000000" pitchFamily="50" charset="-128"/>
                          <a:ea typeface="BIZ UDPゴシック" panose="020B0400000000000000" pitchFamily="50" charset="-128"/>
                        </a:rPr>
                      </a:br>
                      <a:r>
                        <a:rPr lang="en-US" altLang="ja-JP" sz="1500" b="0">
                          <a:effectLst/>
                          <a:latin typeface="BIZ UDPゴシック" panose="020B0400000000000000" pitchFamily="50" charset="-128"/>
                          <a:ea typeface="BIZ UDPゴシック" panose="020B0400000000000000" pitchFamily="50" charset="-128"/>
                        </a:rPr>
                        <a:t>- </a:t>
                      </a:r>
                      <a:r>
                        <a:rPr lang="ja-JP" altLang="en-US" sz="1500" b="0">
                          <a:effectLst/>
                          <a:latin typeface="BIZ UDPゴシック" panose="020B0400000000000000" pitchFamily="50" charset="-128"/>
                          <a:ea typeface="BIZ UDPゴシック" panose="020B0400000000000000" pitchFamily="50" charset="-128"/>
                        </a:rPr>
                        <a:t>カプセル化効率が低い</a:t>
                      </a:r>
                      <a:br>
                        <a:rPr lang="ja-JP" altLang="en-US" sz="1500" b="0">
                          <a:effectLst/>
                          <a:latin typeface="BIZ UDPゴシック" panose="020B0400000000000000" pitchFamily="50" charset="-128"/>
                          <a:ea typeface="BIZ UDPゴシック" panose="020B0400000000000000" pitchFamily="50" charset="-128"/>
                        </a:rPr>
                      </a:br>
                      <a:r>
                        <a:rPr lang="en-US" altLang="ja-JP" sz="1500" b="0">
                          <a:effectLst/>
                          <a:latin typeface="BIZ UDPゴシック" panose="020B0400000000000000" pitchFamily="50" charset="-128"/>
                          <a:ea typeface="BIZ UDPゴシック" panose="020B0400000000000000" pitchFamily="50" charset="-128"/>
                        </a:rPr>
                        <a:t>- </a:t>
                      </a:r>
                      <a:r>
                        <a:rPr lang="ja-JP" altLang="en-US" sz="1500" b="0">
                          <a:effectLst/>
                          <a:latin typeface="BIZ UDPゴシック" panose="020B0400000000000000" pitchFamily="50" charset="-128"/>
                          <a:ea typeface="BIZ UDPゴシック" panose="020B0400000000000000" pitchFamily="50" charset="-128"/>
                        </a:rPr>
                        <a:t>時間がかかる</a:t>
                      </a:r>
                      <a:br>
                        <a:rPr lang="ja-JP" altLang="en-US" sz="1500" b="0">
                          <a:effectLst/>
                          <a:latin typeface="BIZ UDPゴシック" panose="020B0400000000000000" pitchFamily="50" charset="-128"/>
                          <a:ea typeface="BIZ UDPゴシック" panose="020B0400000000000000" pitchFamily="50" charset="-128"/>
                        </a:rPr>
                      </a:br>
                      <a:r>
                        <a:rPr lang="en-US" altLang="ja-JP" sz="1500" b="0">
                          <a:effectLst/>
                          <a:latin typeface="BIZ UDPゴシック" panose="020B0400000000000000" pitchFamily="50" charset="-128"/>
                          <a:ea typeface="BIZ UDPゴシック" panose="020B0400000000000000" pitchFamily="50" charset="-128"/>
                        </a:rPr>
                        <a:t>- </a:t>
                      </a:r>
                      <a:r>
                        <a:rPr lang="ja-JP" altLang="en-US" sz="1500" b="0">
                          <a:effectLst/>
                          <a:latin typeface="BIZ UDPゴシック" panose="020B0400000000000000" pitchFamily="50" charset="-128"/>
                          <a:ea typeface="BIZ UDPゴシック" panose="020B0400000000000000" pitchFamily="50" charset="-128"/>
                        </a:rPr>
                        <a:t>大規模生産が困難</a:t>
                      </a:r>
                      <a:br>
                        <a:rPr lang="ja-JP" altLang="en-US" sz="1500" b="0">
                          <a:effectLst/>
                          <a:latin typeface="BIZ UDPゴシック" panose="020B0400000000000000" pitchFamily="50" charset="-128"/>
                          <a:ea typeface="BIZ UDPゴシック" panose="020B0400000000000000" pitchFamily="50" charset="-128"/>
                        </a:rPr>
                      </a:br>
                      <a:r>
                        <a:rPr lang="en-US" altLang="ja-JP" sz="1500" b="0">
                          <a:effectLst/>
                          <a:latin typeface="BIZ UDPゴシック" panose="020B0400000000000000" pitchFamily="50" charset="-128"/>
                          <a:ea typeface="BIZ UDPゴシック" panose="020B0400000000000000" pitchFamily="50" charset="-128"/>
                        </a:rPr>
                        <a:t>- </a:t>
                      </a:r>
                      <a:r>
                        <a:rPr lang="ja-JP" altLang="en-US" sz="1500" b="0">
                          <a:effectLst/>
                          <a:latin typeface="BIZ UDPゴシック" panose="020B0400000000000000" pitchFamily="50" charset="-128"/>
                          <a:ea typeface="BIZ UDPゴシック" panose="020B0400000000000000" pitchFamily="50" charset="-128"/>
                        </a:rPr>
                        <a:t>有機溶媒の除去が困難</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508362673"/>
                  </a:ext>
                </a:extLst>
              </a:tr>
              <a:tr h="733656">
                <a:tc>
                  <a:txBody>
                    <a:bodyPr/>
                    <a:lstStyle/>
                    <a:p>
                      <a:r>
                        <a:rPr lang="ja-JP" altLang="en-US" sz="1500" b="0" dirty="0">
                          <a:effectLst/>
                          <a:latin typeface="BIZ UDPゴシック" panose="020B0400000000000000" pitchFamily="50" charset="-128"/>
                          <a:ea typeface="BIZ UDPゴシック" panose="020B0400000000000000" pitchFamily="50" charset="-128"/>
                        </a:rPr>
                        <a:t>エタノール注入</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ja-JP" altLang="en-US" sz="1500" b="0" dirty="0">
                          <a:effectLst/>
                          <a:latin typeface="BIZ UDPゴシック" panose="020B0400000000000000" pitchFamily="50" charset="-128"/>
                          <a:ea typeface="BIZ UDPゴシック" panose="020B0400000000000000" pitchFamily="50" charset="-128"/>
                        </a:rPr>
                        <a:t>・手順が簡単</a:t>
                      </a:r>
                      <a:br>
                        <a:rPr lang="ja-JP" altLang="en-US" sz="1500" b="0" dirty="0">
                          <a:effectLst/>
                          <a:latin typeface="BIZ UDPゴシック" panose="020B0400000000000000" pitchFamily="50" charset="-128"/>
                          <a:ea typeface="BIZ UDPゴシック" panose="020B0400000000000000" pitchFamily="50" charset="-128"/>
                        </a:rPr>
                      </a:br>
                      <a:r>
                        <a:rPr lang="ja-JP" altLang="en-US" sz="1500" b="0" dirty="0">
                          <a:effectLst/>
                          <a:latin typeface="BIZ UDPゴシック" panose="020B0400000000000000" pitchFamily="50" charset="-128"/>
                          <a:ea typeface="BIZ UDPゴシック" panose="020B0400000000000000" pitchFamily="50" charset="-128"/>
                        </a:rPr>
                        <a:t>・サイズ調整可能</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ja-JP" altLang="en-US" sz="1500" b="0">
                          <a:effectLst/>
                          <a:latin typeface="BIZ UDPゴシック" panose="020B0400000000000000" pitchFamily="50" charset="-128"/>
                          <a:ea typeface="BIZ UDPゴシック" panose="020B0400000000000000" pitchFamily="50" charset="-128"/>
                        </a:rPr>
                        <a:t>・時間がかかる</a:t>
                      </a:r>
                      <a:br>
                        <a:rPr lang="ja-JP" altLang="en-US" sz="1500" b="0">
                          <a:effectLst/>
                          <a:latin typeface="BIZ UDPゴシック" panose="020B0400000000000000" pitchFamily="50" charset="-128"/>
                          <a:ea typeface="BIZ UDPゴシック" panose="020B0400000000000000" pitchFamily="50" charset="-128"/>
                        </a:rPr>
                      </a:br>
                      <a:r>
                        <a:rPr lang="ja-JP" altLang="en-US" sz="1500" b="0">
                          <a:effectLst/>
                          <a:latin typeface="BIZ UDPゴシック" panose="020B0400000000000000" pitchFamily="50" charset="-128"/>
                          <a:ea typeface="BIZ UDPゴシック" panose="020B0400000000000000" pitchFamily="50" charset="-128"/>
                        </a:rPr>
                        <a:t>・カプセル化効率が低い</a:t>
                      </a:r>
                      <a:br>
                        <a:rPr lang="ja-JP" altLang="en-US" sz="1500" b="0">
                          <a:effectLst/>
                          <a:latin typeface="BIZ UDPゴシック" panose="020B0400000000000000" pitchFamily="50" charset="-128"/>
                          <a:ea typeface="BIZ UDPゴシック" panose="020B0400000000000000" pitchFamily="50" charset="-128"/>
                        </a:rPr>
                      </a:br>
                      <a:r>
                        <a:rPr lang="ja-JP" altLang="en-US" sz="1500" b="0">
                          <a:effectLst/>
                          <a:latin typeface="BIZ UDPゴシック" panose="020B0400000000000000" pitchFamily="50" charset="-128"/>
                          <a:ea typeface="BIZ UDPゴシック" panose="020B0400000000000000" pitchFamily="50" charset="-128"/>
                        </a:rPr>
                        <a:t>・有機溶剤の除去が難しい</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3621385786"/>
                  </a:ext>
                </a:extLst>
              </a:tr>
              <a:tr h="961342">
                <a:tc>
                  <a:txBody>
                    <a:bodyPr/>
                    <a:lstStyle/>
                    <a:p>
                      <a:r>
                        <a:rPr lang="en-US" altLang="ja-JP" sz="1500" b="0" dirty="0">
                          <a:effectLst/>
                          <a:latin typeface="BIZ UDPゴシック" panose="020B0400000000000000" pitchFamily="50" charset="-128"/>
                          <a:ea typeface="BIZ UDPゴシック" panose="020B0400000000000000" pitchFamily="50" charset="-128"/>
                        </a:rPr>
                        <a:t>T</a:t>
                      </a:r>
                      <a:r>
                        <a:rPr lang="ja-JP" altLang="en-US" sz="1500" b="0" dirty="0">
                          <a:effectLst/>
                          <a:latin typeface="BIZ UDPゴシック" panose="020B0400000000000000" pitchFamily="50" charset="-128"/>
                          <a:ea typeface="BIZ UDPゴシック" panose="020B0400000000000000" pitchFamily="50" charset="-128"/>
                        </a:rPr>
                        <a:t>ジャンクションミキシング</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再現性とサイズ制御が可能</a:t>
                      </a:r>
                      <a:br>
                        <a:rPr lang="ja-JP" altLang="en-US" sz="1500" b="0" dirty="0">
                          <a:effectLst/>
                          <a:latin typeface="BIZ UDPゴシック" panose="020B0400000000000000" pitchFamily="50" charset="-128"/>
                          <a:ea typeface="BIZ UDPゴシック" panose="020B0400000000000000" pitchFamily="50" charset="-128"/>
                        </a:rPr>
                      </a:br>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均一な粒子処方</a:t>
                      </a:r>
                      <a:br>
                        <a:rPr lang="ja-JP" altLang="en-US" sz="1500" b="0" dirty="0">
                          <a:effectLst/>
                          <a:latin typeface="BIZ UDPゴシック" panose="020B0400000000000000" pitchFamily="50" charset="-128"/>
                          <a:ea typeface="BIZ UDPゴシック" panose="020B0400000000000000" pitchFamily="50" charset="-128"/>
                        </a:rPr>
                      </a:br>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高いカプセル化効率</a:t>
                      </a:r>
                      <a:br>
                        <a:rPr lang="ja-JP" altLang="en-US" sz="1500" b="0" dirty="0">
                          <a:effectLst/>
                          <a:latin typeface="BIZ UDPゴシック" panose="020B0400000000000000" pitchFamily="50" charset="-128"/>
                          <a:ea typeface="BIZ UDPゴシック" panose="020B0400000000000000" pitchFamily="50" charset="-128"/>
                        </a:rPr>
                      </a:br>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大量生産</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500" b="0">
                          <a:effectLst/>
                          <a:latin typeface="BIZ UDPゴシック" panose="020B0400000000000000" pitchFamily="50" charset="-128"/>
                          <a:ea typeface="BIZ UDPゴシック" panose="020B0400000000000000" pitchFamily="50" charset="-128"/>
                        </a:rPr>
                        <a:t>- </a:t>
                      </a:r>
                      <a:r>
                        <a:rPr lang="ja-JP" altLang="en-US" sz="1500" b="0">
                          <a:effectLst/>
                          <a:latin typeface="BIZ UDPゴシック" panose="020B0400000000000000" pitchFamily="50" charset="-128"/>
                          <a:ea typeface="BIZ UDPゴシック" panose="020B0400000000000000" pitchFamily="50" charset="-128"/>
                        </a:rPr>
                        <a:t>有機溶媒の除去が困難</a:t>
                      </a:r>
                      <a:br>
                        <a:rPr lang="ja-JP" altLang="en-US" sz="1500" b="0">
                          <a:effectLst/>
                          <a:latin typeface="BIZ UDPゴシック" panose="020B0400000000000000" pitchFamily="50" charset="-128"/>
                          <a:ea typeface="BIZ UDPゴシック" panose="020B0400000000000000" pitchFamily="50" charset="-128"/>
                        </a:rPr>
                      </a:br>
                      <a:r>
                        <a:rPr lang="en-US" altLang="ja-JP" sz="1500" b="0">
                          <a:effectLst/>
                          <a:latin typeface="BIZ UDPゴシック" panose="020B0400000000000000" pitchFamily="50" charset="-128"/>
                          <a:ea typeface="BIZ UDPゴシック" panose="020B0400000000000000" pitchFamily="50" charset="-128"/>
                        </a:rPr>
                        <a:t>- </a:t>
                      </a:r>
                      <a:r>
                        <a:rPr lang="ja-JP" altLang="en-US" sz="1500" b="0">
                          <a:effectLst/>
                          <a:latin typeface="BIZ UDPゴシック" panose="020B0400000000000000" pitchFamily="50" charset="-128"/>
                          <a:ea typeface="BIZ UDPゴシック" panose="020B0400000000000000" pitchFamily="50" charset="-128"/>
                        </a:rPr>
                        <a:t>比較的高い流速が必要</a:t>
                      </a:r>
                      <a:br>
                        <a:rPr lang="ja-JP" altLang="en-US" sz="1500" b="0">
                          <a:effectLst/>
                          <a:latin typeface="BIZ UDPゴシック" panose="020B0400000000000000" pitchFamily="50" charset="-128"/>
                          <a:ea typeface="BIZ UDPゴシック" panose="020B0400000000000000" pitchFamily="50" charset="-128"/>
                        </a:rPr>
                      </a:br>
                      <a:r>
                        <a:rPr lang="en-US" altLang="ja-JP" sz="1500" b="0">
                          <a:effectLst/>
                          <a:latin typeface="BIZ UDPゴシック" panose="020B0400000000000000" pitchFamily="50" charset="-128"/>
                          <a:ea typeface="BIZ UDPゴシック" panose="020B0400000000000000" pitchFamily="50" charset="-128"/>
                        </a:rPr>
                        <a:t>- </a:t>
                      </a:r>
                      <a:r>
                        <a:rPr lang="ja-JP" altLang="en-US" sz="1500" b="0">
                          <a:effectLst/>
                          <a:latin typeface="BIZ UDPゴシック" panose="020B0400000000000000" pitchFamily="50" charset="-128"/>
                          <a:ea typeface="BIZ UDPゴシック" panose="020B0400000000000000" pitchFamily="50" charset="-128"/>
                        </a:rPr>
                        <a:t>ラボスケールは好ましくない</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1639680912"/>
                  </a:ext>
                </a:extLst>
              </a:tr>
              <a:tr h="961342">
                <a:tc>
                  <a:txBody>
                    <a:bodyPr/>
                    <a:lstStyle/>
                    <a:p>
                      <a:r>
                        <a:rPr lang="ja-JP" altLang="en-US" sz="1500" b="0" dirty="0">
                          <a:effectLst/>
                          <a:latin typeface="BIZ UDPゴシック" panose="020B0400000000000000" pitchFamily="50" charset="-128"/>
                          <a:ea typeface="BIZ UDPゴシック" panose="020B0400000000000000" pitchFamily="50" charset="-128"/>
                        </a:rPr>
                        <a:t>マイクロ流体ミキシング</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再現性とサイズ制御が可能</a:t>
                      </a:r>
                      <a:br>
                        <a:rPr lang="ja-JP" altLang="en-US" sz="1500" b="0" dirty="0">
                          <a:effectLst/>
                          <a:latin typeface="BIZ UDPゴシック" panose="020B0400000000000000" pitchFamily="50" charset="-128"/>
                          <a:ea typeface="BIZ UDPゴシック" panose="020B0400000000000000" pitchFamily="50" charset="-128"/>
                        </a:rPr>
                      </a:br>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均一な粒子処方</a:t>
                      </a:r>
                      <a:br>
                        <a:rPr lang="ja-JP" altLang="en-US" sz="1500" b="0" dirty="0">
                          <a:effectLst/>
                          <a:latin typeface="BIZ UDPゴシック" panose="020B0400000000000000" pitchFamily="50" charset="-128"/>
                          <a:ea typeface="BIZ UDPゴシック" panose="020B0400000000000000" pitchFamily="50" charset="-128"/>
                        </a:rPr>
                      </a:br>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高いカプセル化効率</a:t>
                      </a:r>
                      <a:br>
                        <a:rPr lang="ja-JP" altLang="en-US" sz="1500" b="0" dirty="0">
                          <a:effectLst/>
                          <a:latin typeface="BIZ UDPゴシック" panose="020B0400000000000000" pitchFamily="50" charset="-128"/>
                          <a:ea typeface="BIZ UDPゴシック" panose="020B0400000000000000" pitchFamily="50" charset="-128"/>
                        </a:rPr>
                      </a:br>
                      <a:r>
                        <a:rPr lang="en-US" altLang="ja-JP" sz="1500" b="0" dirty="0">
                          <a:effectLst/>
                          <a:latin typeface="BIZ UDPゴシック" panose="020B0400000000000000" pitchFamily="50" charset="-128"/>
                          <a:ea typeface="BIZ UDPゴシック" panose="020B0400000000000000" pitchFamily="50" charset="-128"/>
                        </a:rPr>
                        <a:t>- </a:t>
                      </a:r>
                      <a:r>
                        <a:rPr lang="ja-JP" altLang="en-US" sz="1500" b="0" dirty="0">
                          <a:effectLst/>
                          <a:latin typeface="BIZ UDPゴシック" panose="020B0400000000000000" pitchFamily="50" charset="-128"/>
                          <a:ea typeface="BIZ UDPゴシック" panose="020B0400000000000000" pitchFamily="50" charset="-128"/>
                        </a:rPr>
                        <a:t>簡単に拡張可能</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ja-JP" altLang="en-US" sz="1500" b="0" dirty="0">
                          <a:effectLst/>
                          <a:latin typeface="BIZ UDPゴシック" panose="020B0400000000000000" pitchFamily="50" charset="-128"/>
                          <a:ea typeface="BIZ UDPゴシック" panose="020B0400000000000000" pitchFamily="50" charset="-128"/>
                        </a:rPr>
                        <a:t>・有機溶媒の除去が困難</a:t>
                      </a:r>
                      <a:br>
                        <a:rPr lang="ja-JP" altLang="en-US" sz="1500" b="0" dirty="0">
                          <a:effectLst/>
                          <a:latin typeface="BIZ UDPゴシック" panose="020B0400000000000000" pitchFamily="50" charset="-128"/>
                          <a:ea typeface="BIZ UDPゴシック" panose="020B0400000000000000" pitchFamily="50" charset="-128"/>
                        </a:rPr>
                      </a:br>
                      <a:r>
                        <a:rPr lang="ja-JP" altLang="en-US" sz="1500" b="0" dirty="0">
                          <a:effectLst/>
                          <a:latin typeface="BIZ UDPゴシック" panose="020B0400000000000000" pitchFamily="50" charset="-128"/>
                          <a:ea typeface="BIZ UDPゴシック" panose="020B0400000000000000" pitchFamily="50" charset="-128"/>
                        </a:rPr>
                        <a:t>・マイクロ流路の目詰まりの可能性</a:t>
                      </a:r>
                    </a:p>
                  </a:txBody>
                  <a:tcPr marL="25298" marR="25298" marT="25298" marB="25298"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extLst>
                  <a:ext uri="{0D108BD9-81ED-4DB2-BD59-A6C34878D82A}">
                    <a16:rowId xmlns:a16="http://schemas.microsoft.com/office/drawing/2014/main" val="1452492990"/>
                  </a:ext>
                </a:extLst>
              </a:tr>
            </a:tbl>
          </a:graphicData>
        </a:graphic>
      </p:graphicFrame>
    </p:spTree>
    <p:extLst>
      <p:ext uri="{BB962C8B-B14F-4D97-AF65-F5344CB8AC3E}">
        <p14:creationId xmlns:p14="http://schemas.microsoft.com/office/powerpoint/2010/main" val="4217678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3EB5B0F2-6ED8-D260-C6BA-DDE6EA6BE8FF}"/>
              </a:ext>
            </a:extLst>
          </p:cNvPr>
          <p:cNvGraphicFramePr>
            <a:graphicFrameLocks noGrp="1"/>
          </p:cNvGraphicFramePr>
          <p:nvPr/>
        </p:nvGraphicFramePr>
        <p:xfrm>
          <a:off x="491837" y="1253330"/>
          <a:ext cx="11457708" cy="4363513"/>
        </p:xfrm>
        <a:graphic>
          <a:graphicData uri="http://schemas.openxmlformats.org/drawingml/2006/table">
            <a:tbl>
              <a:tblPr/>
              <a:tblGrid>
                <a:gridCol w="2119745">
                  <a:extLst>
                    <a:ext uri="{9D8B030D-6E8A-4147-A177-3AD203B41FA5}">
                      <a16:colId xmlns:a16="http://schemas.microsoft.com/office/drawing/2014/main" val="3618352925"/>
                    </a:ext>
                  </a:extLst>
                </a:gridCol>
                <a:gridCol w="1267691">
                  <a:extLst>
                    <a:ext uri="{9D8B030D-6E8A-4147-A177-3AD203B41FA5}">
                      <a16:colId xmlns:a16="http://schemas.microsoft.com/office/drawing/2014/main" val="158773948"/>
                    </a:ext>
                  </a:extLst>
                </a:gridCol>
                <a:gridCol w="939764">
                  <a:extLst>
                    <a:ext uri="{9D8B030D-6E8A-4147-A177-3AD203B41FA5}">
                      <a16:colId xmlns:a16="http://schemas.microsoft.com/office/drawing/2014/main" val="3547488344"/>
                    </a:ext>
                  </a:extLst>
                </a:gridCol>
                <a:gridCol w="1782654">
                  <a:extLst>
                    <a:ext uri="{9D8B030D-6E8A-4147-A177-3AD203B41FA5}">
                      <a16:colId xmlns:a16="http://schemas.microsoft.com/office/drawing/2014/main" val="4124105630"/>
                    </a:ext>
                  </a:extLst>
                </a:gridCol>
                <a:gridCol w="2780871">
                  <a:extLst>
                    <a:ext uri="{9D8B030D-6E8A-4147-A177-3AD203B41FA5}">
                      <a16:colId xmlns:a16="http://schemas.microsoft.com/office/drawing/2014/main" val="3235574771"/>
                    </a:ext>
                  </a:extLst>
                </a:gridCol>
                <a:gridCol w="2566983">
                  <a:extLst>
                    <a:ext uri="{9D8B030D-6E8A-4147-A177-3AD203B41FA5}">
                      <a16:colId xmlns:a16="http://schemas.microsoft.com/office/drawing/2014/main" val="2465625465"/>
                    </a:ext>
                  </a:extLst>
                </a:gridCol>
              </a:tblGrid>
              <a:tr h="566270">
                <a:tc>
                  <a:txBody>
                    <a:bodyPr/>
                    <a:lstStyle/>
                    <a:p>
                      <a:r>
                        <a:rPr lang="ja-JP" altLang="en-US" sz="1200" dirty="0">
                          <a:solidFill>
                            <a:srgbClr val="FFFFFF"/>
                          </a:solidFill>
                          <a:effectLst/>
                          <a:latin typeface="BIZ UDPゴシック" panose="020B0400000000000000" pitchFamily="50" charset="-128"/>
                          <a:ea typeface="BIZ UDPゴシック" panose="020B0400000000000000" pitchFamily="50" charset="-128"/>
                        </a:rPr>
                        <a:t>ワクチン名・会社名</a:t>
                      </a:r>
                    </a:p>
                  </a:txBody>
                  <a:tcPr marL="14902" marR="14902" marT="14902" marB="14902"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gridSpan="2">
                  <a:txBody>
                    <a:bodyPr/>
                    <a:lstStyle/>
                    <a:p>
                      <a:r>
                        <a:rPr lang="ja-JP" altLang="en-US" sz="1200" dirty="0">
                          <a:solidFill>
                            <a:srgbClr val="FFFFFF"/>
                          </a:solidFill>
                          <a:effectLst/>
                          <a:latin typeface="BIZ UDPゴシック" panose="020B0400000000000000" pitchFamily="50" charset="-128"/>
                          <a:ea typeface="BIZ UDPゴシック" panose="020B0400000000000000" pitchFamily="50" charset="-128"/>
                        </a:rPr>
                        <a:t>疾患</a:t>
                      </a:r>
                    </a:p>
                  </a:txBody>
                  <a:tcPr marL="14902" marR="14902" marT="14902" marB="14902"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hMerge="1">
                  <a:txBody>
                    <a:bodyPr/>
                    <a:lstStyle/>
                    <a:p>
                      <a:endParaRPr kumimoji="1" lang="ja-JP" altLang="en-US"/>
                    </a:p>
                  </a:txBody>
                  <a:tcPr/>
                </a:tc>
                <a:tc>
                  <a:txBody>
                    <a:bodyPr/>
                    <a:lstStyle/>
                    <a:p>
                      <a:r>
                        <a:rPr lang="ja-JP" altLang="en-US" sz="1200" dirty="0">
                          <a:solidFill>
                            <a:srgbClr val="FFFFFF"/>
                          </a:solidFill>
                          <a:effectLst/>
                          <a:latin typeface="BIZ UDPゴシック" panose="020B0400000000000000" pitchFamily="50" charset="-128"/>
                          <a:ea typeface="BIZ UDPゴシック" panose="020B0400000000000000" pitchFamily="50" charset="-128"/>
                        </a:rPr>
                        <a:t>配信プラットフォーム</a:t>
                      </a:r>
                    </a:p>
                  </a:txBody>
                  <a:tcPr marL="14902" marR="14902" marT="14902" marB="14902"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r>
                        <a:rPr lang="ja-JP" altLang="en-US" sz="1200" dirty="0">
                          <a:solidFill>
                            <a:srgbClr val="FFFFFF"/>
                          </a:solidFill>
                          <a:effectLst/>
                          <a:latin typeface="BIZ UDPゴシック" panose="020B0400000000000000" pitchFamily="50" charset="-128"/>
                          <a:ea typeface="BIZ UDPゴシック" panose="020B0400000000000000" pitchFamily="50" charset="-128"/>
                        </a:rPr>
                        <a:t>エンコード シーケンス</a:t>
                      </a:r>
                    </a:p>
                  </a:txBody>
                  <a:tcPr marL="14902" marR="14902" marT="14902" marB="14902"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r>
                        <a:rPr lang="en-US" sz="1200" dirty="0">
                          <a:solidFill>
                            <a:srgbClr val="FFFFFF"/>
                          </a:solidFill>
                          <a:effectLst/>
                          <a:latin typeface="BIZ UDPゴシック" panose="020B0400000000000000" pitchFamily="50" charset="-128"/>
                          <a:ea typeface="BIZ UDPゴシック" panose="020B0400000000000000" pitchFamily="50" charset="-128"/>
                        </a:rPr>
                        <a:t>NCT </a:t>
                      </a:r>
                      <a:r>
                        <a:rPr lang="ja-JP" altLang="en-US" sz="1200" dirty="0">
                          <a:solidFill>
                            <a:srgbClr val="FFFFFF"/>
                          </a:solidFill>
                          <a:effectLst/>
                          <a:latin typeface="BIZ UDPゴシック" panose="020B0400000000000000" pitchFamily="50" charset="-128"/>
                          <a:ea typeface="BIZ UDPゴシック" panose="020B0400000000000000" pitchFamily="50" charset="-128"/>
                        </a:rPr>
                        <a:t>番号 </a:t>
                      </a:r>
                      <a:r>
                        <a:rPr lang="en-US" altLang="ja-JP" sz="1200" dirty="0">
                          <a:solidFill>
                            <a:srgbClr val="FFFFFF"/>
                          </a:solidFill>
                          <a:effectLst/>
                          <a:latin typeface="BIZ UDPゴシック" panose="020B0400000000000000" pitchFamily="50" charset="-128"/>
                          <a:ea typeface="BIZ UDPゴシック" panose="020B0400000000000000" pitchFamily="50" charset="-128"/>
                        </a:rPr>
                        <a:t>(</a:t>
                      </a:r>
                      <a:r>
                        <a:rPr lang="en-US" sz="1200" dirty="0" err="1">
                          <a:solidFill>
                            <a:srgbClr val="FFFFFF"/>
                          </a:solidFill>
                          <a:effectLst/>
                          <a:latin typeface="BIZ UDPゴシック" panose="020B0400000000000000" pitchFamily="50" charset="-128"/>
                          <a:ea typeface="BIZ UDPゴシック" panose="020B0400000000000000" pitchFamily="50" charset="-128"/>
                        </a:rPr>
                        <a:t>ClinicalTrials.gov.identifier</a:t>
                      </a:r>
                      <a:r>
                        <a:rPr lang="en-US" sz="1200" dirty="0">
                          <a:solidFill>
                            <a:srgbClr val="FFFFFF"/>
                          </a:solidFill>
                          <a:effectLst/>
                          <a:latin typeface="BIZ UDPゴシック" panose="020B0400000000000000" pitchFamily="50" charset="-128"/>
                          <a:ea typeface="BIZ UDPゴシック" panose="020B0400000000000000" pitchFamily="50" charset="-128"/>
                        </a:rPr>
                        <a:t>) / </a:t>
                      </a:r>
                      <a:r>
                        <a:rPr lang="ja-JP" altLang="en-US" sz="1200" dirty="0">
                          <a:solidFill>
                            <a:srgbClr val="FFFFFF"/>
                          </a:solidFill>
                          <a:effectLst/>
                          <a:latin typeface="BIZ UDPゴシック" panose="020B0400000000000000" pitchFamily="50" charset="-128"/>
                          <a:ea typeface="BIZ UDPゴシック" panose="020B0400000000000000" pitchFamily="50" charset="-128"/>
                        </a:rPr>
                        <a:t>フェーズ</a:t>
                      </a:r>
                    </a:p>
                  </a:txBody>
                  <a:tcPr marL="14902" marR="14902" marT="14902" marB="14902"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extLst>
                  <a:ext uri="{0D108BD9-81ED-4DB2-BD59-A6C34878D82A}">
                    <a16:rowId xmlns:a16="http://schemas.microsoft.com/office/drawing/2014/main" val="3164191834"/>
                  </a:ext>
                </a:extLst>
              </a:tr>
              <a:tr h="298037">
                <a:tc>
                  <a:txBody>
                    <a:bodyPr/>
                    <a:lstStyle/>
                    <a:p>
                      <a:r>
                        <a:rPr lang="en-US" altLang="ja-JP" sz="1200" dirty="0">
                          <a:effectLst/>
                          <a:latin typeface="Verdana" panose="020B0604030504040204" pitchFamily="34" charset="0"/>
                        </a:rPr>
                        <a:t>CV7201 / </a:t>
                      </a:r>
                      <a:r>
                        <a:rPr lang="ja-JP" altLang="en-US" sz="1200" dirty="0">
                          <a:effectLst/>
                          <a:latin typeface="Verdana" panose="020B0604030504040204" pitchFamily="34" charset="0"/>
                        </a:rPr>
                        <a:t>キュアバック </a:t>
                      </a:r>
                      <a:r>
                        <a:rPr lang="en-US" altLang="ja-JP" sz="1200" dirty="0">
                          <a:effectLst/>
                          <a:latin typeface="Verdana" panose="020B0604030504040204" pitchFamily="34" charset="0"/>
                        </a:rPr>
                        <a:t>AG</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rowSpan="2" gridSpan="2">
                  <a:txBody>
                    <a:bodyPr/>
                    <a:lstStyle/>
                    <a:p>
                      <a:r>
                        <a:rPr lang="ja-JP" altLang="en-US" sz="1200">
                          <a:effectLst/>
                          <a:latin typeface="Verdana" panose="020B0604030504040204" pitchFamily="34" charset="0"/>
                        </a:rPr>
                        <a:t>狂犬病</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rowSpan="2" hMerge="1">
                  <a:txBody>
                    <a:bodyPr/>
                    <a:lstStyle/>
                    <a:p>
                      <a:endParaRPr kumimoji="1" lang="ja-JP" altLang="en-US"/>
                    </a:p>
                  </a:txBody>
                  <a:tcPr/>
                </a:tc>
                <a:tc>
                  <a:txBody>
                    <a:bodyPr/>
                    <a:lstStyle/>
                    <a:p>
                      <a:r>
                        <a:rPr lang="en-US" sz="1200">
                          <a:effectLst/>
                          <a:latin typeface="Verdana" panose="020B0604030504040204" pitchFamily="34" charset="0"/>
                        </a:rPr>
                        <a:t>RNAactive®</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RABV-G</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NCT02241135 / 1</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174238315"/>
                  </a:ext>
                </a:extLst>
              </a:tr>
              <a:tr h="298037">
                <a:tc>
                  <a:txBody>
                    <a:bodyPr/>
                    <a:lstStyle/>
                    <a:p>
                      <a:r>
                        <a:rPr lang="en-US" altLang="ja-JP" sz="1200" dirty="0">
                          <a:effectLst/>
                          <a:latin typeface="Verdana" panose="020B0604030504040204" pitchFamily="34" charset="0"/>
                        </a:rPr>
                        <a:t>CV7202 / </a:t>
                      </a:r>
                      <a:r>
                        <a:rPr lang="ja-JP" altLang="en-US" sz="1200" dirty="0">
                          <a:effectLst/>
                          <a:latin typeface="Verdana" panose="020B0604030504040204" pitchFamily="34" charset="0"/>
                        </a:rPr>
                        <a:t>キュアバック </a:t>
                      </a:r>
                      <a:r>
                        <a:rPr lang="en-US" altLang="ja-JP" sz="1200" dirty="0">
                          <a:effectLst/>
                          <a:latin typeface="Verdana" panose="020B0604030504040204" pitchFamily="34" charset="0"/>
                        </a:rPr>
                        <a:t>AG</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gridSpan="2" vMerge="1">
                  <a:txBody>
                    <a:bodyPr/>
                    <a:lstStyle/>
                    <a:p>
                      <a:endParaRPr kumimoji="1" lang="ja-JP" altLang="en-US"/>
                    </a:p>
                  </a:txBody>
                  <a:tcPr/>
                </a:tc>
                <a:tc hMerge="1" vMerge="1">
                  <a:txBody>
                    <a:bodyPr/>
                    <a:lstStyle/>
                    <a:p>
                      <a:endParaRPr kumimoji="1" lang="ja-JP" altLang="en-US"/>
                    </a:p>
                  </a:txBody>
                  <a:tcPr/>
                </a:tc>
                <a:tc>
                  <a:txBody>
                    <a:bodyPr/>
                    <a:lstStyle/>
                    <a:p>
                      <a:r>
                        <a:rPr lang="en-US" sz="1200">
                          <a:effectLst/>
                          <a:latin typeface="Verdana" panose="020B0604030504040204" pitchFamily="34" charset="0"/>
                        </a:rPr>
                        <a:t>mRNA-LNP</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ja-JP" altLang="en-US" sz="1200">
                          <a:effectLst/>
                          <a:latin typeface="Verdana" panose="020B0604030504040204" pitchFamily="34" charset="0"/>
                        </a:rPr>
                        <a:t>糖タンパク質 </a:t>
                      </a:r>
                      <a:r>
                        <a:rPr lang="en-US" altLang="ja-JP" sz="1200">
                          <a:effectLst/>
                          <a:latin typeface="Verdana" panose="020B0604030504040204" pitchFamily="34" charset="0"/>
                        </a:rPr>
                        <a:t>G</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NCT03713086 / 1</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766180013"/>
                  </a:ext>
                </a:extLst>
              </a:tr>
              <a:tr h="298037">
                <a:tc>
                  <a:txBody>
                    <a:bodyPr/>
                    <a:lstStyle/>
                    <a:p>
                      <a:r>
                        <a:rPr lang="en-US" sz="1200">
                          <a:effectLst/>
                          <a:latin typeface="Verdana" panose="020B0604030504040204" pitchFamily="34" charset="0"/>
                        </a:rPr>
                        <a:t>mRNA-1440 / </a:t>
                      </a:r>
                      <a:r>
                        <a:rPr lang="ja-JP" altLang="en-US" sz="1200">
                          <a:effectLst/>
                          <a:latin typeface="Verdana" panose="020B0604030504040204" pitchFamily="34" charset="0"/>
                        </a:rPr>
                        <a:t>モデルナ</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rowSpan="2">
                  <a:txBody>
                    <a:bodyPr/>
                    <a:lstStyle/>
                    <a:p>
                      <a:r>
                        <a:rPr lang="ja-JP" altLang="en-US" sz="1200" dirty="0">
                          <a:effectLst/>
                          <a:latin typeface="Verdana" panose="020B0604030504040204" pitchFamily="34" charset="0"/>
                        </a:rPr>
                        <a:t>インフルエンザ</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dirty="0">
                          <a:effectLst/>
                          <a:latin typeface="Verdana" panose="020B0604030504040204" pitchFamily="34" charset="0"/>
                        </a:rPr>
                        <a:t>H10N8</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rowSpan="2">
                  <a:txBody>
                    <a:bodyPr/>
                    <a:lstStyle/>
                    <a:p>
                      <a:r>
                        <a:rPr lang="en-US" sz="1200" dirty="0">
                          <a:effectLst/>
                          <a:latin typeface="Verdana" panose="020B0604030504040204" pitchFamily="34" charset="0"/>
                        </a:rPr>
                        <a:t>mRNA-LNP</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rowSpan="2">
                  <a:txBody>
                    <a:bodyPr/>
                    <a:lstStyle/>
                    <a:p>
                      <a:r>
                        <a:rPr lang="ja-JP" altLang="en-US" sz="1200" dirty="0">
                          <a:effectLst/>
                          <a:latin typeface="Verdana" panose="020B0604030504040204" pitchFamily="34" charset="0"/>
                        </a:rPr>
                        <a:t>ヘマグルチニン</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NCT03076385 / 1</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4185737826"/>
                  </a:ext>
                </a:extLst>
              </a:tr>
              <a:tr h="298037">
                <a:tc>
                  <a:txBody>
                    <a:bodyPr/>
                    <a:lstStyle/>
                    <a:p>
                      <a:r>
                        <a:rPr lang="en-US" sz="1200" dirty="0">
                          <a:effectLst/>
                          <a:latin typeface="Verdana" panose="020B0604030504040204" pitchFamily="34" charset="0"/>
                        </a:rPr>
                        <a:t>mRNA-1851 / </a:t>
                      </a:r>
                      <a:r>
                        <a:rPr lang="ja-JP" altLang="en-US" sz="1200" dirty="0">
                          <a:effectLst/>
                          <a:latin typeface="Verdana" panose="020B0604030504040204" pitchFamily="34" charset="0"/>
                        </a:rPr>
                        <a:t>モデルナ</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vMerge="1">
                  <a:txBody>
                    <a:bodyPr/>
                    <a:lstStyle/>
                    <a:p>
                      <a:endParaRPr kumimoji="1" lang="ja-JP" altLang="en-US"/>
                    </a:p>
                  </a:txBody>
                  <a:tcPr/>
                </a:tc>
                <a:tc>
                  <a:txBody>
                    <a:bodyPr/>
                    <a:lstStyle/>
                    <a:p>
                      <a:r>
                        <a:rPr lang="en-US" sz="1200">
                          <a:effectLst/>
                          <a:latin typeface="Verdana" panose="020B0604030504040204" pitchFamily="34" charset="0"/>
                        </a:rPr>
                        <a:t>H7N9</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vMerge="1">
                  <a:txBody>
                    <a:bodyPr/>
                    <a:lstStyle/>
                    <a:p>
                      <a:endParaRPr kumimoji="1" lang="ja-JP" altLang="en-US"/>
                    </a:p>
                  </a:txBody>
                  <a:tcPr/>
                </a:tc>
                <a:tc vMerge="1">
                  <a:txBody>
                    <a:bodyPr/>
                    <a:lstStyle/>
                    <a:p>
                      <a:endParaRPr kumimoji="1" lang="ja-JP" altLang="en-US"/>
                    </a:p>
                  </a:txBody>
                  <a:tcPr/>
                </a:tc>
                <a:tc>
                  <a:txBody>
                    <a:bodyPr/>
                    <a:lstStyle/>
                    <a:p>
                      <a:r>
                        <a:rPr lang="en-US" sz="1200">
                          <a:effectLst/>
                          <a:latin typeface="Verdana" panose="020B0604030504040204" pitchFamily="34" charset="0"/>
                        </a:rPr>
                        <a:t>NCT03345043 / 1</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4221981605"/>
                  </a:ext>
                </a:extLst>
              </a:tr>
              <a:tr h="298037">
                <a:tc>
                  <a:txBody>
                    <a:bodyPr/>
                    <a:lstStyle/>
                    <a:p>
                      <a:r>
                        <a:rPr lang="en-US" sz="1200">
                          <a:effectLst/>
                          <a:latin typeface="Verdana" panose="020B0604030504040204" pitchFamily="34" charset="0"/>
                        </a:rPr>
                        <a:t>mRNA-1893 / </a:t>
                      </a:r>
                      <a:r>
                        <a:rPr lang="ja-JP" altLang="en-US" sz="1200">
                          <a:effectLst/>
                          <a:latin typeface="Verdana" panose="020B0604030504040204" pitchFamily="34" charset="0"/>
                        </a:rPr>
                        <a:t>モデルナ</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gridSpan="2">
                  <a:txBody>
                    <a:bodyPr/>
                    <a:lstStyle/>
                    <a:p>
                      <a:r>
                        <a:rPr lang="ja-JP" altLang="en-US" sz="1200" dirty="0">
                          <a:effectLst/>
                          <a:latin typeface="Verdana" panose="020B0604030504040204" pitchFamily="34" charset="0"/>
                        </a:rPr>
                        <a:t>ジカウイルス</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hMerge="1">
                  <a:txBody>
                    <a:bodyPr/>
                    <a:lstStyle/>
                    <a:p>
                      <a:endParaRPr kumimoji="1" lang="ja-JP" altLang="en-US"/>
                    </a:p>
                  </a:txBody>
                  <a:tcPr/>
                </a:tc>
                <a:tc>
                  <a:txBody>
                    <a:bodyPr/>
                    <a:lstStyle/>
                    <a:p>
                      <a:r>
                        <a:rPr lang="en-US" sz="1200">
                          <a:effectLst/>
                          <a:latin typeface="Verdana" panose="020B0604030504040204" pitchFamily="34" charset="0"/>
                        </a:rPr>
                        <a:t>mRNA-LNP</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prM-E</a:t>
                      </a:r>
                      <a:r>
                        <a:rPr lang="ja-JP" altLang="en-US" sz="1200">
                          <a:effectLst/>
                          <a:latin typeface="Verdana" panose="020B0604030504040204" pitchFamily="34" charset="0"/>
                        </a:rPr>
                        <a:t>タンパク質</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NCT04064905 / 1</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69392861"/>
                  </a:ext>
                </a:extLst>
              </a:tr>
              <a:tr h="298037">
                <a:tc>
                  <a:txBody>
                    <a:bodyPr/>
                    <a:lstStyle/>
                    <a:p>
                      <a:r>
                        <a:rPr lang="en-US" sz="1200">
                          <a:effectLst/>
                          <a:latin typeface="Verdana" panose="020B0604030504040204" pitchFamily="34" charset="0"/>
                        </a:rPr>
                        <a:t>mRNA-1443 / </a:t>
                      </a:r>
                      <a:r>
                        <a:rPr lang="ja-JP" altLang="en-US" sz="1200">
                          <a:effectLst/>
                          <a:latin typeface="Verdana" panose="020B0604030504040204" pitchFamily="34" charset="0"/>
                        </a:rPr>
                        <a:t>モデルナ</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rowSpan="2" gridSpan="2">
                  <a:txBody>
                    <a:bodyPr/>
                    <a:lstStyle/>
                    <a:p>
                      <a:r>
                        <a:rPr lang="ja-JP" altLang="en-US" sz="1200" dirty="0">
                          <a:effectLst/>
                          <a:latin typeface="Verdana" panose="020B0604030504040204" pitchFamily="34" charset="0"/>
                        </a:rPr>
                        <a:t>サイトメガロウィルス</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rowSpan="2" hMerge="1">
                  <a:txBody>
                    <a:bodyPr/>
                    <a:lstStyle/>
                    <a:p>
                      <a:endParaRPr kumimoji="1" lang="ja-JP" altLang="en-US"/>
                    </a:p>
                  </a:txBody>
                  <a:tcPr/>
                </a:tc>
                <a:tc rowSpan="2">
                  <a:txBody>
                    <a:bodyPr/>
                    <a:lstStyle/>
                    <a:p>
                      <a:r>
                        <a:rPr lang="en-US" sz="1200">
                          <a:effectLst/>
                          <a:latin typeface="Verdana" panose="020B0604030504040204" pitchFamily="34" charset="0"/>
                        </a:rPr>
                        <a:t>mRNA-LNP</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pp65 T</a:t>
                      </a:r>
                      <a:r>
                        <a:rPr lang="ja-JP" altLang="en-US" sz="1200">
                          <a:effectLst/>
                          <a:latin typeface="Verdana" panose="020B0604030504040204" pitchFamily="34" charset="0"/>
                        </a:rPr>
                        <a:t>細胞</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NCT03382405 / 1</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3368087388"/>
                  </a:ext>
                </a:extLst>
              </a:tr>
              <a:tr h="566270">
                <a:tc>
                  <a:txBody>
                    <a:bodyPr/>
                    <a:lstStyle/>
                    <a:p>
                      <a:r>
                        <a:rPr lang="en-US" sz="1200" dirty="0">
                          <a:effectLst/>
                          <a:latin typeface="Verdana" panose="020B0604030504040204" pitchFamily="34" charset="0"/>
                        </a:rPr>
                        <a:t>mRNA-1647 / </a:t>
                      </a:r>
                      <a:r>
                        <a:rPr lang="ja-JP" altLang="en-US" sz="1200" dirty="0">
                          <a:effectLst/>
                          <a:latin typeface="Verdana" panose="020B0604030504040204" pitchFamily="34" charset="0"/>
                        </a:rPr>
                        <a:t>モデルナ</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gridSpan="2" vMerge="1">
                  <a:txBody>
                    <a:bodyPr/>
                    <a:lstStyle/>
                    <a:p>
                      <a:endParaRPr kumimoji="1" lang="ja-JP" altLang="en-US"/>
                    </a:p>
                  </a:txBody>
                  <a:tcPr/>
                </a:tc>
                <a:tc hMerge="1" vMerge="1">
                  <a:txBody>
                    <a:bodyPr/>
                    <a:lstStyle/>
                    <a:p>
                      <a:endParaRPr kumimoji="1" lang="ja-JP" altLang="en-US"/>
                    </a:p>
                  </a:txBody>
                  <a:tcPr/>
                </a:tc>
                <a:tc vMerge="1">
                  <a:txBody>
                    <a:bodyPr/>
                    <a:lstStyle/>
                    <a:p>
                      <a:endParaRPr kumimoji="1" lang="ja-JP" altLang="en-US"/>
                    </a:p>
                  </a:txBody>
                  <a:tcPr/>
                </a:tc>
                <a:tc>
                  <a:txBody>
                    <a:bodyPr/>
                    <a:lstStyle/>
                    <a:p>
                      <a:r>
                        <a:rPr lang="ja-JP" altLang="en-US" sz="1200">
                          <a:effectLst/>
                          <a:latin typeface="Verdana" panose="020B0604030504040204" pitchFamily="34" charset="0"/>
                        </a:rPr>
                        <a:t>五量体複合体および全長膜結合型糖タンパク質 </a:t>
                      </a:r>
                      <a:r>
                        <a:rPr lang="en-US" altLang="ja-JP" sz="1200">
                          <a:effectLst/>
                          <a:latin typeface="Verdana" panose="020B0604030504040204" pitchFamily="34" charset="0"/>
                        </a:rPr>
                        <a:t>B</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NCT03382405/1</a:t>
                      </a:r>
                      <a:br>
                        <a:rPr lang="en-US" sz="1200">
                          <a:effectLst/>
                          <a:latin typeface="Verdana" panose="020B0604030504040204" pitchFamily="34" charset="0"/>
                        </a:rPr>
                      </a:br>
                      <a:r>
                        <a:rPr lang="en-US" sz="1200">
                          <a:effectLst/>
                          <a:latin typeface="Verdana" panose="020B0604030504040204" pitchFamily="34" charset="0"/>
                        </a:rPr>
                        <a:t>NCT04232280/2</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4126790472"/>
                  </a:ext>
                </a:extLst>
              </a:tr>
              <a:tr h="566270">
                <a:tc>
                  <a:txBody>
                    <a:bodyPr/>
                    <a:lstStyle/>
                    <a:p>
                      <a:r>
                        <a:rPr lang="en-US" sz="1200">
                          <a:effectLst/>
                          <a:latin typeface="Verdana" panose="020B0604030504040204" pitchFamily="34" charset="0"/>
                        </a:rPr>
                        <a:t>mRNA-1273 / </a:t>
                      </a:r>
                      <a:r>
                        <a:rPr lang="ja-JP" altLang="en-US" sz="1200">
                          <a:effectLst/>
                          <a:latin typeface="Verdana" panose="020B0604030504040204" pitchFamily="34" charset="0"/>
                        </a:rPr>
                        <a:t>モデルナ</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rowSpan="3" gridSpan="2">
                  <a:txBody>
                    <a:bodyPr/>
                    <a:lstStyle/>
                    <a:p>
                      <a:r>
                        <a:rPr lang="en-US" sz="1200" dirty="0">
                          <a:effectLst/>
                          <a:latin typeface="Verdana" panose="020B0604030504040204" pitchFamily="34" charset="0"/>
                        </a:rPr>
                        <a:t>SARS-CoV-2</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rowSpan="3" hMerge="1">
                  <a:txBody>
                    <a:bodyPr/>
                    <a:lstStyle/>
                    <a:p>
                      <a:endParaRPr kumimoji="1" lang="ja-JP" altLang="en-US"/>
                    </a:p>
                  </a:txBody>
                  <a:tcPr/>
                </a:tc>
                <a:tc rowSpan="3">
                  <a:txBody>
                    <a:bodyPr/>
                    <a:lstStyle/>
                    <a:p>
                      <a:r>
                        <a:rPr lang="en-US" sz="1200" dirty="0">
                          <a:effectLst/>
                          <a:latin typeface="Verdana" panose="020B0604030504040204" pitchFamily="34" charset="0"/>
                        </a:rPr>
                        <a:t>mRNA-LNP</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rowSpan="3">
                  <a:txBody>
                    <a:bodyPr/>
                    <a:lstStyle/>
                    <a:p>
                      <a:r>
                        <a:rPr lang="ja-JP" altLang="en-US" sz="1200">
                          <a:effectLst/>
                          <a:latin typeface="Verdana" panose="020B0604030504040204" pitchFamily="34" charset="0"/>
                        </a:rPr>
                        <a:t>プロリン変異を伴う全長スパイク </a:t>
                      </a:r>
                      <a:r>
                        <a:rPr lang="en-US" altLang="ja-JP" sz="1200">
                          <a:effectLst/>
                          <a:latin typeface="Verdana" panose="020B0604030504040204" pitchFamily="34" charset="0"/>
                        </a:rPr>
                        <a:t>(K986P</a:t>
                      </a:r>
                      <a:r>
                        <a:rPr lang="ja-JP" altLang="en-US" sz="1200">
                          <a:effectLst/>
                          <a:latin typeface="Verdana" panose="020B0604030504040204" pitchFamily="34" charset="0"/>
                        </a:rPr>
                        <a:t>、</a:t>
                      </a:r>
                      <a:r>
                        <a:rPr lang="en-US" altLang="ja-JP" sz="1200">
                          <a:effectLst/>
                          <a:latin typeface="Verdana" panose="020B0604030504040204" pitchFamily="34" charset="0"/>
                        </a:rPr>
                        <a:t>V987P</a:t>
                      </a:r>
                      <a:r>
                        <a:rPr lang="ja-JP" altLang="en-US" sz="1200">
                          <a:effectLst/>
                          <a:latin typeface="Verdana" panose="020B0604030504040204" pitchFamily="34" charset="0"/>
                        </a:rPr>
                        <a:t>、「</a:t>
                      </a:r>
                      <a:r>
                        <a:rPr lang="en-US" altLang="ja-JP" sz="1200">
                          <a:effectLst/>
                          <a:latin typeface="Verdana" panose="020B0604030504040204" pitchFamily="34" charset="0"/>
                        </a:rPr>
                        <a:t>2P</a:t>
                      </a:r>
                      <a:r>
                        <a:rPr lang="ja-JP" altLang="en-US" sz="1200">
                          <a:effectLst/>
                          <a:latin typeface="Verdana" panose="020B0604030504040204" pitchFamily="34" charset="0"/>
                        </a:rPr>
                        <a:t>」</a:t>
                      </a:r>
                      <a:r>
                        <a:rPr lang="en-US" altLang="ja-JP" sz="1200">
                          <a:effectLst/>
                          <a:latin typeface="Verdana" panose="020B0604030504040204" pitchFamily="34" charset="0"/>
                        </a:rPr>
                        <a:t>)</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sz="1200">
                          <a:effectLst/>
                          <a:latin typeface="Verdana" panose="020B0604030504040204" pitchFamily="34" charset="0"/>
                        </a:rPr>
                        <a:t>NCT04470427 / 3 (EMA)</a:t>
                      </a:r>
                      <a:br>
                        <a:rPr lang="en-US" sz="1200">
                          <a:effectLst/>
                          <a:latin typeface="Verdana" panose="020B0604030504040204" pitchFamily="34" charset="0"/>
                        </a:rPr>
                      </a:br>
                      <a:r>
                        <a:rPr lang="en-US" sz="1200">
                          <a:effectLst/>
                          <a:latin typeface="Verdana" panose="020B0604030504040204" pitchFamily="34" charset="0"/>
                        </a:rPr>
                        <a:t>NCT05230953 / 3</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014270739"/>
                  </a:ext>
                </a:extLst>
              </a:tr>
              <a:tr h="566270">
                <a:tc>
                  <a:txBody>
                    <a:bodyPr/>
                    <a:lstStyle/>
                    <a:p>
                      <a:r>
                        <a:rPr lang="en-US" sz="1200" dirty="0">
                          <a:effectLst/>
                          <a:latin typeface="Verdana" panose="020B0604030504040204" pitchFamily="34" charset="0"/>
                        </a:rPr>
                        <a:t>BNT 162b2 / </a:t>
                      </a:r>
                      <a:r>
                        <a:rPr lang="ja-JP" altLang="en-US" sz="1200" dirty="0">
                          <a:effectLst/>
                          <a:latin typeface="Verdana" panose="020B0604030504040204" pitchFamily="34" charset="0"/>
                        </a:rPr>
                        <a:t>ファイザー</a:t>
                      </a:r>
                      <a:r>
                        <a:rPr lang="en-US" altLang="ja-JP" sz="1200" dirty="0">
                          <a:effectLst/>
                          <a:latin typeface="Verdana" panose="020B0604030504040204" pitchFamily="34" charset="0"/>
                        </a:rPr>
                        <a:t>-</a:t>
                      </a:r>
                      <a:r>
                        <a:rPr lang="en-US" sz="1200" dirty="0">
                          <a:effectLst/>
                          <a:latin typeface="Verdana" panose="020B0604030504040204" pitchFamily="34" charset="0"/>
                        </a:rPr>
                        <a:t>BioNTech</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gridSpan="2" vMerge="1">
                  <a:txBody>
                    <a:bodyPr/>
                    <a:lstStyle/>
                    <a:p>
                      <a:endParaRPr kumimoji="1" lang="ja-JP" altLang="en-US"/>
                    </a:p>
                  </a:txBody>
                  <a:tcPr/>
                </a:tc>
                <a:tc hMerge="1"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r>
                        <a:rPr lang="en-US" sz="1200" dirty="0">
                          <a:effectLst/>
                          <a:latin typeface="Verdana" panose="020B0604030504040204" pitchFamily="34" charset="0"/>
                        </a:rPr>
                        <a:t>NCT04368728 / 3 (EMA)</a:t>
                      </a:r>
                      <a:br>
                        <a:rPr lang="en-US" sz="1200" dirty="0">
                          <a:effectLst/>
                          <a:latin typeface="Verdana" panose="020B0604030504040204" pitchFamily="34" charset="0"/>
                        </a:rPr>
                      </a:br>
                      <a:r>
                        <a:rPr lang="en-US" sz="1200" dirty="0">
                          <a:effectLst/>
                          <a:latin typeface="Verdana" panose="020B0604030504040204" pitchFamily="34" charset="0"/>
                        </a:rPr>
                        <a:t>NCT05231005 / 3</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146779679"/>
                  </a:ext>
                </a:extLst>
              </a:tr>
              <a:tr h="298037">
                <a:tc>
                  <a:txBody>
                    <a:bodyPr/>
                    <a:lstStyle/>
                    <a:p>
                      <a:r>
                        <a:rPr lang="en-US" sz="1200">
                          <a:effectLst/>
                          <a:latin typeface="Verdana" panose="020B0604030504040204" pitchFamily="34" charset="0"/>
                        </a:rPr>
                        <a:t>CvnCoV / CureVAC AG</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gridSpan="2" vMerge="1">
                  <a:txBody>
                    <a:bodyPr/>
                    <a:lstStyle/>
                    <a:p>
                      <a:endParaRPr kumimoji="1" lang="ja-JP" altLang="en-US"/>
                    </a:p>
                  </a:txBody>
                  <a:tcPr/>
                </a:tc>
                <a:tc hMerge="1"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r>
                        <a:rPr lang="en-US" sz="1200" dirty="0">
                          <a:effectLst/>
                          <a:latin typeface="Verdana" panose="020B0604030504040204" pitchFamily="34" charset="0"/>
                        </a:rPr>
                        <a:t>NCT04652102 / 2/3</a:t>
                      </a:r>
                    </a:p>
                  </a:txBody>
                  <a:tcPr marL="14902" marR="14902" marT="14902" marB="14902"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extLst>
                  <a:ext uri="{0D108BD9-81ED-4DB2-BD59-A6C34878D82A}">
                    <a16:rowId xmlns:a16="http://schemas.microsoft.com/office/drawing/2014/main" val="75026469"/>
                  </a:ext>
                </a:extLst>
              </a:tr>
            </a:tbl>
          </a:graphicData>
        </a:graphic>
      </p:graphicFrame>
      <p:sp>
        <p:nvSpPr>
          <p:cNvPr id="5" name="テキスト ボックス 4">
            <a:extLst>
              <a:ext uri="{FF2B5EF4-FFF2-40B4-BE49-F238E27FC236}">
                <a16:creationId xmlns:a16="http://schemas.microsoft.com/office/drawing/2014/main" id="{CDDA92D7-E958-25B9-46F6-A9C748AE1060}"/>
              </a:ext>
            </a:extLst>
          </p:cNvPr>
          <p:cNvSpPr txBox="1"/>
          <p:nvPr/>
        </p:nvSpPr>
        <p:spPr>
          <a:xfrm>
            <a:off x="491837" y="5752145"/>
            <a:ext cx="11457708" cy="461665"/>
          </a:xfrm>
          <a:prstGeom prst="rect">
            <a:avLst/>
          </a:prstGeom>
          <a:noFill/>
        </p:spPr>
        <p:txBody>
          <a:bodyPr wrap="square">
            <a:spAutoFit/>
          </a:bodyPr>
          <a:lstStyle/>
          <a:p>
            <a:r>
              <a:rPr lang="en-US" altLang="ja-JP" sz="1200" b="0" i="0" dirty="0">
                <a:solidFill>
                  <a:srgbClr val="116062"/>
                </a:solidFill>
                <a:effectLst/>
                <a:latin typeface="Verdana" panose="020B0604030504040204" pitchFamily="34" charset="0"/>
              </a:rPr>
              <a:t>EUA: </a:t>
            </a:r>
            <a:r>
              <a:rPr lang="ja-JP" altLang="en-US" sz="1200" b="0" i="0" dirty="0">
                <a:solidFill>
                  <a:srgbClr val="116062"/>
                </a:solidFill>
                <a:effectLst/>
                <a:latin typeface="Verdana" panose="020B0604030504040204" pitchFamily="34" charset="0"/>
              </a:rPr>
              <a:t>緊急使用許可</a:t>
            </a:r>
            <a:r>
              <a:rPr lang="en-US" altLang="ja-JP" sz="1200" b="0" i="0" dirty="0">
                <a:solidFill>
                  <a:srgbClr val="116062"/>
                </a:solidFill>
                <a:effectLst/>
                <a:latin typeface="Verdana" panose="020B0604030504040204" pitchFamily="34" charset="0"/>
              </a:rPr>
              <a:t>; K: </a:t>
            </a:r>
            <a:r>
              <a:rPr lang="ja-JP" altLang="en-US" sz="1200" b="0" i="0" dirty="0">
                <a:solidFill>
                  <a:srgbClr val="116062"/>
                </a:solidFill>
                <a:effectLst/>
                <a:latin typeface="Verdana" panose="020B0604030504040204" pitchFamily="34" charset="0"/>
              </a:rPr>
              <a:t>リジン</a:t>
            </a:r>
            <a:r>
              <a:rPr lang="en-US" altLang="ja-JP" sz="1200" b="0" i="0" dirty="0">
                <a:solidFill>
                  <a:srgbClr val="116062"/>
                </a:solidFill>
                <a:effectLst/>
                <a:latin typeface="Verdana" panose="020B0604030504040204" pitchFamily="34" charset="0"/>
              </a:rPr>
              <a:t>; P: </a:t>
            </a:r>
            <a:r>
              <a:rPr lang="ja-JP" altLang="en-US" sz="1200" b="0" i="0" dirty="0">
                <a:solidFill>
                  <a:srgbClr val="116062"/>
                </a:solidFill>
                <a:effectLst/>
                <a:latin typeface="Verdana" panose="020B0604030504040204" pitchFamily="34" charset="0"/>
              </a:rPr>
              <a:t>プロリン</a:t>
            </a:r>
            <a:r>
              <a:rPr lang="en-US" altLang="ja-JP" sz="1200" b="0" i="0" dirty="0">
                <a:solidFill>
                  <a:srgbClr val="116062"/>
                </a:solidFill>
                <a:effectLst/>
                <a:latin typeface="Verdana" panose="020B0604030504040204" pitchFamily="34" charset="0"/>
              </a:rPr>
              <a:t>; </a:t>
            </a:r>
            <a:r>
              <a:rPr lang="en-US" altLang="ja-JP" sz="1200" b="0" i="0" dirty="0" err="1">
                <a:solidFill>
                  <a:srgbClr val="116062"/>
                </a:solidFill>
                <a:effectLst/>
                <a:latin typeface="Verdana" panose="020B0604030504040204" pitchFamily="34" charset="0"/>
              </a:rPr>
              <a:t>prM</a:t>
            </a:r>
            <a:r>
              <a:rPr lang="en-US" altLang="ja-JP" sz="1200" b="0" i="0" dirty="0">
                <a:solidFill>
                  <a:srgbClr val="116062"/>
                </a:solidFill>
                <a:effectLst/>
                <a:latin typeface="Verdana" panose="020B0604030504040204" pitchFamily="34" charset="0"/>
              </a:rPr>
              <a:t>-E: </a:t>
            </a:r>
            <a:r>
              <a:rPr lang="ja-JP" altLang="en-US" sz="1200" b="0" i="0" dirty="0">
                <a:solidFill>
                  <a:srgbClr val="116062"/>
                </a:solidFill>
                <a:effectLst/>
                <a:latin typeface="Verdana" panose="020B0604030504040204" pitchFamily="34" charset="0"/>
              </a:rPr>
              <a:t>プレメンブレンとエンベロープ。</a:t>
            </a:r>
            <a:r>
              <a:rPr lang="en-US" altLang="ja-JP" sz="1200" b="0" i="0" dirty="0">
                <a:solidFill>
                  <a:srgbClr val="116062"/>
                </a:solidFill>
                <a:effectLst/>
                <a:latin typeface="Verdana" panose="020B0604030504040204" pitchFamily="34" charset="0"/>
              </a:rPr>
              <a:t>RABV-G: </a:t>
            </a:r>
            <a:r>
              <a:rPr lang="ja-JP" altLang="en-US" sz="1200" b="0" i="0" dirty="0">
                <a:solidFill>
                  <a:srgbClr val="116062"/>
                </a:solidFill>
                <a:effectLst/>
                <a:latin typeface="Verdana" panose="020B0604030504040204" pitchFamily="34" charset="0"/>
              </a:rPr>
              <a:t>狂犬病ウイルス糖タンパク質。</a:t>
            </a:r>
            <a:r>
              <a:rPr lang="en-US" altLang="ja-JP" sz="1200" b="0" i="0" dirty="0">
                <a:solidFill>
                  <a:srgbClr val="116062"/>
                </a:solidFill>
                <a:effectLst/>
                <a:latin typeface="Verdana" panose="020B0604030504040204" pitchFamily="34" charset="0"/>
              </a:rPr>
              <a:t>SARS-CoV-2: </a:t>
            </a:r>
            <a:r>
              <a:rPr lang="ja-JP" altLang="en-US" sz="1200" b="0" i="0" dirty="0">
                <a:solidFill>
                  <a:srgbClr val="116062"/>
                </a:solidFill>
                <a:effectLst/>
                <a:latin typeface="Verdana" panose="020B0604030504040204" pitchFamily="34" charset="0"/>
              </a:rPr>
              <a:t>重症急性呼吸器症候群コロナウイルス </a:t>
            </a:r>
            <a:r>
              <a:rPr lang="en-US" altLang="ja-JP" sz="1200" b="0" i="0" dirty="0">
                <a:solidFill>
                  <a:srgbClr val="116062"/>
                </a:solidFill>
                <a:effectLst/>
                <a:latin typeface="Verdana" panose="020B0604030504040204" pitchFamily="34" charset="0"/>
              </a:rPr>
              <a:t>2</a:t>
            </a:r>
            <a:r>
              <a:rPr lang="ja-JP" altLang="en-US" sz="1200" b="0" i="0" dirty="0">
                <a:solidFill>
                  <a:srgbClr val="116062"/>
                </a:solidFill>
                <a:effectLst/>
                <a:latin typeface="Verdana" panose="020B0604030504040204" pitchFamily="34" charset="0"/>
              </a:rPr>
              <a:t>。</a:t>
            </a:r>
            <a:endParaRPr lang="ja-JP" altLang="en-US" sz="1200" dirty="0"/>
          </a:p>
        </p:txBody>
      </p:sp>
    </p:spTree>
    <p:extLst>
      <p:ext uri="{BB962C8B-B14F-4D97-AF65-F5344CB8AC3E}">
        <p14:creationId xmlns:p14="http://schemas.microsoft.com/office/powerpoint/2010/main" val="306925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54DEE8A5-9D9E-D73A-A883-174210D5FF09}"/>
              </a:ext>
            </a:extLst>
          </p:cNvPr>
          <p:cNvGraphicFramePr>
            <a:graphicFrameLocks noGrp="1"/>
          </p:cNvGraphicFramePr>
          <p:nvPr/>
        </p:nvGraphicFramePr>
        <p:xfrm>
          <a:off x="547255" y="1219450"/>
          <a:ext cx="9982200" cy="4468347"/>
        </p:xfrm>
        <a:graphic>
          <a:graphicData uri="http://schemas.openxmlformats.org/drawingml/2006/table">
            <a:tbl>
              <a:tblPr/>
              <a:tblGrid>
                <a:gridCol w="1996440">
                  <a:extLst>
                    <a:ext uri="{9D8B030D-6E8A-4147-A177-3AD203B41FA5}">
                      <a16:colId xmlns:a16="http://schemas.microsoft.com/office/drawing/2014/main" val="3873062781"/>
                    </a:ext>
                  </a:extLst>
                </a:gridCol>
                <a:gridCol w="1996440">
                  <a:extLst>
                    <a:ext uri="{9D8B030D-6E8A-4147-A177-3AD203B41FA5}">
                      <a16:colId xmlns:a16="http://schemas.microsoft.com/office/drawing/2014/main" val="1120828095"/>
                    </a:ext>
                  </a:extLst>
                </a:gridCol>
                <a:gridCol w="1996440">
                  <a:extLst>
                    <a:ext uri="{9D8B030D-6E8A-4147-A177-3AD203B41FA5}">
                      <a16:colId xmlns:a16="http://schemas.microsoft.com/office/drawing/2014/main" val="2997400004"/>
                    </a:ext>
                  </a:extLst>
                </a:gridCol>
                <a:gridCol w="1996440">
                  <a:extLst>
                    <a:ext uri="{9D8B030D-6E8A-4147-A177-3AD203B41FA5}">
                      <a16:colId xmlns:a16="http://schemas.microsoft.com/office/drawing/2014/main" val="3537653438"/>
                    </a:ext>
                  </a:extLst>
                </a:gridCol>
                <a:gridCol w="1996440">
                  <a:extLst>
                    <a:ext uri="{9D8B030D-6E8A-4147-A177-3AD203B41FA5}">
                      <a16:colId xmlns:a16="http://schemas.microsoft.com/office/drawing/2014/main" val="2621074515"/>
                    </a:ext>
                  </a:extLst>
                </a:gridCol>
              </a:tblGrid>
              <a:tr h="172797">
                <a:tc rowSpan="2">
                  <a:txBody>
                    <a:bodyPr/>
                    <a:lstStyle/>
                    <a:p>
                      <a:r>
                        <a:rPr lang="en-US" altLang="ja-JP" sz="1200" dirty="0">
                          <a:solidFill>
                            <a:srgbClr val="FFFFFF"/>
                          </a:solidFill>
                          <a:effectLst/>
                          <a:latin typeface="BIZ UDPゴシック" panose="020B0400000000000000" pitchFamily="50" charset="-128"/>
                          <a:ea typeface="BIZ UDPゴシック" panose="020B0400000000000000" pitchFamily="50" charset="-128"/>
                        </a:rPr>
                        <a:t>9 </a:t>
                      </a:r>
                      <a:r>
                        <a:rPr lang="ja-JP" altLang="en-US" sz="1200" dirty="0">
                          <a:solidFill>
                            <a:srgbClr val="FFFFFF"/>
                          </a:solidFill>
                          <a:effectLst/>
                          <a:latin typeface="BIZ UDPゴシック" panose="020B0400000000000000" pitchFamily="50" charset="-128"/>
                          <a:ea typeface="BIZ UDPゴシック" panose="020B0400000000000000" pitchFamily="50" charset="-128"/>
                        </a:rPr>
                        <a:t>バリアント</a:t>
                      </a:r>
                    </a:p>
                  </a:txBody>
                  <a:tcPr marL="15709" marR="15709" marT="15709" marB="15709"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rowSpan="2">
                  <a:txBody>
                    <a:bodyPr/>
                    <a:lstStyle/>
                    <a:p>
                      <a:r>
                        <a:rPr lang="ja-JP" altLang="en-US" sz="1200">
                          <a:solidFill>
                            <a:srgbClr val="FFFFFF"/>
                          </a:solidFill>
                          <a:effectLst/>
                          <a:latin typeface="BIZ UDPゴシック" panose="020B0400000000000000" pitchFamily="50" charset="-128"/>
                          <a:ea typeface="BIZ UDPゴシック" panose="020B0400000000000000" pitchFamily="50" charset="-128"/>
                        </a:rPr>
                        <a:t>キーミューテーション</a:t>
                      </a:r>
                    </a:p>
                  </a:txBody>
                  <a:tcPr marL="15709" marR="15709" marT="15709" marB="15709"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rowSpan="2">
                  <a:txBody>
                    <a:bodyPr/>
                    <a:lstStyle/>
                    <a:p>
                      <a:pPr algn="ctr"/>
                      <a:r>
                        <a:rPr lang="ja-JP" altLang="en-US" sz="1200" dirty="0">
                          <a:solidFill>
                            <a:srgbClr val="FFFFFF"/>
                          </a:solidFill>
                          <a:effectLst/>
                          <a:latin typeface="BIZ UDPゴシック" panose="020B0400000000000000" pitchFamily="50" charset="-128"/>
                          <a:ea typeface="BIZ UDPゴシック" panose="020B0400000000000000" pitchFamily="50" charset="-128"/>
                        </a:rPr>
                        <a:t>伝達率</a:t>
                      </a:r>
                    </a:p>
                  </a:txBody>
                  <a:tcPr marL="15709" marR="15709" marT="15709" marB="15709"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gridSpan="2">
                  <a:txBody>
                    <a:bodyPr/>
                    <a:lstStyle/>
                    <a:p>
                      <a:r>
                        <a:rPr lang="ja-JP" altLang="en-US" sz="1100">
                          <a:solidFill>
                            <a:srgbClr val="FFFFFF"/>
                          </a:solidFill>
                          <a:effectLst/>
                          <a:latin typeface="Verdana" panose="020B0604030504040204" pitchFamily="34" charset="0"/>
                        </a:rPr>
                        <a:t>ワクチンによる防御</a:t>
                      </a:r>
                    </a:p>
                  </a:txBody>
                  <a:tcPr marL="15709" marR="15709" marT="15709" marB="15709"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205473"/>
                      </a:solidFill>
                      <a:prstDash val="solid"/>
                      <a:round/>
                      <a:headEnd type="none" w="med" len="med"/>
                      <a:tailEnd type="none" w="med" len="med"/>
                    </a:lnB>
                    <a:solidFill>
                      <a:srgbClr val="5B7499"/>
                    </a:solidFill>
                  </a:tcPr>
                </a:tc>
                <a:tc hMerge="1">
                  <a:txBody>
                    <a:bodyPr/>
                    <a:lstStyle/>
                    <a:p>
                      <a:endParaRPr kumimoji="1" lang="ja-JP" altLang="en-US"/>
                    </a:p>
                  </a:txBody>
                  <a:tcPr/>
                </a:tc>
                <a:extLst>
                  <a:ext uri="{0D108BD9-81ED-4DB2-BD59-A6C34878D82A}">
                    <a16:rowId xmlns:a16="http://schemas.microsoft.com/office/drawing/2014/main" val="434161744"/>
                  </a:ext>
                </a:extLst>
              </a:tr>
              <a:tr h="455555">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r>
                        <a:rPr lang="en-US" sz="1200" dirty="0">
                          <a:solidFill>
                            <a:srgbClr val="FFFFFF"/>
                          </a:solidFill>
                          <a:effectLst/>
                          <a:latin typeface="BIZ UDPゴシック" panose="020B0400000000000000" pitchFamily="50" charset="-128"/>
                          <a:ea typeface="BIZ UDPゴシック" panose="020B0400000000000000" pitchFamily="50" charset="-128"/>
                        </a:rPr>
                        <a:t>BNT162b2 (</a:t>
                      </a:r>
                      <a:r>
                        <a:rPr lang="ja-JP" altLang="en-US" sz="1200" dirty="0">
                          <a:solidFill>
                            <a:srgbClr val="FFFFFF"/>
                          </a:solidFill>
                          <a:effectLst/>
                          <a:latin typeface="BIZ UDPゴシック" panose="020B0400000000000000" pitchFamily="50" charset="-128"/>
                          <a:ea typeface="BIZ UDPゴシック" panose="020B0400000000000000" pitchFamily="50" charset="-128"/>
                        </a:rPr>
                        <a:t>ファイザー</a:t>
                      </a:r>
                      <a:r>
                        <a:rPr lang="en-US" altLang="ja-JP" sz="1200" dirty="0">
                          <a:solidFill>
                            <a:srgbClr val="FFFFFF"/>
                          </a:solidFill>
                          <a:effectLst/>
                          <a:latin typeface="BIZ UDPゴシック" panose="020B0400000000000000" pitchFamily="50" charset="-128"/>
                          <a:ea typeface="BIZ UDPゴシック" panose="020B0400000000000000" pitchFamily="50" charset="-128"/>
                        </a:rPr>
                        <a:t>/</a:t>
                      </a:r>
                      <a:r>
                        <a:rPr lang="en-US" sz="1200" dirty="0">
                          <a:solidFill>
                            <a:srgbClr val="FFFFFF"/>
                          </a:solidFill>
                          <a:effectLst/>
                          <a:latin typeface="BIZ UDPゴシック" panose="020B0400000000000000" pitchFamily="50" charset="-128"/>
                          <a:ea typeface="BIZ UDPゴシック" panose="020B0400000000000000" pitchFamily="50" charset="-128"/>
                        </a:rPr>
                        <a:t>BioNTech)</a:t>
                      </a:r>
                    </a:p>
                  </a:txBody>
                  <a:tcPr marL="15709" marR="15709" marT="15709" marB="15709"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r>
                        <a:rPr lang="en-US" altLang="ja-JP" sz="1200">
                          <a:solidFill>
                            <a:srgbClr val="FFFFFF"/>
                          </a:solidFill>
                          <a:effectLst/>
                          <a:latin typeface="BIZ UDPゴシック" panose="020B0400000000000000" pitchFamily="50" charset="-128"/>
                          <a:ea typeface="BIZ UDPゴシック" panose="020B0400000000000000" pitchFamily="50" charset="-128"/>
                        </a:rPr>
                        <a:t>mRNA-1273 (</a:t>
                      </a:r>
                      <a:r>
                        <a:rPr lang="ja-JP" altLang="en-US" sz="1200">
                          <a:solidFill>
                            <a:srgbClr val="FFFFFF"/>
                          </a:solidFill>
                          <a:effectLst/>
                          <a:latin typeface="BIZ UDPゴシック" panose="020B0400000000000000" pitchFamily="50" charset="-128"/>
                          <a:ea typeface="BIZ UDPゴシック" panose="020B0400000000000000" pitchFamily="50" charset="-128"/>
                        </a:rPr>
                        <a:t>モデルナ・セラピューティクス</a:t>
                      </a:r>
                      <a:r>
                        <a:rPr lang="en-US" altLang="ja-JP" sz="1200">
                          <a:solidFill>
                            <a:srgbClr val="FFFFFF"/>
                          </a:solidFill>
                          <a:effectLst/>
                          <a:latin typeface="BIZ UDPゴシック" panose="020B0400000000000000" pitchFamily="50" charset="-128"/>
                          <a:ea typeface="BIZ UDPゴシック" panose="020B0400000000000000" pitchFamily="50" charset="-128"/>
                        </a:rPr>
                        <a:t>)</a:t>
                      </a:r>
                    </a:p>
                  </a:txBody>
                  <a:tcPr marL="15709" marR="15709" marT="15709" marB="15709"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extLst>
                  <a:ext uri="{0D108BD9-81ED-4DB2-BD59-A6C34878D82A}">
                    <a16:rowId xmlns:a16="http://schemas.microsoft.com/office/drawing/2014/main" val="1611876514"/>
                  </a:ext>
                </a:extLst>
              </a:tr>
              <a:tr h="172797">
                <a:tc>
                  <a:txBody>
                    <a:bodyPr/>
                    <a:lstStyle/>
                    <a:p>
                      <a:r>
                        <a:rPr lang="ja-JP" altLang="en-US" sz="1200" dirty="0">
                          <a:effectLst/>
                          <a:latin typeface="BIZ UDPゴシック" panose="020B0400000000000000" pitchFamily="50" charset="-128"/>
                          <a:ea typeface="BIZ UDPゴシック" panose="020B0400000000000000" pitchFamily="50" charset="-128"/>
                        </a:rPr>
                        <a:t>基準株</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ja-JP" altLang="en-US" sz="1200">
                          <a:effectLst/>
                          <a:latin typeface="BIZ UDPゴシック" panose="020B0400000000000000" pitchFamily="50" charset="-128"/>
                          <a:ea typeface="BIZ UDPゴシック" panose="020B0400000000000000" pitchFamily="50" charset="-128"/>
                        </a:rPr>
                        <a:t>基準株</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pPr algn="ctr"/>
                      <a:r>
                        <a:rPr lang="ja-JP" altLang="en-US" sz="1200" dirty="0">
                          <a:effectLst/>
                          <a:latin typeface="BIZ UDPゴシック" panose="020B0400000000000000" pitchFamily="50" charset="-128"/>
                          <a:ea typeface="BIZ UDPゴシック" panose="020B0400000000000000" pitchFamily="50" charset="-128"/>
                        </a:rPr>
                        <a:t>基準株</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dirty="0">
                          <a:effectLst/>
                          <a:latin typeface="BIZ UDPゴシック" panose="020B0400000000000000" pitchFamily="50" charset="-128"/>
                          <a:ea typeface="BIZ UDPゴシック" panose="020B0400000000000000" pitchFamily="50" charset="-128"/>
                        </a:rPr>
                        <a:t>95%</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a:effectLst/>
                          <a:latin typeface="BIZ UDPゴシック" panose="020B0400000000000000" pitchFamily="50" charset="-128"/>
                          <a:ea typeface="BIZ UDPゴシック" panose="020B0400000000000000" pitchFamily="50" charset="-128"/>
                        </a:rPr>
                        <a:t>94.1%</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586674541"/>
                  </a:ext>
                </a:extLst>
              </a:tr>
              <a:tr h="596934">
                <a:tc>
                  <a:txBody>
                    <a:bodyPr/>
                    <a:lstStyle/>
                    <a:p>
                      <a:r>
                        <a:rPr lang="ja-JP" altLang="en-US" sz="1200" dirty="0">
                          <a:effectLst/>
                          <a:latin typeface="BIZ UDPゴシック" panose="020B0400000000000000" pitchFamily="50" charset="-128"/>
                          <a:ea typeface="BIZ UDPゴシック" panose="020B0400000000000000" pitchFamily="50" charset="-128"/>
                        </a:rPr>
                        <a:t>アルファ </a:t>
                      </a:r>
                      <a:r>
                        <a:rPr lang="en-US" altLang="ja-JP" sz="1200" dirty="0">
                          <a:effectLst/>
                          <a:latin typeface="BIZ UDPゴシック" panose="020B0400000000000000" pitchFamily="50" charset="-128"/>
                          <a:ea typeface="BIZ UDPゴシック" panose="020B0400000000000000" pitchFamily="50" charset="-128"/>
                        </a:rPr>
                        <a:t>(</a:t>
                      </a:r>
                      <a:r>
                        <a:rPr lang="en-US" sz="1200" dirty="0">
                          <a:effectLst/>
                          <a:latin typeface="BIZ UDPゴシック" panose="020B0400000000000000" pitchFamily="50" charset="-128"/>
                          <a:ea typeface="BIZ UDPゴシック" panose="020B0400000000000000" pitchFamily="50" charset="-128"/>
                        </a:rPr>
                        <a:t>B.1.1.7)</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l-GR" sz="1200" dirty="0">
                          <a:effectLst/>
                          <a:latin typeface="BIZ UDPゴシック" panose="020B0400000000000000" pitchFamily="50" charset="-128"/>
                          <a:ea typeface="BIZ UDPゴシック" panose="020B0400000000000000" pitchFamily="50" charset="-128"/>
                        </a:rPr>
                        <a:t>Δ</a:t>
                      </a:r>
                      <a:r>
                        <a:rPr lang="en-US" sz="1200" dirty="0">
                          <a:effectLst/>
                          <a:latin typeface="BIZ UDPゴシック" panose="020B0400000000000000" pitchFamily="50" charset="-128"/>
                          <a:ea typeface="BIZ UDPゴシック" panose="020B0400000000000000" pitchFamily="50" charset="-128"/>
                        </a:rPr>
                        <a:t>H69/V70、</a:t>
                      </a:r>
                      <a:r>
                        <a:rPr lang="el-GR" sz="1200" dirty="0">
                          <a:effectLst/>
                          <a:latin typeface="BIZ UDPゴシック" panose="020B0400000000000000" pitchFamily="50" charset="-128"/>
                          <a:ea typeface="BIZ UDPゴシック" panose="020B0400000000000000" pitchFamily="50" charset="-128"/>
                        </a:rPr>
                        <a:t>Δ</a:t>
                      </a:r>
                      <a:r>
                        <a:rPr lang="en-US" sz="1200" dirty="0">
                          <a:effectLst/>
                          <a:latin typeface="BIZ UDPゴシック" panose="020B0400000000000000" pitchFamily="50" charset="-128"/>
                          <a:ea typeface="BIZ UDPゴシック" panose="020B0400000000000000" pitchFamily="50" charset="-128"/>
                        </a:rPr>
                        <a:t>Y144、N501Y、A570D、D614G、P681H</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pPr algn="ctr"/>
                      <a:r>
                        <a:rPr lang="ja-JP" altLang="en-US" sz="1200" dirty="0">
                          <a:effectLst/>
                          <a:latin typeface="BIZ UDPゴシック" panose="020B0400000000000000" pitchFamily="50" charset="-128"/>
                          <a:ea typeface="BIZ UDPゴシック" panose="020B0400000000000000" pitchFamily="50" charset="-128"/>
                        </a:rPr>
                        <a:t>約</a:t>
                      </a:r>
                      <a:r>
                        <a:rPr lang="en-US" altLang="ja-JP" sz="1200" dirty="0">
                          <a:effectLst/>
                          <a:latin typeface="BIZ UDPゴシック" panose="020B0400000000000000" pitchFamily="50" charset="-128"/>
                          <a:ea typeface="BIZ UDPゴシック" panose="020B0400000000000000" pitchFamily="50" charset="-128"/>
                        </a:rPr>
                        <a:t>50%</a:t>
                      </a:r>
                      <a:r>
                        <a:rPr lang="ja-JP" altLang="en-US" sz="1200" dirty="0">
                          <a:effectLst/>
                          <a:latin typeface="BIZ UDPゴシック" panose="020B0400000000000000" pitchFamily="50" charset="-128"/>
                          <a:ea typeface="BIZ UDPゴシック" panose="020B0400000000000000" pitchFamily="50" charset="-128"/>
                        </a:rPr>
                        <a:t>増加</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dirty="0">
                          <a:effectLst/>
                          <a:latin typeface="BIZ UDPゴシック" panose="020B0400000000000000" pitchFamily="50" charset="-128"/>
                          <a:ea typeface="BIZ UDPゴシック" panose="020B0400000000000000" pitchFamily="50" charset="-128"/>
                        </a:rPr>
                        <a:t>90%</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a:effectLst/>
                          <a:latin typeface="BIZ UDPゴシック" panose="020B0400000000000000" pitchFamily="50" charset="-128"/>
                          <a:ea typeface="BIZ UDPゴシック" panose="020B0400000000000000" pitchFamily="50" charset="-128"/>
                        </a:rPr>
                        <a:t>92%</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706865326"/>
                  </a:ext>
                </a:extLst>
              </a:tr>
              <a:tr h="596934">
                <a:tc>
                  <a:txBody>
                    <a:bodyPr/>
                    <a:lstStyle/>
                    <a:p>
                      <a:r>
                        <a:rPr lang="ja-JP" altLang="en-US" sz="1200" dirty="0">
                          <a:effectLst/>
                          <a:latin typeface="BIZ UDPゴシック" panose="020B0400000000000000" pitchFamily="50" charset="-128"/>
                          <a:ea typeface="BIZ UDPゴシック" panose="020B0400000000000000" pitchFamily="50" charset="-128"/>
                        </a:rPr>
                        <a:t>ベータ </a:t>
                      </a:r>
                      <a:r>
                        <a:rPr lang="en-US" altLang="ja-JP" sz="1200" dirty="0">
                          <a:effectLst/>
                          <a:latin typeface="BIZ UDPゴシック" panose="020B0400000000000000" pitchFamily="50" charset="-128"/>
                          <a:ea typeface="BIZ UDPゴシック" panose="020B0400000000000000" pitchFamily="50" charset="-128"/>
                        </a:rPr>
                        <a:t>(</a:t>
                      </a:r>
                      <a:r>
                        <a:rPr lang="en-US" sz="1200" dirty="0">
                          <a:effectLst/>
                          <a:latin typeface="BIZ UDPゴシック" panose="020B0400000000000000" pitchFamily="50" charset="-128"/>
                          <a:ea typeface="BIZ UDPゴシック" panose="020B0400000000000000" pitchFamily="50" charset="-128"/>
                        </a:rPr>
                        <a:t>B.1.351)</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dirty="0">
                          <a:effectLst/>
                          <a:latin typeface="BIZ UDPゴシック" panose="020B0400000000000000" pitchFamily="50" charset="-128"/>
                          <a:ea typeface="BIZ UDPゴシック" panose="020B0400000000000000" pitchFamily="50" charset="-128"/>
                        </a:rPr>
                        <a:t>L18F、</a:t>
                      </a:r>
                      <a:r>
                        <a:rPr lang="el-GR" sz="1200" dirty="0">
                          <a:effectLst/>
                          <a:latin typeface="BIZ UDPゴシック" panose="020B0400000000000000" pitchFamily="50" charset="-128"/>
                          <a:ea typeface="BIZ UDPゴシック" panose="020B0400000000000000" pitchFamily="50" charset="-128"/>
                        </a:rPr>
                        <a:t>Δ</a:t>
                      </a:r>
                      <a:r>
                        <a:rPr lang="en-US" sz="1200" dirty="0">
                          <a:effectLst/>
                          <a:latin typeface="BIZ UDPゴシック" panose="020B0400000000000000" pitchFamily="50" charset="-128"/>
                          <a:ea typeface="BIZ UDPゴシック" panose="020B0400000000000000" pitchFamily="50" charset="-128"/>
                        </a:rPr>
                        <a:t>L242、K417N、E484K、N501Y、D614G、A701V</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pPr algn="ctr"/>
                      <a:r>
                        <a:rPr lang="en-US" altLang="ja-JP" sz="1200" dirty="0">
                          <a:effectLst/>
                          <a:latin typeface="BIZ UDPゴシック" panose="020B0400000000000000" pitchFamily="50" charset="-128"/>
                          <a:ea typeface="BIZ UDPゴシック" panose="020B0400000000000000" pitchFamily="50" charset="-128"/>
                        </a:rPr>
                        <a:t>25%</a:t>
                      </a:r>
                      <a:r>
                        <a:rPr lang="ja-JP" altLang="en-US" sz="1200" dirty="0">
                          <a:effectLst/>
                          <a:latin typeface="BIZ UDPゴシック" panose="020B0400000000000000" pitchFamily="50" charset="-128"/>
                          <a:ea typeface="BIZ UDPゴシック" panose="020B0400000000000000" pitchFamily="50" charset="-128"/>
                        </a:rPr>
                        <a:t>増</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dirty="0">
                          <a:effectLst/>
                          <a:latin typeface="BIZ UDPゴシック" panose="020B0400000000000000" pitchFamily="50" charset="-128"/>
                          <a:ea typeface="BIZ UDPゴシック" panose="020B0400000000000000" pitchFamily="50" charset="-128"/>
                        </a:rPr>
                        <a:t>75%</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a:effectLst/>
                          <a:latin typeface="BIZ UDPゴシック" panose="020B0400000000000000" pitchFamily="50" charset="-128"/>
                          <a:ea typeface="BIZ UDPゴシック" panose="020B0400000000000000" pitchFamily="50" charset="-128"/>
                        </a:rPr>
                        <a:t>89%</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3633740832"/>
                  </a:ext>
                </a:extLst>
              </a:tr>
              <a:tr h="455555">
                <a:tc>
                  <a:txBody>
                    <a:bodyPr/>
                    <a:lstStyle/>
                    <a:p>
                      <a:r>
                        <a:rPr lang="ja-JP" altLang="en-US" sz="1200" dirty="0">
                          <a:effectLst/>
                          <a:latin typeface="BIZ UDPゴシック" panose="020B0400000000000000" pitchFamily="50" charset="-128"/>
                          <a:ea typeface="BIZ UDPゴシック" panose="020B0400000000000000" pitchFamily="50" charset="-128"/>
                        </a:rPr>
                        <a:t>ガンマ </a:t>
                      </a:r>
                      <a:r>
                        <a:rPr lang="en-US" altLang="ja-JP" sz="1200" dirty="0">
                          <a:effectLst/>
                          <a:latin typeface="BIZ UDPゴシック" panose="020B0400000000000000" pitchFamily="50" charset="-128"/>
                          <a:ea typeface="BIZ UDPゴシック" panose="020B0400000000000000" pitchFamily="50" charset="-128"/>
                        </a:rPr>
                        <a:t>(</a:t>
                      </a:r>
                      <a:r>
                        <a:rPr lang="en-US" sz="1200" dirty="0">
                          <a:effectLst/>
                          <a:latin typeface="BIZ UDPゴシック" panose="020B0400000000000000" pitchFamily="50" charset="-128"/>
                          <a:ea typeface="BIZ UDPゴシック" panose="020B0400000000000000" pitchFamily="50" charset="-128"/>
                        </a:rPr>
                        <a:t>P.1)</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dirty="0">
                          <a:effectLst/>
                          <a:latin typeface="BIZ UDPゴシック" panose="020B0400000000000000" pitchFamily="50" charset="-128"/>
                          <a:ea typeface="BIZ UDPゴシック" panose="020B0400000000000000" pitchFamily="50" charset="-128"/>
                        </a:rPr>
                        <a:t>L18F、E484K、K417N/T、N501Y、D614G</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pPr algn="ctr"/>
                      <a:r>
                        <a:rPr lang="en-US" altLang="ja-JP" sz="1200" dirty="0">
                          <a:effectLst/>
                          <a:latin typeface="BIZ UDPゴシック" panose="020B0400000000000000" pitchFamily="50" charset="-128"/>
                          <a:ea typeface="BIZ UDPゴシック" panose="020B0400000000000000" pitchFamily="50" charset="-128"/>
                        </a:rPr>
                        <a:t>1.4</a:t>
                      </a:r>
                      <a:r>
                        <a:rPr lang="ja-JP" altLang="en-US" sz="1200" dirty="0">
                          <a:effectLst/>
                          <a:latin typeface="BIZ UDPゴシック" panose="020B0400000000000000" pitchFamily="50" charset="-128"/>
                          <a:ea typeface="BIZ UDPゴシック" panose="020B0400000000000000" pitchFamily="50" charset="-128"/>
                        </a:rPr>
                        <a:t>～</a:t>
                      </a:r>
                      <a:r>
                        <a:rPr lang="en-US" altLang="ja-JP" sz="1200" dirty="0">
                          <a:effectLst/>
                          <a:latin typeface="BIZ UDPゴシック" panose="020B0400000000000000" pitchFamily="50" charset="-128"/>
                          <a:ea typeface="BIZ UDPゴシック" panose="020B0400000000000000" pitchFamily="50" charset="-128"/>
                        </a:rPr>
                        <a:t>2.2</a:t>
                      </a:r>
                      <a:r>
                        <a:rPr lang="ja-JP" altLang="en-US" sz="1200" dirty="0">
                          <a:effectLst/>
                          <a:latin typeface="BIZ UDPゴシック" panose="020B0400000000000000" pitchFamily="50" charset="-128"/>
                          <a:ea typeface="BIZ UDPゴシック" panose="020B0400000000000000" pitchFamily="50" charset="-128"/>
                        </a:rPr>
                        <a:t>倍</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dirty="0">
                          <a:effectLst/>
                          <a:latin typeface="BIZ UDPゴシック" panose="020B0400000000000000" pitchFamily="50" charset="-128"/>
                          <a:ea typeface="BIZ UDPゴシック" panose="020B0400000000000000" pitchFamily="50" charset="-128"/>
                        </a:rPr>
                        <a:t>82%</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dirty="0">
                          <a:effectLst/>
                          <a:latin typeface="BIZ UDPゴシック" panose="020B0400000000000000" pitchFamily="50" charset="-128"/>
                          <a:ea typeface="BIZ UDPゴシック" panose="020B0400000000000000" pitchFamily="50" charset="-128"/>
                        </a:rPr>
                        <a:t>89%</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709073438"/>
                  </a:ext>
                </a:extLst>
              </a:tr>
              <a:tr h="455555">
                <a:tc>
                  <a:txBody>
                    <a:bodyPr/>
                    <a:lstStyle/>
                    <a:p>
                      <a:r>
                        <a:rPr lang="ja-JP" altLang="en-US" sz="1200" dirty="0">
                          <a:effectLst/>
                          <a:latin typeface="BIZ UDPゴシック" panose="020B0400000000000000" pitchFamily="50" charset="-128"/>
                          <a:ea typeface="BIZ UDPゴシック" panose="020B0400000000000000" pitchFamily="50" charset="-128"/>
                        </a:rPr>
                        <a:t>デルタ </a:t>
                      </a:r>
                      <a:r>
                        <a:rPr lang="en-US" altLang="ja-JP" sz="1200" dirty="0">
                          <a:effectLst/>
                          <a:latin typeface="BIZ UDPゴシック" panose="020B0400000000000000" pitchFamily="50" charset="-128"/>
                          <a:ea typeface="BIZ UDPゴシック" panose="020B0400000000000000" pitchFamily="50" charset="-128"/>
                        </a:rPr>
                        <a:t>(</a:t>
                      </a:r>
                      <a:r>
                        <a:rPr lang="en-US" sz="1200" dirty="0">
                          <a:effectLst/>
                          <a:latin typeface="BIZ UDPゴシック" panose="020B0400000000000000" pitchFamily="50" charset="-128"/>
                          <a:ea typeface="BIZ UDPゴシック" panose="020B0400000000000000" pitchFamily="50" charset="-128"/>
                        </a:rPr>
                        <a:t>B.1.617.2)</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sz="1200" dirty="0">
                          <a:effectLst/>
                          <a:latin typeface="BIZ UDPゴシック" panose="020B0400000000000000" pitchFamily="50" charset="-128"/>
                          <a:ea typeface="BIZ UDPゴシック" panose="020B0400000000000000" pitchFamily="50" charset="-128"/>
                        </a:rPr>
                        <a:t>T95I、L452R、T478K、D614G、P681R</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pPr algn="ctr"/>
                      <a:r>
                        <a:rPr lang="en-US" altLang="ja-JP" sz="1200" dirty="0">
                          <a:effectLst/>
                          <a:latin typeface="BIZ UDPゴシック" panose="020B0400000000000000" pitchFamily="50" charset="-128"/>
                          <a:ea typeface="BIZ UDPゴシック" panose="020B0400000000000000" pitchFamily="50" charset="-128"/>
                        </a:rPr>
                        <a:t>97% </a:t>
                      </a:r>
                      <a:r>
                        <a:rPr lang="ja-JP" altLang="en-US" sz="1200" dirty="0">
                          <a:effectLst/>
                          <a:latin typeface="BIZ UDPゴシック" panose="020B0400000000000000" pitchFamily="50" charset="-128"/>
                          <a:ea typeface="BIZ UDPゴシック" panose="020B0400000000000000" pitchFamily="50" charset="-128"/>
                        </a:rPr>
                        <a:t>増加</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dirty="0">
                          <a:effectLst/>
                          <a:latin typeface="BIZ UDPゴシック" panose="020B0400000000000000" pitchFamily="50" charset="-128"/>
                          <a:ea typeface="BIZ UDPゴシック" panose="020B0400000000000000" pitchFamily="50" charset="-128"/>
                        </a:rPr>
                        <a:t>88%</a:t>
                      </a:r>
                      <a:r>
                        <a:rPr lang="ja-JP" altLang="en-US" sz="1200" dirty="0">
                          <a:effectLst/>
                          <a:latin typeface="BIZ UDPゴシック" panose="020B0400000000000000" pitchFamily="50" charset="-128"/>
                          <a:ea typeface="BIZ UDPゴシック" panose="020B0400000000000000" pitchFamily="50" charset="-128"/>
                        </a:rPr>
                        <a:t>（</a:t>
                      </a:r>
                      <a:r>
                        <a:rPr lang="en-US" altLang="ja-JP" sz="1200" dirty="0">
                          <a:effectLst/>
                          <a:latin typeface="BIZ UDPゴシック" panose="020B0400000000000000" pitchFamily="50" charset="-128"/>
                          <a:ea typeface="BIZ UDPゴシック" panose="020B0400000000000000" pitchFamily="50" charset="-128"/>
                        </a:rPr>
                        <a:t>2</a:t>
                      </a:r>
                      <a:r>
                        <a:rPr lang="ja-JP" altLang="en-US" sz="1200" dirty="0">
                          <a:effectLst/>
                          <a:latin typeface="BIZ UDPゴシック" panose="020B0400000000000000" pitchFamily="50" charset="-128"/>
                          <a:ea typeface="BIZ UDPゴシック" panose="020B0400000000000000" pitchFamily="50" charset="-128"/>
                        </a:rPr>
                        <a:t>回分）</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200">
                          <a:effectLst/>
                          <a:latin typeface="BIZ UDPゴシック" panose="020B0400000000000000" pitchFamily="50" charset="-128"/>
                          <a:ea typeface="BIZ UDPゴシック" panose="020B0400000000000000" pitchFamily="50" charset="-128"/>
                        </a:rPr>
                        <a:t>91% (2</a:t>
                      </a:r>
                      <a:r>
                        <a:rPr lang="ja-JP" altLang="en-US" sz="1200">
                          <a:effectLst/>
                          <a:latin typeface="BIZ UDPゴシック" panose="020B0400000000000000" pitchFamily="50" charset="-128"/>
                          <a:ea typeface="BIZ UDPゴシック" panose="020B0400000000000000" pitchFamily="50" charset="-128"/>
                        </a:rPr>
                        <a:t>回分</a:t>
                      </a:r>
                      <a:r>
                        <a:rPr lang="en-US" altLang="ja-JP" sz="1200">
                          <a:effectLst/>
                          <a:latin typeface="BIZ UDPゴシック" panose="020B0400000000000000" pitchFamily="50" charset="-128"/>
                          <a:ea typeface="BIZ UDPゴシック" panose="020B0400000000000000" pitchFamily="50" charset="-128"/>
                        </a:rPr>
                        <a:t>)</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1660563046"/>
                  </a:ext>
                </a:extLst>
              </a:tr>
              <a:tr h="1445210">
                <a:tc>
                  <a:txBody>
                    <a:bodyPr/>
                    <a:lstStyle/>
                    <a:p>
                      <a:r>
                        <a:rPr lang="ja-JP" altLang="en-US" sz="1200" dirty="0">
                          <a:effectLst/>
                          <a:latin typeface="BIZ UDPゴシック" panose="020B0400000000000000" pitchFamily="50" charset="-128"/>
                          <a:ea typeface="BIZ UDPゴシック" panose="020B0400000000000000" pitchFamily="50" charset="-128"/>
                        </a:rPr>
                        <a:t>オミクロン </a:t>
                      </a:r>
                      <a:r>
                        <a:rPr lang="en-US" altLang="ja-JP" sz="1200" dirty="0">
                          <a:effectLst/>
                          <a:latin typeface="BIZ UDPゴシック" panose="020B0400000000000000" pitchFamily="50" charset="-128"/>
                          <a:ea typeface="BIZ UDPゴシック" panose="020B0400000000000000" pitchFamily="50" charset="-128"/>
                        </a:rPr>
                        <a:t>(</a:t>
                      </a:r>
                      <a:r>
                        <a:rPr lang="en-US" sz="1200" dirty="0">
                          <a:effectLst/>
                          <a:latin typeface="BIZ UDPゴシック" panose="020B0400000000000000" pitchFamily="50" charset="-128"/>
                          <a:ea typeface="BIZ UDPゴシック" panose="020B0400000000000000" pitchFamily="50" charset="-128"/>
                        </a:rPr>
                        <a:t>B.1.1.529)</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sz="1200" dirty="0">
                          <a:effectLst/>
                          <a:latin typeface="BIZ UDPゴシック" panose="020B0400000000000000" pitchFamily="50" charset="-128"/>
                          <a:ea typeface="BIZ UDPゴシック" panose="020B0400000000000000" pitchFamily="50" charset="-128"/>
                        </a:rPr>
                        <a:t>G339D、S373P、S375F、K417N、N440K、S477N、T478K、E484A、Q493R、Q498R、N501Y、Y505H S371L、G446S、</a:t>
                      </a:r>
                      <a:br>
                        <a:rPr lang="en-US" sz="1200" dirty="0">
                          <a:effectLst/>
                          <a:latin typeface="BIZ UDPゴシック" panose="020B0400000000000000" pitchFamily="50" charset="-128"/>
                          <a:ea typeface="BIZ UDPゴシック" panose="020B0400000000000000" pitchFamily="50" charset="-128"/>
                        </a:rPr>
                      </a:br>
                      <a:r>
                        <a:rPr lang="en-US" sz="1200" dirty="0">
                          <a:effectLst/>
                          <a:latin typeface="BIZ UDPゴシック" panose="020B0400000000000000" pitchFamily="50" charset="-128"/>
                          <a:ea typeface="BIZ UDPゴシック" panose="020B0400000000000000" pitchFamily="50" charset="-128"/>
                        </a:rPr>
                        <a:t>G496S（BA.1</a:t>
                      </a:r>
                      <a:r>
                        <a:rPr lang="ja-JP" altLang="en-US" sz="1200" dirty="0">
                          <a:effectLst/>
                          <a:latin typeface="BIZ UDPゴシック" panose="020B0400000000000000" pitchFamily="50" charset="-128"/>
                          <a:ea typeface="BIZ UDPゴシック" panose="020B0400000000000000" pitchFamily="50" charset="-128"/>
                        </a:rPr>
                        <a:t>用）</a:t>
                      </a:r>
                      <a:br>
                        <a:rPr lang="ja-JP" altLang="en-US" sz="1200" dirty="0">
                          <a:effectLst/>
                          <a:latin typeface="BIZ UDPゴシック" panose="020B0400000000000000" pitchFamily="50" charset="-128"/>
                          <a:ea typeface="BIZ UDPゴシック" panose="020B0400000000000000" pitchFamily="50" charset="-128"/>
                        </a:rPr>
                      </a:br>
                      <a:r>
                        <a:rPr lang="en-US" sz="1200" dirty="0">
                          <a:effectLst/>
                          <a:latin typeface="BIZ UDPゴシック" panose="020B0400000000000000" pitchFamily="50" charset="-128"/>
                          <a:ea typeface="BIZ UDPゴシック" panose="020B0400000000000000" pitchFamily="50" charset="-128"/>
                        </a:rPr>
                        <a:t>S371F、R408S（BA.2</a:t>
                      </a:r>
                      <a:r>
                        <a:rPr lang="ja-JP" altLang="en-US" sz="1200" dirty="0">
                          <a:effectLst/>
                          <a:latin typeface="BIZ UDPゴシック" panose="020B0400000000000000" pitchFamily="50" charset="-128"/>
                          <a:ea typeface="BIZ UDPゴシック" panose="020B0400000000000000" pitchFamily="50" charset="-128"/>
                        </a:rPr>
                        <a:t>用）</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pPr algn="ctr"/>
                      <a:r>
                        <a:rPr lang="ja-JP" altLang="en-US" sz="1200" dirty="0">
                          <a:effectLst/>
                          <a:latin typeface="BIZ UDPゴシック" panose="020B0400000000000000" pitchFamily="50" charset="-128"/>
                          <a:ea typeface="BIZ UDPゴシック" panose="020B0400000000000000" pitchFamily="50" charset="-128"/>
                        </a:rPr>
                        <a:t>～</a:t>
                      </a:r>
                      <a:r>
                        <a:rPr lang="en-US" altLang="ja-JP" sz="1200" dirty="0">
                          <a:effectLst/>
                          <a:latin typeface="BIZ UDPゴシック" panose="020B0400000000000000" pitchFamily="50" charset="-128"/>
                          <a:ea typeface="BIZ UDPゴシック" panose="020B0400000000000000" pitchFamily="50" charset="-128"/>
                        </a:rPr>
                        <a:t>3.2</a:t>
                      </a:r>
                      <a:r>
                        <a:rPr lang="ja-JP" altLang="en-US" sz="1200" dirty="0">
                          <a:effectLst/>
                          <a:latin typeface="BIZ UDPゴシック" panose="020B0400000000000000" pitchFamily="50" charset="-128"/>
                          <a:ea typeface="BIZ UDPゴシック" panose="020B0400000000000000" pitchFamily="50" charset="-128"/>
                        </a:rPr>
                        <a:t>倍</a:t>
                      </a:r>
                      <a:br>
                        <a:rPr lang="ja-JP" altLang="en-US" sz="1200" dirty="0">
                          <a:effectLst/>
                          <a:latin typeface="BIZ UDPゴシック" panose="020B0400000000000000" pitchFamily="50" charset="-128"/>
                          <a:ea typeface="BIZ UDPゴシック" panose="020B0400000000000000" pitchFamily="50" charset="-128"/>
                        </a:rPr>
                      </a:br>
                      <a:r>
                        <a:rPr lang="ja-JP" altLang="en-US" sz="1200" dirty="0">
                          <a:effectLst/>
                          <a:latin typeface="BIZ UDPゴシック" panose="020B0400000000000000" pitchFamily="50" charset="-128"/>
                          <a:ea typeface="BIZ UDPゴシック" panose="020B0400000000000000" pitchFamily="50" charset="-128"/>
                        </a:rPr>
                        <a:t>（デルタの場合）</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sz="1200" dirty="0">
                          <a:effectLst/>
                          <a:latin typeface="BIZ UDPゴシック" panose="020B0400000000000000" pitchFamily="50" charset="-128"/>
                          <a:ea typeface="BIZ UDPゴシック" panose="020B0400000000000000" pitchFamily="50" charset="-128"/>
                        </a:rPr>
                        <a:t>65.5% (2 </a:t>
                      </a:r>
                      <a:r>
                        <a:rPr lang="ja-JP" altLang="en-US" sz="1200" dirty="0">
                          <a:effectLst/>
                          <a:latin typeface="BIZ UDPゴシック" panose="020B0400000000000000" pitchFamily="50" charset="-128"/>
                          <a:ea typeface="BIZ UDPゴシック" panose="020B0400000000000000" pitchFamily="50" charset="-128"/>
                        </a:rPr>
                        <a:t>回投与</a:t>
                      </a:r>
                      <a:r>
                        <a:rPr lang="en-US" altLang="ja-JP" sz="1200" dirty="0">
                          <a:effectLst/>
                          <a:latin typeface="BIZ UDPゴシック" panose="020B0400000000000000" pitchFamily="50" charset="-128"/>
                          <a:ea typeface="BIZ UDPゴシック" panose="020B0400000000000000" pitchFamily="50" charset="-128"/>
                        </a:rPr>
                        <a:t>)</a:t>
                      </a:r>
                      <a:br>
                        <a:rPr lang="en-US" altLang="ja-JP" sz="1200" dirty="0">
                          <a:effectLst/>
                          <a:latin typeface="BIZ UDPゴシック" panose="020B0400000000000000" pitchFamily="50" charset="-128"/>
                          <a:ea typeface="BIZ UDPゴシック" panose="020B0400000000000000" pitchFamily="50" charset="-128"/>
                        </a:rPr>
                      </a:br>
                      <a:r>
                        <a:rPr lang="en-US" altLang="ja-JP" sz="1200" dirty="0">
                          <a:effectLst/>
                          <a:latin typeface="BIZ UDPゴシック" panose="020B0400000000000000" pitchFamily="50" charset="-128"/>
                          <a:ea typeface="BIZ UDPゴシック" panose="020B0400000000000000" pitchFamily="50" charset="-128"/>
                        </a:rPr>
                        <a:t>67.2% (</a:t>
                      </a:r>
                      <a:r>
                        <a:rPr lang="ja-JP" altLang="en-US" sz="1200" dirty="0">
                          <a:effectLst/>
                          <a:latin typeface="BIZ UDPゴシック" panose="020B0400000000000000" pitchFamily="50" charset="-128"/>
                          <a:ea typeface="BIZ UDPゴシック" panose="020B0400000000000000" pitchFamily="50" charset="-128"/>
                        </a:rPr>
                        <a:t>ブースター</a:t>
                      </a:r>
                      <a:r>
                        <a:rPr lang="en-US" altLang="ja-JP" sz="1200" dirty="0">
                          <a:effectLst/>
                          <a:latin typeface="BIZ UDPゴシック" panose="020B0400000000000000" pitchFamily="50" charset="-128"/>
                          <a:ea typeface="BIZ UDPゴシック" panose="020B0400000000000000" pitchFamily="50" charset="-128"/>
                        </a:rPr>
                        <a:t>)</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sz="1200" dirty="0">
                          <a:effectLst/>
                          <a:latin typeface="BIZ UDPゴシック" panose="020B0400000000000000" pitchFamily="50" charset="-128"/>
                          <a:ea typeface="BIZ UDPゴシック" panose="020B0400000000000000" pitchFamily="50" charset="-128"/>
                        </a:rPr>
                        <a:t>75.1% (2 </a:t>
                      </a:r>
                      <a:r>
                        <a:rPr lang="ja-JP" altLang="en-US" sz="1200" dirty="0">
                          <a:effectLst/>
                          <a:latin typeface="BIZ UDPゴシック" panose="020B0400000000000000" pitchFamily="50" charset="-128"/>
                          <a:ea typeface="BIZ UDPゴシック" panose="020B0400000000000000" pitchFamily="50" charset="-128"/>
                        </a:rPr>
                        <a:t>回投与</a:t>
                      </a:r>
                      <a:r>
                        <a:rPr lang="en-US" altLang="ja-JP" sz="1200" dirty="0">
                          <a:effectLst/>
                          <a:latin typeface="BIZ UDPゴシック" panose="020B0400000000000000" pitchFamily="50" charset="-128"/>
                          <a:ea typeface="BIZ UDPゴシック" panose="020B0400000000000000" pitchFamily="50" charset="-128"/>
                        </a:rPr>
                        <a:t>)</a:t>
                      </a:r>
                      <a:br>
                        <a:rPr lang="en-US" altLang="ja-JP" sz="1200" dirty="0">
                          <a:effectLst/>
                          <a:latin typeface="BIZ UDPゴシック" panose="020B0400000000000000" pitchFamily="50" charset="-128"/>
                          <a:ea typeface="BIZ UDPゴシック" panose="020B0400000000000000" pitchFamily="50" charset="-128"/>
                        </a:rPr>
                      </a:br>
                      <a:r>
                        <a:rPr lang="en-US" altLang="ja-JP" sz="1200" dirty="0">
                          <a:effectLst/>
                          <a:latin typeface="BIZ UDPゴシック" panose="020B0400000000000000" pitchFamily="50" charset="-128"/>
                          <a:ea typeface="BIZ UDPゴシック" panose="020B0400000000000000" pitchFamily="50" charset="-128"/>
                        </a:rPr>
                        <a:t>64.9% (</a:t>
                      </a:r>
                      <a:r>
                        <a:rPr lang="ja-JP" altLang="en-US" sz="1200" dirty="0">
                          <a:effectLst/>
                          <a:latin typeface="BIZ UDPゴシック" panose="020B0400000000000000" pitchFamily="50" charset="-128"/>
                          <a:ea typeface="BIZ UDPゴシック" panose="020B0400000000000000" pitchFamily="50" charset="-128"/>
                        </a:rPr>
                        <a:t>ブースター</a:t>
                      </a:r>
                      <a:r>
                        <a:rPr lang="en-US" altLang="ja-JP" sz="1200" dirty="0">
                          <a:effectLst/>
                          <a:latin typeface="BIZ UDPゴシック" panose="020B0400000000000000" pitchFamily="50" charset="-128"/>
                          <a:ea typeface="BIZ UDPゴシック" panose="020B0400000000000000" pitchFamily="50" charset="-128"/>
                        </a:rPr>
                        <a:t>)</a:t>
                      </a:r>
                    </a:p>
                  </a:txBody>
                  <a:tcPr marL="15709" marR="15709" marT="15709" marB="15709"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extLst>
                  <a:ext uri="{0D108BD9-81ED-4DB2-BD59-A6C34878D82A}">
                    <a16:rowId xmlns:a16="http://schemas.microsoft.com/office/drawing/2014/main" val="515205500"/>
                  </a:ext>
                </a:extLst>
              </a:tr>
            </a:tbl>
          </a:graphicData>
        </a:graphic>
      </p:graphicFrame>
    </p:spTree>
    <p:extLst>
      <p:ext uri="{BB962C8B-B14F-4D97-AF65-F5344CB8AC3E}">
        <p14:creationId xmlns:p14="http://schemas.microsoft.com/office/powerpoint/2010/main" val="292879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B041010B-2AE8-BCFF-3C52-256DE13CE01B}"/>
              </a:ext>
            </a:extLst>
          </p:cNvPr>
          <p:cNvGraphicFramePr>
            <a:graphicFrameLocks noGrp="1"/>
          </p:cNvGraphicFramePr>
          <p:nvPr/>
        </p:nvGraphicFramePr>
        <p:xfrm>
          <a:off x="422564" y="2065814"/>
          <a:ext cx="11374581" cy="3322320"/>
        </p:xfrm>
        <a:graphic>
          <a:graphicData uri="http://schemas.openxmlformats.org/drawingml/2006/table">
            <a:tbl>
              <a:tblPr/>
              <a:tblGrid>
                <a:gridCol w="2015653">
                  <a:extLst>
                    <a:ext uri="{9D8B030D-6E8A-4147-A177-3AD203B41FA5}">
                      <a16:colId xmlns:a16="http://schemas.microsoft.com/office/drawing/2014/main" val="575980803"/>
                    </a:ext>
                  </a:extLst>
                </a:gridCol>
                <a:gridCol w="5567401">
                  <a:extLst>
                    <a:ext uri="{9D8B030D-6E8A-4147-A177-3AD203B41FA5}">
                      <a16:colId xmlns:a16="http://schemas.microsoft.com/office/drawing/2014/main" val="1416264886"/>
                    </a:ext>
                  </a:extLst>
                </a:gridCol>
                <a:gridCol w="3791527">
                  <a:extLst>
                    <a:ext uri="{9D8B030D-6E8A-4147-A177-3AD203B41FA5}">
                      <a16:colId xmlns:a16="http://schemas.microsoft.com/office/drawing/2014/main" val="1418540016"/>
                    </a:ext>
                  </a:extLst>
                </a:gridCol>
              </a:tblGrid>
              <a:tr h="0">
                <a:tc>
                  <a:txBody>
                    <a:bodyPr/>
                    <a:lstStyle/>
                    <a:p>
                      <a:pPr algn="ctr"/>
                      <a:r>
                        <a:rPr lang="ja-JP" altLang="en-US" dirty="0">
                          <a:solidFill>
                            <a:srgbClr val="FFFFFF"/>
                          </a:solidFill>
                          <a:effectLst/>
                          <a:latin typeface="Verdana" panose="020B0604030504040204" pitchFamily="34" charset="0"/>
                        </a:rPr>
                        <a:t>脂質成分</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pPr algn="ctr"/>
                      <a:r>
                        <a:rPr lang="ja-JP" altLang="en-US" dirty="0">
                          <a:solidFill>
                            <a:srgbClr val="FFFFFF"/>
                          </a:solidFill>
                          <a:effectLst/>
                          <a:latin typeface="Verdana" panose="020B0604030504040204" pitchFamily="34" charset="0"/>
                        </a:rPr>
                        <a:t>機能</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tc>
                  <a:txBody>
                    <a:bodyPr/>
                    <a:lstStyle/>
                    <a:p>
                      <a:pPr algn="ctr"/>
                      <a:r>
                        <a:rPr lang="ja-JP" altLang="en-US" dirty="0">
                          <a:solidFill>
                            <a:srgbClr val="FFFFFF"/>
                          </a:solidFill>
                          <a:effectLst/>
                          <a:latin typeface="Verdana" panose="020B0604030504040204" pitchFamily="34" charset="0"/>
                        </a:rPr>
                        <a:t>例</a:t>
                      </a:r>
                    </a:p>
                  </a:txBody>
                  <a:tcPr marL="30480" marR="30480" marT="30480" marB="30480" anchor="ctr">
                    <a:lnL w="7620" cap="flat" cmpd="sng" algn="ctr">
                      <a:solidFill>
                        <a:srgbClr val="205473"/>
                      </a:solidFill>
                      <a:prstDash val="solid"/>
                      <a:round/>
                      <a:headEnd type="none" w="med" len="med"/>
                      <a:tailEnd type="none" w="med" len="med"/>
                    </a:lnL>
                    <a:lnR w="7620" cap="flat" cmpd="sng" algn="ctr">
                      <a:solidFill>
                        <a:srgbClr val="205473"/>
                      </a:solidFill>
                      <a:prstDash val="solid"/>
                      <a:round/>
                      <a:headEnd type="none" w="med" len="med"/>
                      <a:tailEnd type="none" w="med" len="med"/>
                    </a:lnR>
                    <a:lnT w="7620" cap="flat" cmpd="sng" algn="ctr">
                      <a:solidFill>
                        <a:srgbClr val="205473"/>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5B7499"/>
                    </a:solidFill>
                  </a:tcPr>
                </a:tc>
                <a:extLst>
                  <a:ext uri="{0D108BD9-81ED-4DB2-BD59-A6C34878D82A}">
                    <a16:rowId xmlns:a16="http://schemas.microsoft.com/office/drawing/2014/main" val="2001939259"/>
                  </a:ext>
                </a:extLst>
              </a:tr>
              <a:tr h="0">
                <a:tc>
                  <a:txBody>
                    <a:bodyPr/>
                    <a:lstStyle/>
                    <a:p>
                      <a:r>
                        <a:rPr lang="ja-JP" altLang="en-US" b="0" dirty="0">
                          <a:effectLst/>
                          <a:latin typeface="BIZ UDPゴシック" panose="020B0400000000000000" pitchFamily="50" charset="-128"/>
                          <a:ea typeface="BIZ UDPゴシック" panose="020B0400000000000000" pitchFamily="50" charset="-128"/>
                        </a:rPr>
                        <a:t>イオン性脂質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zh-TW" b="0" dirty="0">
                          <a:effectLst/>
                          <a:latin typeface="BIZ UDPゴシック" panose="020B0400000000000000" pitchFamily="50" charset="-128"/>
                          <a:ea typeface="BIZ UDPゴシック" panose="020B0400000000000000" pitchFamily="50" charset="-128"/>
                        </a:rPr>
                        <a:t>- </a:t>
                      </a:r>
                      <a:r>
                        <a:rPr lang="zh-TW" altLang="en-US" b="0" dirty="0">
                          <a:effectLst/>
                          <a:latin typeface="BIZ UDPゴシック" panose="020B0400000000000000" pitchFamily="50" charset="-128"/>
                          <a:ea typeface="BIZ UDPゴシック" panose="020B0400000000000000" pitchFamily="50" charset="-128"/>
                        </a:rPr>
                        <a:t>核酸複合体形成</a:t>
                      </a:r>
                      <a:br>
                        <a:rPr lang="zh-TW" altLang="en-US" b="0" dirty="0">
                          <a:effectLst/>
                          <a:latin typeface="BIZ UDPゴシック" panose="020B0400000000000000" pitchFamily="50" charset="-128"/>
                          <a:ea typeface="BIZ UDPゴシック" panose="020B0400000000000000" pitchFamily="50" charset="-128"/>
                        </a:rPr>
                      </a:br>
                      <a:r>
                        <a:rPr lang="en-US" altLang="zh-TW" b="0" dirty="0">
                          <a:effectLst/>
                          <a:latin typeface="BIZ UDPゴシック" panose="020B0400000000000000" pitchFamily="50" charset="-128"/>
                          <a:ea typeface="BIZ UDPゴシック" panose="020B0400000000000000" pitchFamily="50" charset="-128"/>
                        </a:rPr>
                        <a:t>- </a:t>
                      </a:r>
                      <a:r>
                        <a:rPr lang="zh-TW" altLang="en-US" b="0" dirty="0">
                          <a:effectLst/>
                          <a:latin typeface="BIZ UDPゴシック" panose="020B0400000000000000" pitchFamily="50" charset="-128"/>
                          <a:ea typeface="BIZ UDPゴシック" panose="020B0400000000000000" pitchFamily="50" charset="-128"/>
                        </a:rPr>
                        <a:t>膜融合</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ALC-0315 (</a:t>
                      </a:r>
                      <a:r>
                        <a:rPr lang="ja-JP" altLang="en-US" sz="1600" b="0" dirty="0">
                          <a:effectLst/>
                          <a:latin typeface="BIZ UDPゴシック" panose="020B0400000000000000" pitchFamily="50" charset="-128"/>
                          <a:ea typeface="BIZ UDPゴシック" panose="020B0400000000000000" pitchFamily="50" charset="-128"/>
                        </a:rPr>
                        <a:t>ファイザー</a:t>
                      </a:r>
                      <a:r>
                        <a:rPr lang="en-US" altLang="ja-JP" sz="1600" b="0" dirty="0">
                          <a:effectLst/>
                          <a:latin typeface="BIZ UDPゴシック" panose="020B0400000000000000" pitchFamily="50" charset="-128"/>
                          <a:ea typeface="BIZ UDPゴシック" panose="020B0400000000000000" pitchFamily="50" charset="-128"/>
                        </a:rPr>
                        <a:t>/BioNTech)</a:t>
                      </a:r>
                      <a:br>
                        <a:rPr lang="en-US" altLang="ja-JP" sz="1600" b="0" dirty="0">
                          <a:effectLst/>
                          <a:latin typeface="BIZ UDPゴシック" panose="020B0400000000000000" pitchFamily="50" charset="-128"/>
                          <a:ea typeface="BIZ UDPゴシック" panose="020B0400000000000000" pitchFamily="50" charset="-128"/>
                        </a:rPr>
                      </a:br>
                      <a:r>
                        <a:rPr lang="en-US" altLang="ja-JP" sz="1600" b="0" dirty="0">
                          <a:effectLst/>
                          <a:latin typeface="BIZ UDPゴシック" panose="020B0400000000000000" pitchFamily="50" charset="-128"/>
                          <a:ea typeface="BIZ UDPゴシック" panose="020B0400000000000000" pitchFamily="50" charset="-128"/>
                        </a:rPr>
                        <a:t>- SM-102 (</a:t>
                      </a:r>
                      <a:r>
                        <a:rPr lang="ja-JP" altLang="en-US" sz="1600" b="0" dirty="0">
                          <a:effectLst/>
                          <a:latin typeface="BIZ UDPゴシック" panose="020B0400000000000000" pitchFamily="50" charset="-128"/>
                          <a:ea typeface="BIZ UDPゴシック" panose="020B0400000000000000" pitchFamily="50" charset="-128"/>
                        </a:rPr>
                        <a:t>モデルナ</a:t>
                      </a:r>
                      <a:r>
                        <a:rPr lang="en-US" altLang="ja-JP" sz="1600" b="0" dirty="0">
                          <a:effectLst/>
                          <a:latin typeface="BIZ UDPゴシック" panose="020B0400000000000000" pitchFamily="50" charset="-128"/>
                          <a:ea typeface="BIZ UDPゴシック" panose="020B0400000000000000" pitchFamily="50" charset="-128"/>
                        </a:rPr>
                        <a:t>)</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2482615322"/>
                  </a:ext>
                </a:extLst>
              </a:tr>
              <a:tr h="0">
                <a:tc>
                  <a:txBody>
                    <a:bodyPr/>
                    <a:lstStyle/>
                    <a:p>
                      <a:r>
                        <a:rPr lang="ja-JP" altLang="en-US" b="0">
                          <a:effectLst/>
                          <a:latin typeface="BIZ UDPゴシック" panose="020B0400000000000000" pitchFamily="50" charset="-128"/>
                          <a:ea typeface="BIZ UDPゴシック" panose="020B0400000000000000" pitchFamily="50" charset="-128"/>
                        </a:rPr>
                        <a:t>リン脂質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複雑なサポート</a:t>
                      </a:r>
                      <a:br>
                        <a:rPr lang="ja-JP" altLang="en-US" b="0" dirty="0">
                          <a:effectLst/>
                          <a:latin typeface="BIZ UDPゴシック" panose="020B0400000000000000" pitchFamily="50" charset="-128"/>
                          <a:ea typeface="BIZ UDPゴシック" panose="020B0400000000000000" pitchFamily="50" charset="-128"/>
                        </a:rPr>
                      </a:b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非常に安定した構造 </a:t>
                      </a:r>
                      <a:r>
                        <a:rPr lang="en-US" altLang="ja-JP" b="0" dirty="0">
                          <a:effectLst/>
                          <a:latin typeface="BIZ UDPゴシック" panose="020B0400000000000000" pitchFamily="50" charset="-128"/>
                          <a:ea typeface="BIZ UDPゴシック" panose="020B0400000000000000" pitchFamily="50" charset="-128"/>
                        </a:rPr>
                        <a:t>(</a:t>
                      </a:r>
                      <a:r>
                        <a:rPr lang="ja-JP" altLang="en-US" b="0" dirty="0">
                          <a:effectLst/>
                          <a:latin typeface="BIZ UDPゴシック" panose="020B0400000000000000" pitchFamily="50" charset="-128"/>
                          <a:ea typeface="BIZ UDPゴシック" panose="020B0400000000000000" pitchFamily="50" charset="-128"/>
                        </a:rPr>
                        <a:t>飽和脂質</a:t>
                      </a: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とエンドソームの不安定化 </a:t>
                      </a:r>
                      <a:r>
                        <a:rPr lang="en-US" altLang="ja-JP" b="0" dirty="0">
                          <a:effectLst/>
                          <a:latin typeface="BIZ UDPゴシック" panose="020B0400000000000000" pitchFamily="50" charset="-128"/>
                          <a:ea typeface="BIZ UDPゴシック" panose="020B0400000000000000" pitchFamily="50" charset="-128"/>
                        </a:rPr>
                        <a:t>(</a:t>
                      </a:r>
                      <a:r>
                        <a:rPr lang="ja-JP" altLang="en-US" b="0" dirty="0">
                          <a:effectLst/>
                          <a:latin typeface="BIZ UDPゴシック" panose="020B0400000000000000" pitchFamily="50" charset="-128"/>
                          <a:ea typeface="BIZ UDPゴシック" panose="020B0400000000000000" pitchFamily="50" charset="-128"/>
                        </a:rPr>
                        <a:t>不飽和脂質</a:t>
                      </a:r>
                      <a:r>
                        <a:rPr lang="en-US" altLang="ja-JP" b="0" dirty="0">
                          <a:effectLst/>
                          <a:latin typeface="BIZ UDPゴシック" panose="020B0400000000000000" pitchFamily="50" charset="-128"/>
                          <a:ea typeface="BIZ UDPゴシック" panose="020B0400000000000000" pitchFamily="50" charset="-128"/>
                        </a:rPr>
                        <a:t>) </a:t>
                      </a:r>
                      <a:endParaRPr lang="ja-JP" altLang="en-US" b="0" dirty="0">
                        <a:effectLst/>
                        <a:latin typeface="BIZ UDPゴシック" panose="020B0400000000000000" pitchFamily="50" charset="-128"/>
                        <a:ea typeface="BIZ UDPゴシック" panose="020B0400000000000000" pitchFamily="50" charset="-128"/>
                      </a:endParaRP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DSPC</a:t>
                      </a:r>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DPPC</a:t>
                      </a:r>
                      <a:r>
                        <a:rPr lang="ja-JP" altLang="en-US" sz="1600" b="0" dirty="0">
                          <a:effectLst/>
                          <a:latin typeface="BIZ UDPゴシック" panose="020B0400000000000000" pitchFamily="50" charset="-128"/>
                          <a:ea typeface="BIZ UDPゴシック" panose="020B0400000000000000" pitchFamily="50" charset="-128"/>
                        </a:rPr>
                        <a:t>（飽和脂質）</a:t>
                      </a:r>
                      <a:br>
                        <a:rPr lang="ja-JP" altLang="en-US" sz="1600" b="0" dirty="0">
                          <a:effectLst/>
                          <a:latin typeface="BIZ UDPゴシック" panose="020B0400000000000000" pitchFamily="50" charset="-128"/>
                          <a:ea typeface="BIZ UDPゴシック" panose="020B0400000000000000" pitchFamily="50" charset="-128"/>
                        </a:rPr>
                      </a:br>
                      <a:r>
                        <a:rPr lang="ja-JP" altLang="en-US" sz="1600" b="0" dirty="0">
                          <a:effectLst/>
                          <a:latin typeface="BIZ UDPゴシック" panose="020B0400000000000000" pitchFamily="50" charset="-128"/>
                          <a:ea typeface="BIZ UDPゴシック" panose="020B0400000000000000" pitchFamily="50" charset="-128"/>
                        </a:rPr>
                        <a:t>・</a:t>
                      </a:r>
                      <a:r>
                        <a:rPr lang="en-US" altLang="ja-JP" sz="1600" b="0" dirty="0">
                          <a:effectLst/>
                          <a:latin typeface="BIZ UDPゴシック" panose="020B0400000000000000" pitchFamily="50" charset="-128"/>
                          <a:ea typeface="BIZ UDPゴシック" panose="020B0400000000000000" pitchFamily="50" charset="-128"/>
                        </a:rPr>
                        <a:t>DOPE</a:t>
                      </a:r>
                      <a:r>
                        <a:rPr lang="ja-JP" altLang="en-US" sz="1600" b="0" dirty="0">
                          <a:effectLst/>
                          <a:latin typeface="BIZ UDPゴシック" panose="020B0400000000000000" pitchFamily="50" charset="-128"/>
                          <a:ea typeface="BIZ UDPゴシック" panose="020B0400000000000000" pitchFamily="50" charset="-128"/>
                        </a:rPr>
                        <a:t>（不飽和脂質）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1289731312"/>
                  </a:ext>
                </a:extLst>
              </a:tr>
              <a:tr h="0">
                <a:tc>
                  <a:txBody>
                    <a:bodyPr/>
                    <a:lstStyle/>
                    <a:p>
                      <a:r>
                        <a:rPr lang="ja-JP" altLang="en-US" b="0">
                          <a:effectLst/>
                          <a:latin typeface="BIZ UDPゴシック" panose="020B0400000000000000" pitchFamily="50" charset="-128"/>
                          <a:ea typeface="BIZ UDPゴシック" panose="020B0400000000000000" pitchFamily="50" charset="-128"/>
                        </a:rPr>
                        <a:t>コレステロール</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完全性</a:t>
                      </a:r>
                      <a:br>
                        <a:rPr lang="ja-JP" altLang="en-US" b="0" dirty="0">
                          <a:effectLst/>
                          <a:latin typeface="BIZ UDPゴシック" panose="020B0400000000000000" pitchFamily="50" charset="-128"/>
                          <a:ea typeface="BIZ UDPゴシック" panose="020B0400000000000000" pitchFamily="50" charset="-128"/>
                        </a:rPr>
                      </a:br>
                      <a:r>
                        <a:rPr lang="en-US" altLang="ja-JP" b="0" dirty="0">
                          <a:effectLst/>
                          <a:latin typeface="BIZ UDPゴシック" panose="020B0400000000000000" pitchFamily="50" charset="-128"/>
                          <a:ea typeface="BIZ UDPゴシック" panose="020B0400000000000000" pitchFamily="50" charset="-128"/>
                        </a:rPr>
                        <a:t>- </a:t>
                      </a:r>
                      <a:r>
                        <a:rPr lang="ja-JP" altLang="en-US" b="0" dirty="0">
                          <a:effectLst/>
                          <a:latin typeface="BIZ UDPゴシック" panose="020B0400000000000000" pitchFamily="50" charset="-128"/>
                          <a:ea typeface="BIZ UDPゴシック" panose="020B0400000000000000" pitchFamily="50" charset="-128"/>
                        </a:rPr>
                        <a:t>エンドソーム放出</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t>
                      </a:r>
                      <a:r>
                        <a:rPr lang="ja-JP" altLang="en-US" sz="1600" b="0" dirty="0">
                          <a:effectLst/>
                          <a:latin typeface="BIZ UDPゴシック" panose="020B0400000000000000" pitchFamily="50" charset="-128"/>
                          <a:ea typeface="BIZ UDPゴシック" panose="020B0400000000000000" pitchFamily="50" charset="-128"/>
                        </a:rPr>
                        <a:t>コレステロール</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EBECED"/>
                      </a:solidFill>
                      <a:prstDash val="solid"/>
                      <a:round/>
                      <a:headEnd type="none" w="med" len="med"/>
                      <a:tailEnd type="none" w="med" len="med"/>
                    </a:lnB>
                    <a:solidFill>
                      <a:srgbClr val="F5F5F5"/>
                    </a:solidFill>
                  </a:tcPr>
                </a:tc>
                <a:extLst>
                  <a:ext uri="{0D108BD9-81ED-4DB2-BD59-A6C34878D82A}">
                    <a16:rowId xmlns:a16="http://schemas.microsoft.com/office/drawing/2014/main" val="814753187"/>
                  </a:ext>
                </a:extLst>
              </a:tr>
              <a:tr h="0">
                <a:tc>
                  <a:txBody>
                    <a:bodyPr/>
                    <a:lstStyle/>
                    <a:p>
                      <a:r>
                        <a:rPr lang="ja-JP" altLang="en-US" b="0" dirty="0">
                          <a:effectLst/>
                          <a:latin typeface="BIZ UDPゴシック" panose="020B0400000000000000" pitchFamily="50" charset="-128"/>
                          <a:ea typeface="BIZ UDPゴシック" panose="020B0400000000000000" pitchFamily="50" charset="-128"/>
                        </a:rPr>
                        <a:t>ペグ化脂質</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親水性表面</a:t>
                      </a:r>
                      <a:br>
                        <a:rPr lang="ja-JP" altLang="en-US" b="0">
                          <a:effectLst/>
                          <a:latin typeface="BIZ UDPゴシック" panose="020B0400000000000000" pitchFamily="50" charset="-128"/>
                          <a:ea typeface="BIZ UDPゴシック" panose="020B0400000000000000" pitchFamily="50" charset="-128"/>
                        </a:rPr>
                      </a:br>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立体障害</a:t>
                      </a:r>
                      <a:br>
                        <a:rPr lang="ja-JP" altLang="en-US" b="0">
                          <a:effectLst/>
                          <a:latin typeface="BIZ UDPゴシック" panose="020B0400000000000000" pitchFamily="50" charset="-128"/>
                          <a:ea typeface="BIZ UDPゴシック" panose="020B0400000000000000" pitchFamily="50" charset="-128"/>
                        </a:rPr>
                      </a:br>
                      <a:r>
                        <a:rPr lang="en-US" altLang="ja-JP" b="0">
                          <a:effectLst/>
                          <a:latin typeface="BIZ UDPゴシック" panose="020B0400000000000000" pitchFamily="50" charset="-128"/>
                          <a:ea typeface="BIZ UDPゴシック" panose="020B0400000000000000" pitchFamily="50" charset="-128"/>
                        </a:rPr>
                        <a:t>- </a:t>
                      </a:r>
                      <a:r>
                        <a:rPr lang="ja-JP" altLang="en-US" b="0">
                          <a:effectLst/>
                          <a:latin typeface="BIZ UDPゴシック" panose="020B0400000000000000" pitchFamily="50" charset="-128"/>
                          <a:ea typeface="BIZ UDPゴシック" panose="020B0400000000000000" pitchFamily="50" charset="-128"/>
                        </a:rPr>
                        <a:t>「ステルス」効果</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EBECED"/>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tc>
                  <a:txBody>
                    <a:bodyPr/>
                    <a:lstStyle/>
                    <a:p>
                      <a:r>
                        <a:rPr lang="en-US" altLang="ja-JP" sz="1600" b="0" dirty="0">
                          <a:effectLst/>
                          <a:latin typeface="BIZ UDPゴシック" panose="020B0400000000000000" pitchFamily="50" charset="-128"/>
                          <a:ea typeface="BIZ UDPゴシック" panose="020B0400000000000000" pitchFamily="50" charset="-128"/>
                        </a:rPr>
                        <a:t>- ALC-0159 (</a:t>
                      </a:r>
                      <a:r>
                        <a:rPr lang="ja-JP" altLang="en-US" sz="1600" b="0" dirty="0">
                          <a:effectLst/>
                          <a:latin typeface="BIZ UDPゴシック" panose="020B0400000000000000" pitchFamily="50" charset="-128"/>
                          <a:ea typeface="BIZ UDPゴシック" panose="020B0400000000000000" pitchFamily="50" charset="-128"/>
                        </a:rPr>
                        <a:t>ファイザー</a:t>
                      </a:r>
                      <a:r>
                        <a:rPr lang="en-US" altLang="ja-JP" sz="1600" b="0" dirty="0">
                          <a:effectLst/>
                          <a:latin typeface="BIZ UDPゴシック" panose="020B0400000000000000" pitchFamily="50" charset="-128"/>
                          <a:ea typeface="BIZ UDPゴシック" panose="020B0400000000000000" pitchFamily="50" charset="-128"/>
                        </a:rPr>
                        <a:t>/BioNTech)</a:t>
                      </a:r>
                      <a:br>
                        <a:rPr lang="en-US" altLang="ja-JP" sz="1600" b="0" dirty="0">
                          <a:effectLst/>
                          <a:latin typeface="BIZ UDPゴシック" panose="020B0400000000000000" pitchFamily="50" charset="-128"/>
                          <a:ea typeface="BIZ UDPゴシック" panose="020B0400000000000000" pitchFamily="50" charset="-128"/>
                        </a:rPr>
                      </a:br>
                      <a:r>
                        <a:rPr lang="en-US" altLang="ja-JP" sz="1600" b="0" dirty="0">
                          <a:effectLst/>
                          <a:latin typeface="BIZ UDPゴシック" panose="020B0400000000000000" pitchFamily="50" charset="-128"/>
                          <a:ea typeface="BIZ UDPゴシック" panose="020B0400000000000000" pitchFamily="50" charset="-128"/>
                        </a:rPr>
                        <a:t>- PEG-DMG (</a:t>
                      </a:r>
                      <a:r>
                        <a:rPr lang="ja-JP" altLang="en-US" sz="1600" b="0" dirty="0">
                          <a:effectLst/>
                          <a:latin typeface="BIZ UDPゴシック" panose="020B0400000000000000" pitchFamily="50" charset="-128"/>
                          <a:ea typeface="BIZ UDPゴシック" panose="020B0400000000000000" pitchFamily="50" charset="-128"/>
                        </a:rPr>
                        <a:t>モデルナ</a:t>
                      </a:r>
                      <a:r>
                        <a:rPr lang="en-US" altLang="ja-JP" sz="1600" b="0" dirty="0">
                          <a:effectLst/>
                          <a:latin typeface="BIZ UDPゴシック" panose="020B0400000000000000" pitchFamily="50" charset="-128"/>
                          <a:ea typeface="BIZ UDPゴシック" panose="020B0400000000000000" pitchFamily="50" charset="-128"/>
                        </a:rPr>
                        <a:t>)</a:t>
                      </a:r>
                    </a:p>
                  </a:txBody>
                  <a:tcPr marL="30480" marR="30480" marT="30480" marB="30480" anchor="ctr">
                    <a:lnL w="7620" cap="flat" cmpd="sng" algn="ctr">
                      <a:solidFill>
                        <a:srgbClr val="EBECED"/>
                      </a:solidFill>
                      <a:prstDash val="solid"/>
                      <a:round/>
                      <a:headEnd type="none" w="med" len="med"/>
                      <a:tailEnd type="none" w="med" len="med"/>
                    </a:lnL>
                    <a:lnR w="7620" cap="flat" cmpd="sng" algn="ctr">
                      <a:solidFill>
                        <a:srgbClr val="AFB5B8"/>
                      </a:solidFill>
                      <a:prstDash val="solid"/>
                      <a:round/>
                      <a:headEnd type="none" w="med" len="med"/>
                      <a:tailEnd type="none" w="med" len="med"/>
                    </a:lnR>
                    <a:lnT w="7620" cap="flat" cmpd="sng" algn="ctr">
                      <a:solidFill>
                        <a:srgbClr val="EBECED"/>
                      </a:solidFill>
                      <a:prstDash val="solid"/>
                      <a:round/>
                      <a:headEnd type="none" w="med" len="med"/>
                      <a:tailEnd type="none" w="med" len="med"/>
                    </a:lnT>
                    <a:lnB w="7620" cap="flat" cmpd="sng" algn="ctr">
                      <a:solidFill>
                        <a:srgbClr val="AFB5B8"/>
                      </a:solidFill>
                      <a:prstDash val="solid"/>
                      <a:round/>
                      <a:headEnd type="none" w="med" len="med"/>
                      <a:tailEnd type="none" w="med" len="med"/>
                    </a:lnB>
                    <a:solidFill>
                      <a:srgbClr val="F5F5F5"/>
                    </a:solidFill>
                  </a:tcPr>
                </a:tc>
                <a:extLst>
                  <a:ext uri="{0D108BD9-81ED-4DB2-BD59-A6C34878D82A}">
                    <a16:rowId xmlns:a16="http://schemas.microsoft.com/office/drawing/2014/main" val="1265193812"/>
                  </a:ext>
                </a:extLst>
              </a:tr>
            </a:tbl>
          </a:graphicData>
        </a:graphic>
      </p:graphicFrame>
    </p:spTree>
    <p:extLst>
      <p:ext uri="{BB962C8B-B14F-4D97-AF65-F5344CB8AC3E}">
        <p14:creationId xmlns:p14="http://schemas.microsoft.com/office/powerpoint/2010/main" val="606948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4022AEE-ADB4-447D-265D-9A43DE4E263F}"/>
              </a:ext>
            </a:extLst>
          </p:cNvPr>
          <p:cNvSpPr txBox="1"/>
          <p:nvPr/>
        </p:nvSpPr>
        <p:spPr>
          <a:xfrm>
            <a:off x="69273" y="0"/>
            <a:ext cx="11804071" cy="923330"/>
          </a:xfrm>
          <a:prstGeom prst="rect">
            <a:avLst/>
          </a:prstGeom>
          <a:noFill/>
        </p:spPr>
        <p:txBody>
          <a:bodyPr wrap="square">
            <a:spAutoFit/>
          </a:bodyPr>
          <a:lstStyle/>
          <a:p>
            <a:endParaRPr lang="en-US" altLang="ja-JP" dirty="0"/>
          </a:p>
          <a:p>
            <a:r>
              <a:rPr lang="en-US" altLang="ja-JP" b="1" i="0" dirty="0">
                <a:solidFill>
                  <a:srgbClr val="212121"/>
                </a:solidFill>
                <a:effectLst/>
                <a:latin typeface="Merriweather" panose="00000500000000000000" pitchFamily="2" charset="0"/>
              </a:rPr>
              <a:t>Lipid nanoparticles for delivery of RNA therapeutics: Current status and the role of </a:t>
            </a:r>
            <a:r>
              <a:rPr lang="en-US" altLang="ja-JP" b="1" i="1" dirty="0">
                <a:solidFill>
                  <a:srgbClr val="212121"/>
                </a:solidFill>
                <a:effectLst/>
                <a:latin typeface="Merriweather" panose="00000500000000000000" pitchFamily="2" charset="0"/>
              </a:rPr>
              <a:t>in vivo</a:t>
            </a:r>
            <a:r>
              <a:rPr lang="en-US" altLang="ja-JP" b="1" i="0" dirty="0">
                <a:solidFill>
                  <a:srgbClr val="212121"/>
                </a:solidFill>
                <a:effectLst/>
                <a:latin typeface="Merriweather" panose="00000500000000000000" pitchFamily="2" charset="0"/>
              </a:rPr>
              <a:t> imaging</a:t>
            </a:r>
          </a:p>
          <a:p>
            <a:r>
              <a:rPr lang="en-US" altLang="ja-JP" dirty="0"/>
              <a:t>https://pubmed.ncbi.nlm.nih.gov/36438494/</a:t>
            </a:r>
            <a:endParaRPr lang="ja-JP" altLang="en-US" dirty="0"/>
          </a:p>
        </p:txBody>
      </p:sp>
      <p:pic>
        <p:nvPicPr>
          <p:cNvPr id="2050" name="Picture 2" descr="グラフィックアブストラクト">
            <a:extLst>
              <a:ext uri="{FF2B5EF4-FFF2-40B4-BE49-F238E27FC236}">
                <a16:creationId xmlns:a16="http://schemas.microsoft.com/office/drawing/2014/main" id="{8AE455C6-7664-CB21-4D8D-E32BC1503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750" y="1276350"/>
            <a:ext cx="3103750" cy="23381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セラノスティクス画像">
            <a:extLst>
              <a:ext uri="{FF2B5EF4-FFF2-40B4-BE49-F238E27FC236}">
                <a16:creationId xmlns:a16="http://schemas.microsoft.com/office/drawing/2014/main" id="{1AB1620A-8872-42B1-7C38-00F48FFF8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6" y="995796"/>
            <a:ext cx="3871481" cy="2008477"/>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6EDC546C-CBBB-B430-ED7B-78EAC4E4DA2C}"/>
              </a:ext>
            </a:extLst>
          </p:cNvPr>
          <p:cNvPicPr>
            <a:picLocks noChangeAspect="1"/>
          </p:cNvPicPr>
          <p:nvPr/>
        </p:nvPicPr>
        <p:blipFill>
          <a:blip r:embed="rId4"/>
          <a:stretch>
            <a:fillRect/>
          </a:stretch>
        </p:blipFill>
        <p:spPr>
          <a:xfrm>
            <a:off x="6844144" y="107271"/>
            <a:ext cx="4481945" cy="2338158"/>
          </a:xfrm>
          <a:prstGeom prst="rect">
            <a:avLst/>
          </a:prstGeom>
        </p:spPr>
      </p:pic>
      <p:pic>
        <p:nvPicPr>
          <p:cNvPr id="2054" name="Picture 6">
            <a:extLst>
              <a:ext uri="{FF2B5EF4-FFF2-40B4-BE49-F238E27FC236}">
                <a16:creationId xmlns:a16="http://schemas.microsoft.com/office/drawing/2014/main" id="{ED61269C-6F35-8F12-C472-BE63CE40D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164" y="3727307"/>
            <a:ext cx="3487550" cy="240658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27F2720-2792-19A2-9D92-5688A1E869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9750" y="3272896"/>
            <a:ext cx="3980050" cy="25230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097B22C-0578-69B7-F6F3-77EBBFD10C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688" y="1307190"/>
            <a:ext cx="746760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E11CCB39-5002-779A-D559-FC717F6537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9869" y="3553882"/>
            <a:ext cx="3574768" cy="253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00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2E9EA3A-7342-4E11-C5E2-5C8FF97A666C}"/>
              </a:ext>
            </a:extLst>
          </p:cNvPr>
          <p:cNvPicPr>
            <a:picLocks noChangeAspect="1"/>
          </p:cNvPicPr>
          <p:nvPr/>
        </p:nvPicPr>
        <p:blipFill>
          <a:blip r:embed="rId2"/>
          <a:stretch>
            <a:fillRect/>
          </a:stretch>
        </p:blipFill>
        <p:spPr>
          <a:xfrm>
            <a:off x="2399192" y="1210571"/>
            <a:ext cx="2709256" cy="4374578"/>
          </a:xfrm>
          <a:prstGeom prst="rect">
            <a:avLst/>
          </a:prstGeom>
        </p:spPr>
      </p:pic>
      <p:pic>
        <p:nvPicPr>
          <p:cNvPr id="5" name="図 4">
            <a:extLst>
              <a:ext uri="{FF2B5EF4-FFF2-40B4-BE49-F238E27FC236}">
                <a16:creationId xmlns:a16="http://schemas.microsoft.com/office/drawing/2014/main" id="{7A0B4898-5907-DC6F-BFE3-6318BC66C963}"/>
              </a:ext>
            </a:extLst>
          </p:cNvPr>
          <p:cNvPicPr>
            <a:picLocks noChangeAspect="1"/>
          </p:cNvPicPr>
          <p:nvPr/>
        </p:nvPicPr>
        <p:blipFill>
          <a:blip r:embed="rId2"/>
          <a:stretch>
            <a:fillRect/>
          </a:stretch>
        </p:blipFill>
        <p:spPr>
          <a:xfrm>
            <a:off x="6736497" y="1210571"/>
            <a:ext cx="2709255" cy="4374576"/>
          </a:xfrm>
          <a:prstGeom prst="rect">
            <a:avLst/>
          </a:prstGeom>
        </p:spPr>
      </p:pic>
    </p:spTree>
    <p:extLst>
      <p:ext uri="{BB962C8B-B14F-4D97-AF65-F5344CB8AC3E}">
        <p14:creationId xmlns:p14="http://schemas.microsoft.com/office/powerpoint/2010/main" val="4016227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1364" y="6107148"/>
            <a:ext cx="11683629" cy="522862"/>
          </a:xfrm>
          <a:prstGeom prst="rect">
            <a:avLst/>
          </a:prstGeom>
        </p:spPr>
        <p:txBody>
          <a:bodyPr vert="horz" wrap="square" lIns="0" tIns="8471" rIns="0" bIns="0" rtlCol="0">
            <a:spAutoFit/>
          </a:bodyPr>
          <a:lstStyle/>
          <a:p>
            <a:pPr marL="7701">
              <a:lnSpc>
                <a:spcPts val="1304"/>
              </a:lnSpc>
              <a:spcBef>
                <a:spcPts val="67"/>
              </a:spcBef>
            </a:pPr>
            <a:r>
              <a:rPr sz="1092" spc="36" dirty="0">
                <a:latin typeface="Arial"/>
                <a:cs typeface="Arial"/>
              </a:rPr>
              <a:t>*</a:t>
            </a:r>
            <a:r>
              <a:rPr sz="1092" spc="18" dirty="0">
                <a:latin typeface="Arial"/>
                <a:cs typeface="Arial"/>
              </a:rPr>
              <a:t> </a:t>
            </a:r>
            <a:r>
              <a:rPr sz="1092" spc="-36" dirty="0">
                <a:latin typeface="Arial"/>
                <a:cs typeface="Arial"/>
              </a:rPr>
              <a:t>U.S.</a:t>
            </a:r>
            <a:r>
              <a:rPr sz="1092" spc="18" dirty="0">
                <a:latin typeface="Arial"/>
                <a:cs typeface="Arial"/>
              </a:rPr>
              <a:t> </a:t>
            </a:r>
            <a:r>
              <a:rPr sz="1092" dirty="0">
                <a:latin typeface="Arial"/>
                <a:cs typeface="Arial"/>
              </a:rPr>
              <a:t>Provisional</a:t>
            </a:r>
            <a:r>
              <a:rPr sz="1092" spc="18" dirty="0">
                <a:latin typeface="Arial"/>
                <a:cs typeface="Arial"/>
              </a:rPr>
              <a:t> </a:t>
            </a:r>
            <a:r>
              <a:rPr sz="1092" spc="49" dirty="0">
                <a:latin typeface="Arial"/>
                <a:cs typeface="Arial"/>
              </a:rPr>
              <a:t>Application</a:t>
            </a:r>
            <a:r>
              <a:rPr sz="1092" spc="18" dirty="0">
                <a:latin typeface="Arial"/>
                <a:cs typeface="Arial"/>
              </a:rPr>
              <a:t> </a:t>
            </a:r>
            <a:r>
              <a:rPr sz="1092" dirty="0">
                <a:latin typeface="Arial"/>
                <a:cs typeface="Arial"/>
              </a:rPr>
              <a:t>No.</a:t>
            </a:r>
            <a:r>
              <a:rPr sz="1092" spc="18" dirty="0">
                <a:latin typeface="Arial"/>
                <a:cs typeface="Arial"/>
              </a:rPr>
              <a:t> </a:t>
            </a:r>
            <a:r>
              <a:rPr sz="1092" spc="27" dirty="0">
                <a:latin typeface="Arial"/>
                <a:cs typeface="Arial"/>
              </a:rPr>
              <a:t>60/206,537,</a:t>
            </a:r>
            <a:r>
              <a:rPr sz="1092" spc="18" dirty="0">
                <a:latin typeface="Arial"/>
                <a:cs typeface="Arial"/>
              </a:rPr>
              <a:t> </a:t>
            </a:r>
            <a:r>
              <a:rPr sz="1092" spc="36" dirty="0">
                <a:latin typeface="Tahoma"/>
                <a:cs typeface="Tahoma"/>
              </a:rPr>
              <a:t>f</a:t>
            </a:r>
            <a:r>
              <a:rPr sz="1092" spc="36" dirty="0">
                <a:latin typeface="Arial"/>
                <a:cs typeface="Arial"/>
              </a:rPr>
              <a:t>iled</a:t>
            </a:r>
            <a:r>
              <a:rPr sz="1092" spc="18" dirty="0">
                <a:latin typeface="Arial"/>
                <a:cs typeface="Arial"/>
              </a:rPr>
              <a:t> </a:t>
            </a:r>
            <a:r>
              <a:rPr sz="1092" dirty="0">
                <a:latin typeface="Arial"/>
                <a:cs typeface="Arial"/>
              </a:rPr>
              <a:t>May</a:t>
            </a:r>
            <a:r>
              <a:rPr sz="1092" spc="21" dirty="0">
                <a:latin typeface="Arial"/>
                <a:cs typeface="Arial"/>
              </a:rPr>
              <a:t> </a:t>
            </a:r>
            <a:r>
              <a:rPr sz="1092" spc="-67" dirty="0">
                <a:latin typeface="Arial"/>
                <a:cs typeface="Arial"/>
              </a:rPr>
              <a:t>21,</a:t>
            </a:r>
            <a:r>
              <a:rPr sz="1092" spc="18" dirty="0">
                <a:latin typeface="Arial"/>
                <a:cs typeface="Arial"/>
              </a:rPr>
              <a:t> </a:t>
            </a:r>
            <a:r>
              <a:rPr sz="1092" spc="91" dirty="0">
                <a:latin typeface="Arial"/>
                <a:cs typeface="Arial"/>
              </a:rPr>
              <a:t>2000</a:t>
            </a:r>
            <a:endParaRPr sz="1092">
              <a:latin typeface="Arial"/>
              <a:cs typeface="Arial"/>
            </a:endParaRPr>
          </a:p>
          <a:p>
            <a:pPr marL="7701">
              <a:lnSpc>
                <a:spcPts val="1304"/>
              </a:lnSpc>
            </a:pPr>
            <a:r>
              <a:rPr sz="1092" dirty="0">
                <a:latin typeface="Arial"/>
                <a:cs typeface="Arial"/>
              </a:rPr>
              <a:t>**</a:t>
            </a:r>
            <a:r>
              <a:rPr sz="1092" spc="3" dirty="0">
                <a:latin typeface="Arial"/>
                <a:cs typeface="Arial"/>
              </a:rPr>
              <a:t> </a:t>
            </a:r>
            <a:r>
              <a:rPr sz="1092" dirty="0">
                <a:latin typeface="Arial"/>
                <a:cs typeface="Arial"/>
              </a:rPr>
              <a:t>Complimentary</a:t>
            </a:r>
            <a:r>
              <a:rPr sz="1092" spc="6" dirty="0">
                <a:latin typeface="Arial"/>
                <a:cs typeface="Arial"/>
              </a:rPr>
              <a:t> </a:t>
            </a:r>
            <a:r>
              <a:rPr sz="1092" dirty="0">
                <a:latin typeface="Arial"/>
                <a:cs typeface="Arial"/>
              </a:rPr>
              <a:t>DNA</a:t>
            </a:r>
            <a:r>
              <a:rPr sz="1092" spc="-58" dirty="0">
                <a:latin typeface="Arial"/>
                <a:cs typeface="Arial"/>
              </a:rPr>
              <a:t> </a:t>
            </a:r>
            <a:r>
              <a:rPr sz="1092" dirty="0">
                <a:latin typeface="Arial"/>
                <a:cs typeface="Arial"/>
              </a:rPr>
              <a:t>is</a:t>
            </a:r>
            <a:r>
              <a:rPr sz="1092" spc="6" dirty="0">
                <a:latin typeface="Arial"/>
                <a:cs typeface="Arial"/>
              </a:rPr>
              <a:t> </a:t>
            </a:r>
            <a:r>
              <a:rPr sz="1092" dirty="0">
                <a:latin typeface="Arial"/>
                <a:cs typeface="Arial"/>
              </a:rPr>
              <a:t>Reverse</a:t>
            </a:r>
            <a:r>
              <a:rPr sz="1092" spc="-15" dirty="0">
                <a:latin typeface="Arial"/>
                <a:cs typeface="Arial"/>
              </a:rPr>
              <a:t> </a:t>
            </a:r>
            <a:r>
              <a:rPr sz="1092" dirty="0">
                <a:latin typeface="Arial"/>
                <a:cs typeface="Arial"/>
              </a:rPr>
              <a:t>Transcription</a:t>
            </a:r>
            <a:r>
              <a:rPr sz="1092" spc="6" dirty="0">
                <a:latin typeface="Arial"/>
                <a:cs typeface="Arial"/>
              </a:rPr>
              <a:t> </a:t>
            </a:r>
            <a:r>
              <a:rPr sz="1092" dirty="0">
                <a:latin typeface="Arial"/>
                <a:cs typeface="Arial"/>
              </a:rPr>
              <a:t>(mRNA-&gt;DNA)</a:t>
            </a:r>
            <a:r>
              <a:rPr sz="1092" spc="3" dirty="0">
                <a:latin typeface="Arial"/>
                <a:cs typeface="Arial"/>
              </a:rPr>
              <a:t> </a:t>
            </a:r>
            <a:r>
              <a:rPr sz="1092" dirty="0">
                <a:latin typeface="Arial"/>
                <a:cs typeface="Arial"/>
              </a:rPr>
              <a:t>frequently</a:t>
            </a:r>
            <a:r>
              <a:rPr sz="1092" spc="6" dirty="0">
                <a:latin typeface="Arial"/>
                <a:cs typeface="Arial"/>
              </a:rPr>
              <a:t> </a:t>
            </a:r>
            <a:r>
              <a:rPr sz="1092" dirty="0">
                <a:latin typeface="Arial"/>
                <a:cs typeface="Arial"/>
              </a:rPr>
              <a:t>using</a:t>
            </a:r>
            <a:r>
              <a:rPr sz="1092" spc="6" dirty="0">
                <a:latin typeface="Arial"/>
                <a:cs typeface="Arial"/>
              </a:rPr>
              <a:t> </a:t>
            </a:r>
            <a:r>
              <a:rPr sz="1092" dirty="0">
                <a:latin typeface="Arial"/>
                <a:cs typeface="Arial"/>
              </a:rPr>
              <a:t>Moloney</a:t>
            </a:r>
            <a:r>
              <a:rPr sz="1092" spc="3" dirty="0">
                <a:latin typeface="Arial"/>
                <a:cs typeface="Arial"/>
              </a:rPr>
              <a:t> </a:t>
            </a:r>
            <a:r>
              <a:rPr sz="1092" dirty="0">
                <a:latin typeface="Arial"/>
                <a:cs typeface="Arial"/>
              </a:rPr>
              <a:t>murine</a:t>
            </a:r>
            <a:r>
              <a:rPr sz="1092" spc="6" dirty="0">
                <a:latin typeface="Arial"/>
                <a:cs typeface="Arial"/>
              </a:rPr>
              <a:t> </a:t>
            </a:r>
            <a:r>
              <a:rPr sz="1092" dirty="0">
                <a:latin typeface="Arial"/>
                <a:cs typeface="Arial"/>
              </a:rPr>
              <a:t>leukemia</a:t>
            </a:r>
            <a:r>
              <a:rPr sz="1092" spc="3" dirty="0">
                <a:latin typeface="Arial"/>
                <a:cs typeface="Arial"/>
              </a:rPr>
              <a:t> </a:t>
            </a:r>
            <a:r>
              <a:rPr sz="1092" dirty="0">
                <a:latin typeface="Arial"/>
                <a:cs typeface="Arial"/>
              </a:rPr>
              <a:t>virus.</a:t>
            </a:r>
            <a:r>
              <a:rPr sz="1092" spc="6" dirty="0">
                <a:latin typeface="Arial"/>
                <a:cs typeface="Arial"/>
              </a:rPr>
              <a:t> </a:t>
            </a:r>
            <a:r>
              <a:rPr sz="1092" spc="-6" dirty="0">
                <a:latin typeface="Arial"/>
                <a:cs typeface="Arial"/>
              </a:rPr>
              <a:t>***</a:t>
            </a:r>
            <a:r>
              <a:rPr sz="1092" u="sng" spc="-6" dirty="0">
                <a:uFill>
                  <a:solidFill>
                    <a:srgbClr val="000000"/>
                  </a:solidFill>
                </a:uFill>
                <a:latin typeface="Arial"/>
                <a:cs typeface="Arial"/>
              </a:rPr>
              <a:t>https://</a:t>
            </a:r>
            <a:r>
              <a:rPr sz="1092" u="sng" spc="-6" dirty="0">
                <a:uFill>
                  <a:solidFill>
                    <a:srgbClr val="000000"/>
                  </a:solidFill>
                </a:uFill>
                <a:latin typeface="Arial"/>
                <a:cs typeface="Arial"/>
                <a:hlinkClick r:id="rId2"/>
              </a:rPr>
              <a:t>www.pnas.org/content/100/22/12995</a:t>
            </a:r>
            <a:endParaRPr sz="1092">
              <a:latin typeface="Arial"/>
              <a:cs typeface="Arial"/>
            </a:endParaRPr>
          </a:p>
          <a:p>
            <a:pPr marL="7701">
              <a:spcBef>
                <a:spcPts val="142"/>
              </a:spcBef>
            </a:pPr>
            <a:r>
              <a:rPr sz="1092" spc="36" dirty="0">
                <a:latin typeface="Arial"/>
                <a:cs typeface="Arial"/>
              </a:rPr>
              <a:t>****</a:t>
            </a:r>
            <a:r>
              <a:rPr sz="1092" spc="6" dirty="0">
                <a:latin typeface="Arial"/>
                <a:cs typeface="Arial"/>
              </a:rPr>
              <a:t> </a:t>
            </a:r>
            <a:r>
              <a:rPr sz="1092" spc="30" dirty="0">
                <a:latin typeface="Arial"/>
                <a:cs typeface="Arial"/>
              </a:rPr>
              <a:t>Huang</a:t>
            </a:r>
            <a:r>
              <a:rPr sz="1092" spc="9" dirty="0">
                <a:latin typeface="Arial"/>
                <a:cs typeface="Arial"/>
              </a:rPr>
              <a:t> </a:t>
            </a:r>
            <a:r>
              <a:rPr sz="1092" dirty="0">
                <a:latin typeface="Arial"/>
                <a:cs typeface="Arial"/>
              </a:rPr>
              <a:t>Q,</a:t>
            </a:r>
            <a:r>
              <a:rPr sz="1092" spc="6" dirty="0">
                <a:latin typeface="Arial"/>
                <a:cs typeface="Arial"/>
              </a:rPr>
              <a:t> </a:t>
            </a:r>
            <a:r>
              <a:rPr sz="1092" spc="36" dirty="0">
                <a:latin typeface="Arial"/>
                <a:cs typeface="Arial"/>
              </a:rPr>
              <a:t>Cheng</a:t>
            </a:r>
            <a:r>
              <a:rPr sz="1092" spc="9" dirty="0">
                <a:latin typeface="Arial"/>
                <a:cs typeface="Arial"/>
              </a:rPr>
              <a:t> </a:t>
            </a:r>
            <a:r>
              <a:rPr sz="1092" spc="-106" dirty="0">
                <a:latin typeface="Arial"/>
                <a:cs typeface="Arial"/>
              </a:rPr>
              <a:t>Y,</a:t>
            </a:r>
            <a:r>
              <a:rPr sz="1092" spc="9" dirty="0">
                <a:latin typeface="Arial"/>
                <a:cs typeface="Arial"/>
              </a:rPr>
              <a:t> </a:t>
            </a:r>
            <a:r>
              <a:rPr sz="1092" dirty="0">
                <a:latin typeface="Arial"/>
                <a:cs typeface="Arial"/>
              </a:rPr>
              <a:t>Guo</a:t>
            </a:r>
            <a:r>
              <a:rPr sz="1092" spc="6" dirty="0">
                <a:latin typeface="Arial"/>
                <a:cs typeface="Arial"/>
              </a:rPr>
              <a:t> </a:t>
            </a:r>
            <a:r>
              <a:rPr sz="1092" dirty="0">
                <a:latin typeface="Arial"/>
                <a:cs typeface="Arial"/>
              </a:rPr>
              <a:t>Q,</a:t>
            </a:r>
            <a:r>
              <a:rPr sz="1092" spc="9" dirty="0">
                <a:latin typeface="Arial"/>
                <a:cs typeface="Arial"/>
              </a:rPr>
              <a:t> </a:t>
            </a:r>
            <a:r>
              <a:rPr sz="1092" dirty="0">
                <a:latin typeface="Arial"/>
                <a:cs typeface="Arial"/>
              </a:rPr>
              <a:t>Li</a:t>
            </a:r>
            <a:r>
              <a:rPr sz="1092" spc="6" dirty="0">
                <a:latin typeface="Arial"/>
                <a:cs typeface="Arial"/>
              </a:rPr>
              <a:t> </a:t>
            </a:r>
            <a:r>
              <a:rPr sz="1092" dirty="0">
                <a:latin typeface="Arial"/>
                <a:cs typeface="Arial"/>
              </a:rPr>
              <a:t>Q.</a:t>
            </a:r>
            <a:r>
              <a:rPr sz="1092" spc="9" dirty="0">
                <a:latin typeface="Arial"/>
                <a:cs typeface="Arial"/>
              </a:rPr>
              <a:t> </a:t>
            </a:r>
            <a:r>
              <a:rPr sz="1092" dirty="0">
                <a:latin typeface="Arial"/>
                <a:cs typeface="Arial"/>
              </a:rPr>
              <a:t>Preparation</a:t>
            </a:r>
            <a:r>
              <a:rPr sz="1092" spc="6" dirty="0">
                <a:latin typeface="Arial"/>
                <a:cs typeface="Arial"/>
              </a:rPr>
              <a:t> </a:t>
            </a:r>
            <a:r>
              <a:rPr sz="1092" spc="64" dirty="0">
                <a:latin typeface="Arial"/>
                <a:cs typeface="Arial"/>
              </a:rPr>
              <a:t>of</a:t>
            </a:r>
            <a:r>
              <a:rPr sz="1092" spc="9" dirty="0">
                <a:latin typeface="Arial"/>
                <a:cs typeface="Arial"/>
              </a:rPr>
              <a:t> </a:t>
            </a:r>
            <a:r>
              <a:rPr sz="1092" dirty="0">
                <a:latin typeface="Arial"/>
                <a:cs typeface="Arial"/>
              </a:rPr>
              <a:t>a</a:t>
            </a:r>
            <a:r>
              <a:rPr sz="1092" spc="9" dirty="0">
                <a:latin typeface="Arial"/>
                <a:cs typeface="Arial"/>
              </a:rPr>
              <a:t> </a:t>
            </a:r>
            <a:r>
              <a:rPr sz="1092" spc="42" dirty="0">
                <a:latin typeface="Arial"/>
                <a:cs typeface="Arial"/>
              </a:rPr>
              <a:t>Chimeric</a:t>
            </a:r>
            <a:r>
              <a:rPr sz="1092" spc="6" dirty="0">
                <a:latin typeface="Arial"/>
                <a:cs typeface="Arial"/>
              </a:rPr>
              <a:t> </a:t>
            </a:r>
            <a:r>
              <a:rPr sz="1092" spc="42" dirty="0">
                <a:latin typeface="Arial"/>
                <a:cs typeface="Arial"/>
              </a:rPr>
              <a:t>Armored</a:t>
            </a:r>
            <a:r>
              <a:rPr sz="1092" spc="9" dirty="0">
                <a:latin typeface="Arial"/>
                <a:cs typeface="Arial"/>
              </a:rPr>
              <a:t> </a:t>
            </a:r>
            <a:r>
              <a:rPr sz="1092" spc="-15" dirty="0">
                <a:latin typeface="Arial"/>
                <a:cs typeface="Arial"/>
              </a:rPr>
              <a:t>RNA</a:t>
            </a:r>
            <a:r>
              <a:rPr sz="1092" spc="6" dirty="0">
                <a:latin typeface="Arial"/>
                <a:cs typeface="Arial"/>
              </a:rPr>
              <a:t> </a:t>
            </a:r>
            <a:r>
              <a:rPr sz="1092" dirty="0">
                <a:latin typeface="Arial"/>
                <a:cs typeface="Arial"/>
              </a:rPr>
              <a:t>as</a:t>
            </a:r>
            <a:r>
              <a:rPr sz="1092" spc="9" dirty="0">
                <a:latin typeface="Arial"/>
                <a:cs typeface="Arial"/>
              </a:rPr>
              <a:t> </a:t>
            </a:r>
            <a:r>
              <a:rPr sz="1092" dirty="0">
                <a:latin typeface="Arial"/>
                <a:cs typeface="Arial"/>
              </a:rPr>
              <a:t>a</a:t>
            </a:r>
            <a:r>
              <a:rPr sz="1092" spc="9" dirty="0">
                <a:latin typeface="Arial"/>
                <a:cs typeface="Arial"/>
              </a:rPr>
              <a:t> </a:t>
            </a:r>
            <a:r>
              <a:rPr sz="1092" dirty="0">
                <a:latin typeface="Arial"/>
                <a:cs typeface="Arial"/>
              </a:rPr>
              <a:t>Versatile</a:t>
            </a:r>
            <a:r>
              <a:rPr sz="1092" spc="6" dirty="0">
                <a:latin typeface="Arial"/>
                <a:cs typeface="Arial"/>
              </a:rPr>
              <a:t> </a:t>
            </a:r>
            <a:r>
              <a:rPr sz="1092" spc="36" dirty="0">
                <a:latin typeface="Arial"/>
                <a:cs typeface="Arial"/>
              </a:rPr>
              <a:t>Calibrator</a:t>
            </a:r>
            <a:r>
              <a:rPr sz="1092" spc="9" dirty="0">
                <a:latin typeface="Arial"/>
                <a:cs typeface="Arial"/>
              </a:rPr>
              <a:t> </a:t>
            </a:r>
            <a:r>
              <a:rPr sz="1092" spc="49" dirty="0">
                <a:latin typeface="Arial"/>
                <a:cs typeface="Arial"/>
              </a:rPr>
              <a:t>for</a:t>
            </a:r>
            <a:r>
              <a:rPr sz="1092" spc="6" dirty="0">
                <a:latin typeface="Arial"/>
                <a:cs typeface="Arial"/>
              </a:rPr>
              <a:t> </a:t>
            </a:r>
            <a:r>
              <a:rPr sz="1092" spc="45" dirty="0">
                <a:latin typeface="Arial"/>
                <a:cs typeface="Arial"/>
              </a:rPr>
              <a:t>Multiple</a:t>
            </a:r>
            <a:r>
              <a:rPr sz="1092" spc="9" dirty="0">
                <a:latin typeface="Arial"/>
                <a:cs typeface="Arial"/>
              </a:rPr>
              <a:t> </a:t>
            </a:r>
            <a:r>
              <a:rPr sz="1092" dirty="0">
                <a:latin typeface="Arial"/>
                <a:cs typeface="Arial"/>
              </a:rPr>
              <a:t>Virus</a:t>
            </a:r>
            <a:r>
              <a:rPr sz="1092" spc="9" dirty="0">
                <a:latin typeface="Arial"/>
                <a:cs typeface="Arial"/>
              </a:rPr>
              <a:t> </a:t>
            </a:r>
            <a:r>
              <a:rPr sz="1092" dirty="0">
                <a:latin typeface="Arial"/>
                <a:cs typeface="Arial"/>
              </a:rPr>
              <a:t>Assays.</a:t>
            </a:r>
            <a:r>
              <a:rPr sz="1092" spc="6" dirty="0">
                <a:latin typeface="Arial"/>
                <a:cs typeface="Arial"/>
              </a:rPr>
              <a:t> </a:t>
            </a:r>
            <a:r>
              <a:rPr sz="1092" spc="45" dirty="0">
                <a:latin typeface="Arial"/>
                <a:cs typeface="Arial"/>
              </a:rPr>
              <a:t>Clinchem</a:t>
            </a:r>
            <a:r>
              <a:rPr sz="1092" spc="9" dirty="0">
                <a:latin typeface="Arial"/>
                <a:cs typeface="Arial"/>
              </a:rPr>
              <a:t> </a:t>
            </a:r>
            <a:r>
              <a:rPr sz="1092" spc="67" dirty="0">
                <a:latin typeface="Arial"/>
                <a:cs typeface="Arial"/>
              </a:rPr>
              <a:t>2006;</a:t>
            </a:r>
            <a:r>
              <a:rPr sz="1092" spc="6" dirty="0">
                <a:latin typeface="Arial"/>
                <a:cs typeface="Arial"/>
              </a:rPr>
              <a:t> </a:t>
            </a:r>
            <a:r>
              <a:rPr sz="1092" spc="-6" dirty="0">
                <a:latin typeface="Arial"/>
                <a:cs typeface="Arial"/>
              </a:rPr>
              <a:t>52(7):1446</a:t>
            </a:r>
            <a:r>
              <a:rPr sz="1092" spc="-6" dirty="0">
                <a:latin typeface="Tahoma"/>
                <a:cs typeface="Tahoma"/>
              </a:rPr>
              <a:t>-</a:t>
            </a:r>
            <a:r>
              <a:rPr sz="1092" dirty="0">
                <a:latin typeface="Arial"/>
                <a:cs typeface="Arial"/>
              </a:rPr>
              <a:t>1448</a:t>
            </a:r>
            <a:r>
              <a:rPr sz="1092" spc="9" dirty="0">
                <a:latin typeface="Arial"/>
                <a:cs typeface="Arial"/>
              </a:rPr>
              <a:t> </a:t>
            </a:r>
            <a:r>
              <a:rPr sz="1092" spc="36" dirty="0">
                <a:latin typeface="Arial"/>
                <a:cs typeface="Arial"/>
              </a:rPr>
              <a:t>and</a:t>
            </a:r>
            <a:r>
              <a:rPr sz="1092" spc="9" dirty="0">
                <a:latin typeface="Arial"/>
                <a:cs typeface="Arial"/>
              </a:rPr>
              <a:t> </a:t>
            </a:r>
            <a:r>
              <a:rPr sz="1092" spc="45" dirty="0">
                <a:latin typeface="Arial"/>
                <a:cs typeface="Arial"/>
              </a:rPr>
              <a:t>Supplement</a:t>
            </a:r>
            <a:r>
              <a:rPr sz="1092" spc="6" dirty="0">
                <a:latin typeface="Arial"/>
                <a:cs typeface="Arial"/>
              </a:rPr>
              <a:t> </a:t>
            </a:r>
            <a:r>
              <a:rPr sz="1092" spc="-15" dirty="0">
                <a:latin typeface="Arial"/>
                <a:cs typeface="Arial"/>
              </a:rPr>
              <a:t>A.</a:t>
            </a:r>
            <a:endParaRPr sz="1092">
              <a:latin typeface="Arial"/>
              <a:cs typeface="Arial"/>
            </a:endParaRPr>
          </a:p>
        </p:txBody>
      </p:sp>
      <p:sp>
        <p:nvSpPr>
          <p:cNvPr id="3" name="object 3"/>
          <p:cNvSpPr txBox="1"/>
          <p:nvPr/>
        </p:nvSpPr>
        <p:spPr>
          <a:xfrm>
            <a:off x="187393" y="88996"/>
            <a:ext cx="471319" cy="199825"/>
          </a:xfrm>
          <a:prstGeom prst="rect">
            <a:avLst/>
          </a:prstGeom>
        </p:spPr>
        <p:txBody>
          <a:bodyPr vert="horz" wrap="square" lIns="0" tIns="8471" rIns="0" bIns="0" rtlCol="0">
            <a:spAutoFit/>
          </a:bodyPr>
          <a:lstStyle/>
          <a:p>
            <a:pPr marL="7701">
              <a:spcBef>
                <a:spcPts val="67"/>
              </a:spcBef>
            </a:pPr>
            <a:r>
              <a:rPr sz="1243" spc="-6" dirty="0">
                <a:solidFill>
                  <a:srgbClr val="919191"/>
                </a:solidFill>
                <a:latin typeface="Arial"/>
                <a:cs typeface="Arial"/>
              </a:rPr>
              <a:t>Inform</a:t>
            </a:r>
            <a:endParaRPr sz="1243">
              <a:latin typeface="Arial"/>
              <a:cs typeface="Arial"/>
            </a:endParaRPr>
          </a:p>
        </p:txBody>
      </p:sp>
      <p:grpSp>
        <p:nvGrpSpPr>
          <p:cNvPr id="4" name="object 4"/>
          <p:cNvGrpSpPr/>
          <p:nvPr/>
        </p:nvGrpSpPr>
        <p:grpSpPr>
          <a:xfrm>
            <a:off x="707284" y="1639896"/>
            <a:ext cx="125146" cy="4406294"/>
            <a:chOff x="1165657" y="2704309"/>
            <a:chExt cx="206375" cy="7266305"/>
          </a:xfrm>
        </p:grpSpPr>
        <p:sp>
          <p:nvSpPr>
            <p:cNvPr id="5" name="object 5"/>
            <p:cNvSpPr/>
            <p:nvPr/>
          </p:nvSpPr>
          <p:spPr>
            <a:xfrm>
              <a:off x="1270694" y="2720184"/>
              <a:ext cx="0" cy="7127875"/>
            </a:xfrm>
            <a:custGeom>
              <a:avLst/>
              <a:gdLst/>
              <a:ahLst/>
              <a:cxnLst/>
              <a:rect l="l" t="t" r="r" b="b"/>
              <a:pathLst>
                <a:path h="7127875">
                  <a:moveTo>
                    <a:pt x="0" y="0"/>
                  </a:moveTo>
                  <a:lnTo>
                    <a:pt x="0" y="7111657"/>
                  </a:lnTo>
                  <a:lnTo>
                    <a:pt x="0" y="7127364"/>
                  </a:lnTo>
                </a:path>
              </a:pathLst>
            </a:custGeom>
            <a:ln w="31412">
              <a:solidFill>
                <a:srgbClr val="D5D5D5"/>
              </a:solidFill>
            </a:ln>
          </p:spPr>
          <p:txBody>
            <a:bodyPr wrap="square" lIns="0" tIns="0" rIns="0" bIns="0" rtlCol="0"/>
            <a:lstStyle/>
            <a:p>
              <a:endParaRPr sz="1092"/>
            </a:p>
          </p:txBody>
        </p:sp>
        <p:sp>
          <p:nvSpPr>
            <p:cNvPr id="6" name="object 6"/>
            <p:cNvSpPr/>
            <p:nvPr/>
          </p:nvSpPr>
          <p:spPr>
            <a:xfrm>
              <a:off x="1201586" y="9831842"/>
              <a:ext cx="138430" cy="138430"/>
            </a:xfrm>
            <a:custGeom>
              <a:avLst/>
              <a:gdLst/>
              <a:ahLst/>
              <a:cxnLst/>
              <a:rect l="l" t="t" r="r" b="b"/>
              <a:pathLst>
                <a:path w="138430" h="138429">
                  <a:moveTo>
                    <a:pt x="138215" y="0"/>
                  </a:moveTo>
                  <a:lnTo>
                    <a:pt x="0" y="0"/>
                  </a:lnTo>
                  <a:lnTo>
                    <a:pt x="69107" y="138215"/>
                  </a:lnTo>
                  <a:lnTo>
                    <a:pt x="138215" y="0"/>
                  </a:lnTo>
                  <a:close/>
                </a:path>
              </a:pathLst>
            </a:custGeom>
            <a:solidFill>
              <a:srgbClr val="D5D5D5"/>
            </a:solidFill>
          </p:spPr>
          <p:txBody>
            <a:bodyPr wrap="square" lIns="0" tIns="0" rIns="0" bIns="0" rtlCol="0"/>
            <a:lstStyle/>
            <a:p>
              <a:endParaRPr sz="1092"/>
            </a:p>
          </p:txBody>
        </p:sp>
        <p:pic>
          <p:nvPicPr>
            <p:cNvPr id="7" name="object 7"/>
            <p:cNvPicPr/>
            <p:nvPr/>
          </p:nvPicPr>
          <p:blipFill>
            <a:blip cstate="print"/>
            <a:stretch>
              <a:fillRect/>
            </a:stretch>
          </p:blipFill>
          <p:spPr>
            <a:xfrm>
              <a:off x="1165657" y="3192690"/>
              <a:ext cx="202415" cy="202415"/>
            </a:xfrm>
            <a:prstGeom prst="rect">
              <a:avLst/>
            </a:prstGeom>
          </p:spPr>
        </p:pic>
        <p:pic>
          <p:nvPicPr>
            <p:cNvPr id="8" name="object 8"/>
            <p:cNvPicPr/>
            <p:nvPr/>
          </p:nvPicPr>
          <p:blipFill>
            <a:blip cstate="print"/>
            <a:stretch>
              <a:fillRect/>
            </a:stretch>
          </p:blipFill>
          <p:spPr>
            <a:xfrm>
              <a:off x="1169485" y="4368101"/>
              <a:ext cx="202415" cy="202415"/>
            </a:xfrm>
            <a:prstGeom prst="rect">
              <a:avLst/>
            </a:prstGeom>
          </p:spPr>
        </p:pic>
        <p:pic>
          <p:nvPicPr>
            <p:cNvPr id="9" name="object 9"/>
            <p:cNvPicPr/>
            <p:nvPr/>
          </p:nvPicPr>
          <p:blipFill>
            <a:blip cstate="print"/>
            <a:stretch>
              <a:fillRect/>
            </a:stretch>
          </p:blipFill>
          <p:spPr>
            <a:xfrm>
              <a:off x="1169485" y="5543511"/>
              <a:ext cx="202415" cy="202415"/>
            </a:xfrm>
            <a:prstGeom prst="rect">
              <a:avLst/>
            </a:prstGeom>
          </p:spPr>
        </p:pic>
        <p:pic>
          <p:nvPicPr>
            <p:cNvPr id="10" name="object 10"/>
            <p:cNvPicPr/>
            <p:nvPr/>
          </p:nvPicPr>
          <p:blipFill>
            <a:blip cstate="print"/>
            <a:stretch>
              <a:fillRect/>
            </a:stretch>
          </p:blipFill>
          <p:spPr>
            <a:xfrm>
              <a:off x="1169485" y="7373925"/>
              <a:ext cx="202415" cy="202415"/>
            </a:xfrm>
            <a:prstGeom prst="rect">
              <a:avLst/>
            </a:prstGeom>
          </p:spPr>
        </p:pic>
        <p:pic>
          <p:nvPicPr>
            <p:cNvPr id="11" name="object 11"/>
            <p:cNvPicPr/>
            <p:nvPr/>
          </p:nvPicPr>
          <p:blipFill>
            <a:blip cstate="print"/>
            <a:stretch>
              <a:fillRect/>
            </a:stretch>
          </p:blipFill>
          <p:spPr>
            <a:xfrm>
              <a:off x="1169485" y="9204339"/>
              <a:ext cx="202415" cy="202415"/>
            </a:xfrm>
            <a:prstGeom prst="rect">
              <a:avLst/>
            </a:prstGeom>
          </p:spPr>
        </p:pic>
      </p:grpSp>
      <p:sp>
        <p:nvSpPr>
          <p:cNvPr id="12" name="object 12"/>
          <p:cNvSpPr txBox="1"/>
          <p:nvPr/>
        </p:nvSpPr>
        <p:spPr>
          <a:xfrm>
            <a:off x="166360" y="1874159"/>
            <a:ext cx="513291" cy="253194"/>
          </a:xfrm>
          <a:prstGeom prst="rect">
            <a:avLst/>
          </a:prstGeom>
        </p:spPr>
        <p:txBody>
          <a:bodyPr vert="horz" wrap="square" lIns="0" tIns="10397" rIns="0" bIns="0" rtlCol="0">
            <a:spAutoFit/>
          </a:bodyPr>
          <a:lstStyle/>
          <a:p>
            <a:pPr marL="7701">
              <a:spcBef>
                <a:spcPts val="82"/>
              </a:spcBef>
            </a:pPr>
            <a:r>
              <a:rPr sz="1577" spc="-69" dirty="0">
                <a:solidFill>
                  <a:srgbClr val="AE0427"/>
                </a:solidFill>
                <a:latin typeface="Arial Black"/>
                <a:cs typeface="Arial Black"/>
              </a:rPr>
              <a:t>1999</a:t>
            </a:r>
            <a:endParaRPr sz="1577">
              <a:latin typeface="Arial Black"/>
              <a:cs typeface="Arial Black"/>
            </a:endParaRPr>
          </a:p>
        </p:txBody>
      </p:sp>
      <p:sp>
        <p:nvSpPr>
          <p:cNvPr id="13" name="object 13"/>
          <p:cNvSpPr txBox="1"/>
          <p:nvPr/>
        </p:nvSpPr>
        <p:spPr>
          <a:xfrm>
            <a:off x="80827" y="2586930"/>
            <a:ext cx="585683" cy="253194"/>
          </a:xfrm>
          <a:prstGeom prst="rect">
            <a:avLst/>
          </a:prstGeom>
        </p:spPr>
        <p:txBody>
          <a:bodyPr vert="horz" wrap="square" lIns="0" tIns="10397" rIns="0" bIns="0" rtlCol="0">
            <a:spAutoFit/>
          </a:bodyPr>
          <a:lstStyle/>
          <a:p>
            <a:pPr marL="7701">
              <a:spcBef>
                <a:spcPts val="82"/>
              </a:spcBef>
            </a:pPr>
            <a:r>
              <a:rPr sz="1577" spc="52" dirty="0">
                <a:solidFill>
                  <a:srgbClr val="AE0427"/>
                </a:solidFill>
                <a:latin typeface="Arial Black"/>
                <a:cs typeface="Arial Black"/>
              </a:rPr>
              <a:t>2000</a:t>
            </a:r>
            <a:endParaRPr sz="1577">
              <a:latin typeface="Arial Black"/>
              <a:cs typeface="Arial Black"/>
            </a:endParaRPr>
          </a:p>
        </p:txBody>
      </p:sp>
      <p:sp>
        <p:nvSpPr>
          <p:cNvPr id="14" name="object 14"/>
          <p:cNvSpPr txBox="1"/>
          <p:nvPr/>
        </p:nvSpPr>
        <p:spPr>
          <a:xfrm>
            <a:off x="92713" y="3299700"/>
            <a:ext cx="561809" cy="253194"/>
          </a:xfrm>
          <a:prstGeom prst="rect">
            <a:avLst/>
          </a:prstGeom>
        </p:spPr>
        <p:txBody>
          <a:bodyPr vert="horz" wrap="square" lIns="0" tIns="10397" rIns="0" bIns="0" rtlCol="0">
            <a:spAutoFit/>
          </a:bodyPr>
          <a:lstStyle/>
          <a:p>
            <a:pPr marL="7701">
              <a:spcBef>
                <a:spcPts val="82"/>
              </a:spcBef>
            </a:pPr>
            <a:r>
              <a:rPr sz="1577" spc="-12" dirty="0">
                <a:solidFill>
                  <a:srgbClr val="AE0427"/>
                </a:solidFill>
                <a:latin typeface="Arial Black"/>
                <a:cs typeface="Arial Black"/>
              </a:rPr>
              <a:t>2002</a:t>
            </a:r>
            <a:endParaRPr sz="1577">
              <a:latin typeface="Arial Black"/>
              <a:cs typeface="Arial Black"/>
            </a:endParaRPr>
          </a:p>
        </p:txBody>
      </p:sp>
      <p:sp>
        <p:nvSpPr>
          <p:cNvPr id="15" name="object 15"/>
          <p:cNvSpPr txBox="1"/>
          <p:nvPr/>
        </p:nvSpPr>
        <p:spPr>
          <a:xfrm>
            <a:off x="89462" y="4409664"/>
            <a:ext cx="568355" cy="253194"/>
          </a:xfrm>
          <a:prstGeom prst="rect">
            <a:avLst/>
          </a:prstGeom>
        </p:spPr>
        <p:txBody>
          <a:bodyPr vert="horz" wrap="square" lIns="0" tIns="10397" rIns="0" bIns="0" rtlCol="0">
            <a:spAutoFit/>
          </a:bodyPr>
          <a:lstStyle/>
          <a:p>
            <a:pPr marL="7701">
              <a:spcBef>
                <a:spcPts val="82"/>
              </a:spcBef>
            </a:pPr>
            <a:r>
              <a:rPr sz="1577" spc="18" dirty="0">
                <a:solidFill>
                  <a:srgbClr val="AE0427"/>
                </a:solidFill>
                <a:latin typeface="Arial Black"/>
                <a:cs typeface="Arial Black"/>
              </a:rPr>
              <a:t>2003</a:t>
            </a:r>
            <a:endParaRPr sz="1577">
              <a:latin typeface="Arial Black"/>
              <a:cs typeface="Arial Black"/>
            </a:endParaRPr>
          </a:p>
        </p:txBody>
      </p:sp>
      <p:sp>
        <p:nvSpPr>
          <p:cNvPr id="16" name="object 16"/>
          <p:cNvSpPr txBox="1"/>
          <p:nvPr/>
        </p:nvSpPr>
        <p:spPr>
          <a:xfrm>
            <a:off x="102206" y="1811098"/>
            <a:ext cx="11849207" cy="3988986"/>
          </a:xfrm>
          <a:prstGeom prst="rect">
            <a:avLst/>
          </a:prstGeom>
        </p:spPr>
        <p:txBody>
          <a:bodyPr vert="horz" wrap="square" lIns="0" tIns="6931" rIns="0" bIns="0" rtlCol="0">
            <a:spAutoFit/>
          </a:bodyPr>
          <a:lstStyle/>
          <a:p>
            <a:pPr marL="938401" marR="498273">
              <a:lnSpc>
                <a:spcPct val="111400"/>
              </a:lnSpc>
              <a:spcBef>
                <a:spcPts val="55"/>
              </a:spcBef>
            </a:pPr>
            <a:r>
              <a:rPr sz="1759" spc="-58" dirty="0">
                <a:latin typeface="Arial"/>
                <a:cs typeface="Arial"/>
              </a:rPr>
              <a:t>U.S.</a:t>
            </a:r>
            <a:r>
              <a:rPr sz="1759" spc="-15" dirty="0">
                <a:latin typeface="Arial"/>
                <a:cs typeface="Arial"/>
              </a:rPr>
              <a:t> </a:t>
            </a:r>
            <a:r>
              <a:rPr sz="1759" spc="49" dirty="0">
                <a:latin typeface="Arial"/>
                <a:cs typeface="Arial"/>
              </a:rPr>
              <a:t>Dept.</a:t>
            </a:r>
            <a:r>
              <a:rPr sz="1759" spc="-15" dirty="0">
                <a:latin typeface="Arial"/>
                <a:cs typeface="Arial"/>
              </a:rPr>
              <a:t> </a:t>
            </a:r>
            <a:r>
              <a:rPr sz="1759" spc="109" dirty="0">
                <a:latin typeface="Arial"/>
                <a:cs typeface="Arial"/>
              </a:rPr>
              <a:t>of</a:t>
            </a:r>
            <a:r>
              <a:rPr sz="1759" spc="-15" dirty="0">
                <a:latin typeface="Arial"/>
                <a:cs typeface="Arial"/>
              </a:rPr>
              <a:t> </a:t>
            </a:r>
            <a:r>
              <a:rPr sz="1759" spc="49" dirty="0">
                <a:latin typeface="Arial"/>
                <a:cs typeface="Arial"/>
              </a:rPr>
              <a:t>Health</a:t>
            </a:r>
            <a:r>
              <a:rPr sz="1759" spc="-15" dirty="0">
                <a:latin typeface="Arial"/>
                <a:cs typeface="Arial"/>
              </a:rPr>
              <a:t> </a:t>
            </a:r>
            <a:r>
              <a:rPr sz="1759" spc="33" dirty="0">
                <a:latin typeface="Arial"/>
                <a:cs typeface="Arial"/>
              </a:rPr>
              <a:t>&amp;</a:t>
            </a:r>
            <a:r>
              <a:rPr sz="1759" spc="-12" dirty="0">
                <a:latin typeface="Arial"/>
                <a:cs typeface="Arial"/>
              </a:rPr>
              <a:t> </a:t>
            </a:r>
            <a:r>
              <a:rPr sz="1759" spc="55" dirty="0">
                <a:latin typeface="Arial"/>
                <a:cs typeface="Arial"/>
              </a:rPr>
              <a:t>Human</a:t>
            </a:r>
            <a:r>
              <a:rPr sz="1759" spc="-15" dirty="0">
                <a:latin typeface="Arial"/>
                <a:cs typeface="Arial"/>
              </a:rPr>
              <a:t> </a:t>
            </a:r>
            <a:r>
              <a:rPr sz="1759" spc="33" dirty="0">
                <a:latin typeface="Arial"/>
                <a:cs typeface="Arial"/>
              </a:rPr>
              <a:t>Services</a:t>
            </a:r>
            <a:r>
              <a:rPr sz="1759" spc="-15" dirty="0">
                <a:latin typeface="Arial"/>
                <a:cs typeface="Arial"/>
              </a:rPr>
              <a:t> </a:t>
            </a:r>
            <a:r>
              <a:rPr sz="1759" spc="-58" dirty="0">
                <a:latin typeface="Arial"/>
                <a:cs typeface="Arial"/>
              </a:rPr>
              <a:t>(</a:t>
            </a:r>
            <a:r>
              <a:rPr sz="1759" spc="-58" dirty="0">
                <a:latin typeface="Arial Black"/>
                <a:cs typeface="Arial Black"/>
              </a:rPr>
              <a:t>HHS</a:t>
            </a:r>
            <a:r>
              <a:rPr sz="1759" spc="-58" dirty="0">
                <a:latin typeface="Arial"/>
                <a:cs typeface="Arial"/>
              </a:rPr>
              <a:t>)</a:t>
            </a:r>
            <a:r>
              <a:rPr sz="1759" spc="-15" dirty="0">
                <a:latin typeface="Arial"/>
                <a:cs typeface="Arial"/>
              </a:rPr>
              <a:t> </a:t>
            </a:r>
            <a:r>
              <a:rPr sz="1759" spc="76" dirty="0">
                <a:latin typeface="Arial"/>
                <a:cs typeface="Arial"/>
              </a:rPr>
              <a:t>funds</a:t>
            </a:r>
            <a:r>
              <a:rPr sz="1759" spc="-12" dirty="0">
                <a:latin typeface="Arial"/>
                <a:cs typeface="Arial"/>
              </a:rPr>
              <a:t> </a:t>
            </a:r>
            <a:r>
              <a:rPr sz="1759" spc="39" dirty="0">
                <a:latin typeface="Arial"/>
                <a:cs typeface="Arial"/>
              </a:rPr>
              <a:t>research</a:t>
            </a:r>
            <a:r>
              <a:rPr sz="1759" spc="-15" dirty="0">
                <a:latin typeface="Arial"/>
                <a:cs typeface="Arial"/>
              </a:rPr>
              <a:t> </a:t>
            </a:r>
            <a:r>
              <a:rPr sz="1759" spc="85" dirty="0">
                <a:latin typeface="Arial"/>
                <a:cs typeface="Arial"/>
              </a:rPr>
              <a:t>amplifying</a:t>
            </a:r>
            <a:r>
              <a:rPr sz="1759" spc="-15" dirty="0">
                <a:latin typeface="Arial"/>
                <a:cs typeface="Arial"/>
              </a:rPr>
              <a:t> </a:t>
            </a:r>
            <a:r>
              <a:rPr sz="1759" spc="79" dirty="0">
                <a:latin typeface="Arial"/>
                <a:cs typeface="Arial"/>
              </a:rPr>
              <a:t>the</a:t>
            </a:r>
            <a:r>
              <a:rPr sz="1759" spc="-15" dirty="0">
                <a:latin typeface="Arial"/>
                <a:cs typeface="Arial"/>
              </a:rPr>
              <a:t> </a:t>
            </a:r>
            <a:r>
              <a:rPr sz="1759" spc="69" dirty="0">
                <a:latin typeface="Arial"/>
                <a:cs typeface="Arial"/>
              </a:rPr>
              <a:t>infectious</a:t>
            </a:r>
            <a:r>
              <a:rPr sz="1759" spc="-12" dirty="0">
                <a:latin typeface="Arial"/>
                <a:cs typeface="Arial"/>
              </a:rPr>
              <a:t> </a:t>
            </a:r>
            <a:r>
              <a:rPr sz="1759" spc="67" dirty="0">
                <a:latin typeface="Arial"/>
                <a:cs typeface="Arial"/>
              </a:rPr>
              <a:t>character</a:t>
            </a:r>
            <a:r>
              <a:rPr sz="1759" spc="-15" dirty="0">
                <a:latin typeface="Arial"/>
                <a:cs typeface="Arial"/>
              </a:rPr>
              <a:t> </a:t>
            </a:r>
            <a:r>
              <a:rPr sz="1759" spc="94" dirty="0">
                <a:latin typeface="Arial"/>
                <a:cs typeface="Arial"/>
              </a:rPr>
              <a:t>of </a:t>
            </a:r>
            <a:r>
              <a:rPr sz="1759" spc="30" dirty="0">
                <a:latin typeface="Arial"/>
                <a:cs typeface="Arial"/>
              </a:rPr>
              <a:t>Coronaviruses.</a:t>
            </a:r>
            <a:endParaRPr sz="1759">
              <a:latin typeface="Arial"/>
              <a:cs typeface="Arial"/>
            </a:endParaRPr>
          </a:p>
          <a:p>
            <a:pPr marL="938401" marR="635356">
              <a:lnSpc>
                <a:spcPct val="111400"/>
              </a:lnSpc>
              <a:spcBef>
                <a:spcPts val="888"/>
              </a:spcBef>
            </a:pPr>
            <a:r>
              <a:rPr sz="1759" spc="36" dirty="0">
                <a:latin typeface="Arial"/>
                <a:cs typeface="Arial"/>
              </a:rPr>
              <a:t>In</a:t>
            </a:r>
            <a:r>
              <a:rPr sz="1759" spc="12" dirty="0">
                <a:latin typeface="Arial"/>
                <a:cs typeface="Arial"/>
              </a:rPr>
              <a:t> </a:t>
            </a:r>
            <a:r>
              <a:rPr sz="1759" spc="30" dirty="0">
                <a:latin typeface="Arial"/>
                <a:cs typeface="Arial"/>
              </a:rPr>
              <a:t>May*</a:t>
            </a:r>
            <a:r>
              <a:rPr sz="1759" spc="15" dirty="0">
                <a:latin typeface="Arial"/>
                <a:cs typeface="Arial"/>
              </a:rPr>
              <a:t> </a:t>
            </a:r>
            <a:r>
              <a:rPr sz="1759" spc="-100" dirty="0">
                <a:latin typeface="Arial Black"/>
                <a:cs typeface="Arial Black"/>
              </a:rPr>
              <a:t>Ralph</a:t>
            </a:r>
            <a:r>
              <a:rPr sz="1759" spc="-88" dirty="0">
                <a:latin typeface="Arial Black"/>
                <a:cs typeface="Arial Black"/>
              </a:rPr>
              <a:t> </a:t>
            </a:r>
            <a:r>
              <a:rPr sz="1759" spc="-115" dirty="0">
                <a:latin typeface="Arial Black"/>
                <a:cs typeface="Arial Black"/>
              </a:rPr>
              <a:t>Baric</a:t>
            </a:r>
            <a:r>
              <a:rPr sz="1759" spc="-85" dirty="0">
                <a:latin typeface="Arial Black"/>
                <a:cs typeface="Arial Black"/>
              </a:rPr>
              <a:t> </a:t>
            </a:r>
            <a:r>
              <a:rPr sz="1759" spc="52" dirty="0">
                <a:latin typeface="Arial"/>
                <a:cs typeface="Arial"/>
              </a:rPr>
              <a:t>successfully</a:t>
            </a:r>
            <a:r>
              <a:rPr sz="1759" spc="12" dirty="0">
                <a:latin typeface="Arial"/>
                <a:cs typeface="Arial"/>
              </a:rPr>
              <a:t> </a:t>
            </a:r>
            <a:r>
              <a:rPr sz="1759" dirty="0">
                <a:latin typeface="Arial"/>
                <a:cs typeface="Arial"/>
              </a:rPr>
              <a:t>uses</a:t>
            </a:r>
            <a:r>
              <a:rPr sz="1759" spc="15" dirty="0">
                <a:latin typeface="Arial"/>
                <a:cs typeface="Arial"/>
              </a:rPr>
              <a:t> </a:t>
            </a:r>
            <a:r>
              <a:rPr sz="1759" dirty="0">
                <a:latin typeface="Arial"/>
                <a:cs typeface="Arial"/>
              </a:rPr>
              <a:t>reverse</a:t>
            </a:r>
            <a:r>
              <a:rPr sz="1759" spc="15" dirty="0">
                <a:latin typeface="Arial"/>
                <a:cs typeface="Arial"/>
              </a:rPr>
              <a:t> </a:t>
            </a:r>
            <a:r>
              <a:rPr sz="1759" spc="73" dirty="0">
                <a:latin typeface="Arial"/>
                <a:cs typeface="Arial"/>
              </a:rPr>
              <a:t>genetics</a:t>
            </a:r>
            <a:r>
              <a:rPr sz="1759" spc="12" dirty="0">
                <a:latin typeface="Arial"/>
                <a:cs typeface="Arial"/>
              </a:rPr>
              <a:t> </a:t>
            </a:r>
            <a:r>
              <a:rPr sz="1759" dirty="0">
                <a:latin typeface="Arial"/>
                <a:cs typeface="Arial"/>
              </a:rPr>
              <a:t>(cDNA**)</a:t>
            </a:r>
            <a:r>
              <a:rPr sz="1759" spc="15" dirty="0">
                <a:latin typeface="Arial"/>
                <a:cs typeface="Arial"/>
              </a:rPr>
              <a:t> </a:t>
            </a:r>
            <a:r>
              <a:rPr sz="1759" spc="115" dirty="0">
                <a:latin typeface="Arial"/>
                <a:cs typeface="Arial"/>
              </a:rPr>
              <a:t>to</a:t>
            </a:r>
            <a:r>
              <a:rPr sz="1759" spc="12" dirty="0">
                <a:latin typeface="Arial"/>
                <a:cs typeface="Arial"/>
              </a:rPr>
              <a:t> </a:t>
            </a:r>
            <a:r>
              <a:rPr sz="1759" spc="58" dirty="0">
                <a:latin typeface="Arial"/>
                <a:cs typeface="Arial"/>
              </a:rPr>
              <a:t>rescued</a:t>
            </a:r>
            <a:r>
              <a:rPr sz="1759" spc="15" dirty="0">
                <a:latin typeface="Arial"/>
                <a:cs typeface="Arial"/>
              </a:rPr>
              <a:t> </a:t>
            </a:r>
            <a:r>
              <a:rPr sz="1759" spc="69" dirty="0">
                <a:latin typeface="Arial"/>
                <a:cs typeface="Arial"/>
              </a:rPr>
              <a:t>infectious</a:t>
            </a:r>
            <a:r>
              <a:rPr sz="1759" spc="12" dirty="0">
                <a:latin typeface="Arial"/>
                <a:cs typeface="Arial"/>
              </a:rPr>
              <a:t> </a:t>
            </a:r>
            <a:r>
              <a:rPr sz="1759" spc="61" dirty="0">
                <a:latin typeface="Arial"/>
                <a:cs typeface="Arial"/>
              </a:rPr>
              <a:t>clone***</a:t>
            </a:r>
            <a:r>
              <a:rPr sz="1759" spc="15" dirty="0">
                <a:latin typeface="Arial"/>
                <a:cs typeface="Arial"/>
              </a:rPr>
              <a:t> </a:t>
            </a:r>
            <a:r>
              <a:rPr sz="1759" spc="94" dirty="0">
                <a:latin typeface="Arial"/>
                <a:cs typeface="Arial"/>
              </a:rPr>
              <a:t>of </a:t>
            </a:r>
            <a:r>
              <a:rPr sz="1759" spc="-73" dirty="0">
                <a:latin typeface="Arial"/>
                <a:cs typeface="Arial"/>
              </a:rPr>
              <a:t>SARS</a:t>
            </a:r>
            <a:r>
              <a:rPr sz="1759" spc="-73" dirty="0">
                <a:latin typeface="Tahoma"/>
                <a:cs typeface="Tahoma"/>
              </a:rPr>
              <a:t>-</a:t>
            </a:r>
            <a:r>
              <a:rPr sz="1759" spc="33" dirty="0">
                <a:latin typeface="Arial"/>
                <a:cs typeface="Arial"/>
              </a:rPr>
              <a:t>CoV</a:t>
            </a:r>
            <a:r>
              <a:rPr sz="1759" spc="3" dirty="0">
                <a:latin typeface="Arial"/>
                <a:cs typeface="Arial"/>
              </a:rPr>
              <a:t> </a:t>
            </a:r>
            <a:r>
              <a:rPr sz="1759" spc="-6" dirty="0">
                <a:latin typeface="Arial Black"/>
                <a:cs typeface="Arial Black"/>
              </a:rPr>
              <a:t>Urbani.</a:t>
            </a:r>
            <a:endParaRPr sz="1759">
              <a:latin typeface="Arial Black"/>
              <a:cs typeface="Arial Black"/>
            </a:endParaRPr>
          </a:p>
          <a:p>
            <a:pPr marL="938401" marR="3081">
              <a:lnSpc>
                <a:spcPct val="111400"/>
              </a:lnSpc>
              <a:spcBef>
                <a:spcPts val="885"/>
              </a:spcBef>
            </a:pPr>
            <a:r>
              <a:rPr sz="1759" spc="36" dirty="0">
                <a:latin typeface="Arial"/>
                <a:cs typeface="Arial"/>
              </a:rPr>
              <a:t>In</a:t>
            </a:r>
            <a:r>
              <a:rPr sz="1759" spc="-3" dirty="0">
                <a:latin typeface="Arial"/>
                <a:cs typeface="Arial"/>
              </a:rPr>
              <a:t> </a:t>
            </a:r>
            <a:r>
              <a:rPr sz="1759" spc="69" dirty="0">
                <a:latin typeface="Arial"/>
                <a:cs typeface="Arial"/>
              </a:rPr>
              <a:t>April</a:t>
            </a:r>
            <a:r>
              <a:rPr sz="1759" spc="-3" dirty="0">
                <a:latin typeface="Arial"/>
                <a:cs typeface="Arial"/>
              </a:rPr>
              <a:t> </a:t>
            </a:r>
            <a:r>
              <a:rPr sz="1759" spc="64" dirty="0">
                <a:latin typeface="Arial"/>
                <a:cs typeface="Arial"/>
              </a:rPr>
              <a:t>Christopher</a:t>
            </a:r>
            <a:r>
              <a:rPr sz="1759" dirty="0">
                <a:latin typeface="Arial"/>
                <a:cs typeface="Arial"/>
              </a:rPr>
              <a:t> </a:t>
            </a:r>
            <a:r>
              <a:rPr sz="1759" spc="42" dirty="0">
                <a:latin typeface="Arial"/>
                <a:cs typeface="Arial"/>
              </a:rPr>
              <a:t>M</a:t>
            </a:r>
            <a:r>
              <a:rPr sz="1759" spc="-3" dirty="0">
                <a:latin typeface="Arial"/>
                <a:cs typeface="Arial"/>
              </a:rPr>
              <a:t> </a:t>
            </a:r>
            <a:r>
              <a:rPr sz="1759" spc="49" dirty="0">
                <a:latin typeface="Arial"/>
                <a:cs typeface="Arial"/>
              </a:rPr>
              <a:t>Curtis,</a:t>
            </a:r>
            <a:r>
              <a:rPr sz="1759" dirty="0">
                <a:latin typeface="Arial"/>
                <a:cs typeface="Arial"/>
              </a:rPr>
              <a:t> </a:t>
            </a:r>
            <a:r>
              <a:rPr sz="1759" spc="36" dirty="0">
                <a:latin typeface="Arial"/>
                <a:cs typeface="Arial"/>
              </a:rPr>
              <a:t>Boyd</a:t>
            </a:r>
            <a:r>
              <a:rPr sz="1759" spc="-3" dirty="0">
                <a:latin typeface="Arial"/>
                <a:cs typeface="Arial"/>
              </a:rPr>
              <a:t> </a:t>
            </a:r>
            <a:r>
              <a:rPr sz="1759" dirty="0">
                <a:latin typeface="Arial"/>
                <a:cs typeface="Arial"/>
              </a:rPr>
              <a:t>Young </a:t>
            </a:r>
            <a:r>
              <a:rPr sz="1759" spc="33" dirty="0">
                <a:latin typeface="Arial"/>
                <a:cs typeface="Arial"/>
              </a:rPr>
              <a:t>&amp;</a:t>
            </a:r>
            <a:r>
              <a:rPr sz="1759" spc="-3" dirty="0">
                <a:latin typeface="Arial"/>
                <a:cs typeface="Arial"/>
              </a:rPr>
              <a:t> </a:t>
            </a:r>
            <a:r>
              <a:rPr sz="1759" dirty="0">
                <a:latin typeface="Arial"/>
                <a:cs typeface="Arial"/>
              </a:rPr>
              <a:t>Ralph</a:t>
            </a:r>
            <a:r>
              <a:rPr sz="1759" spc="-3" dirty="0">
                <a:latin typeface="Arial"/>
                <a:cs typeface="Arial"/>
              </a:rPr>
              <a:t> </a:t>
            </a:r>
            <a:r>
              <a:rPr sz="1759" spc="-115" dirty="0">
                <a:latin typeface="Arial Black"/>
                <a:cs typeface="Arial Black"/>
              </a:rPr>
              <a:t>Baric</a:t>
            </a:r>
            <a:r>
              <a:rPr sz="1759" spc="-100" dirty="0">
                <a:latin typeface="Arial Black"/>
                <a:cs typeface="Arial Black"/>
              </a:rPr>
              <a:t> </a:t>
            </a:r>
            <a:r>
              <a:rPr sz="1759" spc="39" dirty="0">
                <a:latin typeface="Tahoma"/>
                <a:cs typeface="Tahoma"/>
              </a:rPr>
              <a:t>f</a:t>
            </a:r>
            <a:r>
              <a:rPr sz="1759" spc="39" dirty="0">
                <a:latin typeface="Arial"/>
                <a:cs typeface="Arial"/>
              </a:rPr>
              <a:t>ile</a:t>
            </a:r>
            <a:r>
              <a:rPr sz="1759" spc="-3" dirty="0">
                <a:latin typeface="Arial"/>
                <a:cs typeface="Arial"/>
              </a:rPr>
              <a:t> </a:t>
            </a:r>
            <a:r>
              <a:rPr sz="1759" dirty="0">
                <a:latin typeface="Arial"/>
                <a:cs typeface="Arial"/>
              </a:rPr>
              <a:t>a </a:t>
            </a:r>
            <a:r>
              <a:rPr sz="1759" spc="-103" dirty="0">
                <a:latin typeface="Arial Black"/>
                <a:cs typeface="Arial Black"/>
              </a:rPr>
              <a:t>patent </a:t>
            </a:r>
            <a:r>
              <a:rPr sz="1759" spc="82" dirty="0">
                <a:latin typeface="Arial"/>
                <a:cs typeface="Arial"/>
              </a:rPr>
              <a:t>for</a:t>
            </a:r>
            <a:r>
              <a:rPr sz="1759" dirty="0">
                <a:latin typeface="Arial"/>
                <a:cs typeface="Arial"/>
              </a:rPr>
              <a:t> a</a:t>
            </a:r>
            <a:r>
              <a:rPr sz="1759" spc="-3" dirty="0">
                <a:latin typeface="Arial"/>
                <a:cs typeface="Arial"/>
              </a:rPr>
              <a:t> </a:t>
            </a:r>
            <a:r>
              <a:rPr sz="1759" spc="79" dirty="0">
                <a:latin typeface="Arial"/>
                <a:cs typeface="Arial"/>
              </a:rPr>
              <a:t>recombinant</a:t>
            </a:r>
            <a:r>
              <a:rPr sz="1759" dirty="0">
                <a:latin typeface="Arial"/>
                <a:cs typeface="Arial"/>
              </a:rPr>
              <a:t> </a:t>
            </a:r>
            <a:r>
              <a:rPr sz="1759" spc="-79" dirty="0">
                <a:latin typeface="Arial"/>
                <a:cs typeface="Arial"/>
              </a:rPr>
              <a:t>(</a:t>
            </a:r>
            <a:r>
              <a:rPr sz="1759" spc="-79" dirty="0">
                <a:latin typeface="Arial Black"/>
                <a:cs typeface="Arial Black"/>
              </a:rPr>
              <a:t>chimeric</a:t>
            </a:r>
            <a:r>
              <a:rPr sz="1759" spc="-79" dirty="0">
                <a:latin typeface="Arial"/>
                <a:cs typeface="Arial"/>
              </a:rPr>
              <a:t>)</a:t>
            </a:r>
            <a:r>
              <a:rPr sz="1759" spc="-3" dirty="0">
                <a:latin typeface="Arial"/>
                <a:cs typeface="Arial"/>
              </a:rPr>
              <a:t> </a:t>
            </a:r>
            <a:r>
              <a:rPr sz="1759" spc="-15" dirty="0">
                <a:latin typeface="Arial"/>
                <a:cs typeface="Arial"/>
              </a:rPr>
              <a:t>DNA </a:t>
            </a:r>
            <a:r>
              <a:rPr sz="1759" spc="39" dirty="0">
                <a:latin typeface="Arial"/>
                <a:cs typeface="Arial"/>
              </a:rPr>
              <a:t>means</a:t>
            </a:r>
            <a:r>
              <a:rPr sz="1759" spc="-6" dirty="0">
                <a:latin typeface="Arial"/>
                <a:cs typeface="Arial"/>
              </a:rPr>
              <a:t> </a:t>
            </a:r>
            <a:r>
              <a:rPr sz="1759" spc="109" dirty="0">
                <a:latin typeface="Arial"/>
                <a:cs typeface="Arial"/>
              </a:rPr>
              <a:t>of</a:t>
            </a:r>
            <a:r>
              <a:rPr sz="1759" spc="-6" dirty="0">
                <a:latin typeface="Arial"/>
                <a:cs typeface="Arial"/>
              </a:rPr>
              <a:t> </a:t>
            </a:r>
            <a:r>
              <a:rPr sz="1759" spc="94" dirty="0">
                <a:latin typeface="Arial"/>
                <a:cs typeface="Arial"/>
              </a:rPr>
              <a:t>producing</a:t>
            </a:r>
            <a:r>
              <a:rPr sz="1759" spc="-3" dirty="0">
                <a:latin typeface="Arial"/>
                <a:cs typeface="Arial"/>
              </a:rPr>
              <a:t> </a:t>
            </a:r>
            <a:r>
              <a:rPr sz="1759" spc="39" dirty="0">
                <a:latin typeface="Arial"/>
                <a:cs typeface="Arial"/>
              </a:rPr>
              <a:t>“an</a:t>
            </a:r>
            <a:r>
              <a:rPr sz="1759" spc="-6" dirty="0">
                <a:latin typeface="Arial"/>
                <a:cs typeface="Arial"/>
              </a:rPr>
              <a:t> </a:t>
            </a:r>
            <a:r>
              <a:rPr sz="1759" spc="61" dirty="0">
                <a:latin typeface="Arial"/>
                <a:cs typeface="Arial"/>
              </a:rPr>
              <a:t>infectious,</a:t>
            </a:r>
            <a:r>
              <a:rPr sz="1759" spc="-3" dirty="0">
                <a:latin typeface="Arial"/>
                <a:cs typeface="Arial"/>
              </a:rPr>
              <a:t> </a:t>
            </a:r>
            <a:r>
              <a:rPr sz="1759" spc="69" dirty="0">
                <a:latin typeface="Arial"/>
                <a:cs typeface="Arial"/>
              </a:rPr>
              <a:t>replication</a:t>
            </a:r>
            <a:r>
              <a:rPr sz="1759" spc="-6" dirty="0">
                <a:latin typeface="Arial"/>
                <a:cs typeface="Arial"/>
              </a:rPr>
              <a:t> </a:t>
            </a:r>
            <a:r>
              <a:rPr sz="1759" spc="64" dirty="0">
                <a:latin typeface="Arial"/>
                <a:cs typeface="Arial"/>
              </a:rPr>
              <a:t>defective,</a:t>
            </a:r>
            <a:r>
              <a:rPr sz="1759" spc="-6" dirty="0">
                <a:latin typeface="Arial"/>
                <a:cs typeface="Arial"/>
              </a:rPr>
              <a:t> </a:t>
            </a:r>
            <a:r>
              <a:rPr sz="1759" spc="45" dirty="0">
                <a:latin typeface="Arial"/>
                <a:cs typeface="Arial"/>
              </a:rPr>
              <a:t>coronavirus.”</a:t>
            </a:r>
            <a:r>
              <a:rPr sz="1759" spc="-3" dirty="0">
                <a:latin typeface="Arial"/>
                <a:cs typeface="Arial"/>
              </a:rPr>
              <a:t> </a:t>
            </a:r>
            <a:r>
              <a:rPr sz="1759" spc="49" dirty="0">
                <a:latin typeface="Arial"/>
                <a:cs typeface="Arial"/>
              </a:rPr>
              <a:t>Funded</a:t>
            </a:r>
            <a:r>
              <a:rPr sz="1759" spc="-6" dirty="0">
                <a:latin typeface="Arial"/>
                <a:cs typeface="Arial"/>
              </a:rPr>
              <a:t> </a:t>
            </a:r>
            <a:r>
              <a:rPr sz="1759" spc="79" dirty="0">
                <a:latin typeface="Arial"/>
                <a:cs typeface="Arial"/>
              </a:rPr>
              <a:t>by</a:t>
            </a:r>
            <a:r>
              <a:rPr sz="1759" spc="-3" dirty="0">
                <a:latin typeface="Arial"/>
                <a:cs typeface="Arial"/>
              </a:rPr>
              <a:t> </a:t>
            </a:r>
            <a:r>
              <a:rPr sz="1759" spc="-88" dirty="0">
                <a:latin typeface="Arial Black"/>
                <a:cs typeface="Arial Black"/>
              </a:rPr>
              <a:t>NIH</a:t>
            </a:r>
            <a:r>
              <a:rPr sz="1759" spc="-106" dirty="0">
                <a:latin typeface="Arial Black"/>
                <a:cs typeface="Arial Black"/>
              </a:rPr>
              <a:t> </a:t>
            </a:r>
            <a:r>
              <a:rPr sz="1759" spc="49" dirty="0">
                <a:latin typeface="Arial"/>
                <a:cs typeface="Arial"/>
              </a:rPr>
              <a:t>Grant</a:t>
            </a:r>
            <a:r>
              <a:rPr sz="1759" spc="-6" dirty="0">
                <a:latin typeface="Arial"/>
                <a:cs typeface="Arial"/>
              </a:rPr>
              <a:t> </a:t>
            </a:r>
            <a:r>
              <a:rPr sz="1759" spc="30" dirty="0">
                <a:latin typeface="Arial"/>
                <a:cs typeface="Arial"/>
              </a:rPr>
              <a:t>GM63228.</a:t>
            </a:r>
            <a:endParaRPr sz="1759">
              <a:latin typeface="Arial"/>
              <a:cs typeface="Arial"/>
            </a:endParaRPr>
          </a:p>
          <a:p>
            <a:pPr marL="938401" marR="16943">
              <a:lnSpc>
                <a:spcPct val="153400"/>
              </a:lnSpc>
            </a:pPr>
            <a:r>
              <a:rPr sz="1759" dirty="0">
                <a:latin typeface="Arial"/>
                <a:cs typeface="Arial"/>
              </a:rPr>
              <a:t>Dr.</a:t>
            </a:r>
            <a:r>
              <a:rPr sz="1759" spc="-3" dirty="0">
                <a:latin typeface="Arial"/>
                <a:cs typeface="Arial"/>
              </a:rPr>
              <a:t> </a:t>
            </a:r>
            <a:r>
              <a:rPr sz="1759" dirty="0">
                <a:latin typeface="Arial"/>
                <a:cs typeface="Arial"/>
              </a:rPr>
              <a:t>Shi</a:t>
            </a:r>
            <a:r>
              <a:rPr sz="1759" spc="-3" dirty="0">
                <a:latin typeface="Arial"/>
                <a:cs typeface="Arial"/>
              </a:rPr>
              <a:t> </a:t>
            </a:r>
            <a:r>
              <a:rPr sz="1759" spc="-82" dirty="0">
                <a:latin typeface="Arial Black"/>
                <a:cs typeface="Arial Black"/>
              </a:rPr>
              <a:t>Zhengli</a:t>
            </a:r>
            <a:r>
              <a:rPr sz="1759" spc="-103" dirty="0">
                <a:latin typeface="Arial Black"/>
                <a:cs typeface="Arial Black"/>
              </a:rPr>
              <a:t> </a:t>
            </a:r>
            <a:r>
              <a:rPr sz="1759" spc="58" dirty="0">
                <a:latin typeface="Arial"/>
                <a:cs typeface="Arial"/>
              </a:rPr>
              <a:t>and</a:t>
            </a:r>
            <a:r>
              <a:rPr sz="1759" spc="-3" dirty="0">
                <a:latin typeface="Arial"/>
                <a:cs typeface="Arial"/>
              </a:rPr>
              <a:t> </a:t>
            </a:r>
            <a:r>
              <a:rPr sz="1759" spc="52" dirty="0">
                <a:latin typeface="Arial"/>
                <a:cs typeface="Arial"/>
              </a:rPr>
              <a:t>colleagues</a:t>
            </a:r>
            <a:r>
              <a:rPr sz="1759" spc="-3" dirty="0">
                <a:latin typeface="Arial"/>
                <a:cs typeface="Arial"/>
              </a:rPr>
              <a:t> </a:t>
            </a:r>
            <a:r>
              <a:rPr sz="1759" spc="39" dirty="0">
                <a:latin typeface="Arial"/>
                <a:cs typeface="Arial"/>
              </a:rPr>
              <a:t>increase</a:t>
            </a:r>
            <a:r>
              <a:rPr sz="1759" spc="-3" dirty="0">
                <a:latin typeface="Arial"/>
                <a:cs typeface="Arial"/>
              </a:rPr>
              <a:t> </a:t>
            </a:r>
            <a:r>
              <a:rPr sz="1759" spc="82" dirty="0">
                <a:latin typeface="Arial"/>
                <a:cs typeface="Arial"/>
              </a:rPr>
              <a:t>infectivity</a:t>
            </a:r>
            <a:r>
              <a:rPr sz="1759" spc="-3" dirty="0">
                <a:latin typeface="Arial"/>
                <a:cs typeface="Arial"/>
              </a:rPr>
              <a:t> </a:t>
            </a:r>
            <a:r>
              <a:rPr sz="1759" spc="79" dirty="0">
                <a:latin typeface="Arial"/>
                <a:cs typeface="Arial"/>
              </a:rPr>
              <a:t>by</a:t>
            </a:r>
            <a:r>
              <a:rPr sz="1759" spc="-3" dirty="0">
                <a:latin typeface="Arial"/>
                <a:cs typeface="Arial"/>
              </a:rPr>
              <a:t> </a:t>
            </a:r>
            <a:r>
              <a:rPr sz="1759" spc="-79" dirty="0">
                <a:latin typeface="Arial Black"/>
                <a:cs typeface="Arial Black"/>
              </a:rPr>
              <a:t>combining</a:t>
            </a:r>
            <a:r>
              <a:rPr sz="1759" spc="-103" dirty="0">
                <a:latin typeface="Arial Black"/>
                <a:cs typeface="Arial Black"/>
              </a:rPr>
              <a:t> </a:t>
            </a:r>
            <a:r>
              <a:rPr sz="1759" dirty="0">
                <a:latin typeface="Arial"/>
                <a:cs typeface="Arial"/>
              </a:rPr>
              <a:t>an</a:t>
            </a:r>
            <a:r>
              <a:rPr sz="1759" spc="-3" dirty="0">
                <a:latin typeface="Arial"/>
                <a:cs typeface="Arial"/>
              </a:rPr>
              <a:t> </a:t>
            </a:r>
            <a:r>
              <a:rPr sz="1759" spc="-76" dirty="0">
                <a:latin typeface="Arial Black"/>
                <a:cs typeface="Arial Black"/>
              </a:rPr>
              <a:t>HIV</a:t>
            </a:r>
            <a:r>
              <a:rPr sz="1759" spc="-103" dirty="0">
                <a:latin typeface="Arial Black"/>
                <a:cs typeface="Arial Black"/>
              </a:rPr>
              <a:t> </a:t>
            </a:r>
            <a:r>
              <a:rPr sz="1759" spc="58" dirty="0">
                <a:latin typeface="Arial"/>
                <a:cs typeface="Arial"/>
              </a:rPr>
              <a:t>pseudovirus</a:t>
            </a:r>
            <a:r>
              <a:rPr sz="1759" spc="-3" dirty="0">
                <a:latin typeface="Arial"/>
                <a:cs typeface="Arial"/>
              </a:rPr>
              <a:t> </a:t>
            </a:r>
            <a:r>
              <a:rPr sz="1759" spc="100" dirty="0">
                <a:latin typeface="Arial"/>
                <a:cs typeface="Arial"/>
              </a:rPr>
              <a:t>with</a:t>
            </a:r>
            <a:r>
              <a:rPr sz="1759" spc="-3" dirty="0">
                <a:latin typeface="Arial"/>
                <a:cs typeface="Arial"/>
              </a:rPr>
              <a:t> </a:t>
            </a:r>
            <a:r>
              <a:rPr sz="1759" spc="-73" dirty="0">
                <a:latin typeface="Arial"/>
                <a:cs typeface="Arial"/>
              </a:rPr>
              <a:t>SARS</a:t>
            </a:r>
            <a:r>
              <a:rPr sz="1759" spc="-73" dirty="0">
                <a:latin typeface="Tahoma"/>
                <a:cs typeface="Tahoma"/>
              </a:rPr>
              <a:t>-</a:t>
            </a:r>
            <a:r>
              <a:rPr sz="1759" dirty="0">
                <a:latin typeface="Arial"/>
                <a:cs typeface="Arial"/>
              </a:rPr>
              <a:t>CoV</a:t>
            </a:r>
            <a:r>
              <a:rPr sz="1759" dirty="0">
                <a:latin typeface="Tahoma"/>
                <a:cs typeface="Tahoma"/>
              </a:rPr>
              <a:t>-</a:t>
            </a:r>
            <a:r>
              <a:rPr sz="1759" spc="-15" dirty="0">
                <a:latin typeface="Arial"/>
                <a:cs typeface="Arial"/>
              </a:rPr>
              <a:t>1. </a:t>
            </a:r>
            <a:r>
              <a:rPr sz="1759" dirty="0">
                <a:latin typeface="Arial"/>
                <a:cs typeface="Arial"/>
              </a:rPr>
              <a:t>Dr.</a:t>
            </a:r>
            <a:r>
              <a:rPr sz="1759" spc="-12" dirty="0">
                <a:latin typeface="Arial"/>
                <a:cs typeface="Arial"/>
              </a:rPr>
              <a:t> </a:t>
            </a:r>
            <a:r>
              <a:rPr sz="1759" dirty="0">
                <a:latin typeface="Arial"/>
                <a:cs typeface="Arial"/>
              </a:rPr>
              <a:t>Ralph</a:t>
            </a:r>
            <a:r>
              <a:rPr sz="1759" spc="-9" dirty="0">
                <a:latin typeface="Arial"/>
                <a:cs typeface="Arial"/>
              </a:rPr>
              <a:t> </a:t>
            </a:r>
            <a:r>
              <a:rPr sz="1759" spc="-115" dirty="0">
                <a:latin typeface="Arial Black"/>
                <a:cs typeface="Arial Black"/>
              </a:rPr>
              <a:t>Baric</a:t>
            </a:r>
            <a:r>
              <a:rPr sz="1759" spc="-109" dirty="0">
                <a:latin typeface="Arial Black"/>
                <a:cs typeface="Arial Black"/>
              </a:rPr>
              <a:t> </a:t>
            </a:r>
            <a:r>
              <a:rPr sz="1759" spc="58" dirty="0">
                <a:latin typeface="Arial"/>
                <a:cs typeface="Arial"/>
              </a:rPr>
              <a:t>at</a:t>
            </a:r>
            <a:r>
              <a:rPr sz="1759" spc="-9" dirty="0">
                <a:latin typeface="Arial"/>
                <a:cs typeface="Arial"/>
              </a:rPr>
              <a:t> </a:t>
            </a:r>
            <a:r>
              <a:rPr sz="1759" dirty="0">
                <a:latin typeface="Arial"/>
                <a:cs typeface="Arial"/>
              </a:rPr>
              <a:t>UNC</a:t>
            </a:r>
            <a:r>
              <a:rPr sz="1759" spc="-12" dirty="0">
                <a:latin typeface="Arial"/>
                <a:cs typeface="Arial"/>
              </a:rPr>
              <a:t> </a:t>
            </a:r>
            <a:r>
              <a:rPr sz="1759" spc="45" dirty="0">
                <a:latin typeface="Arial"/>
                <a:cs typeface="Arial"/>
              </a:rPr>
              <a:t>Chapel</a:t>
            </a:r>
            <a:r>
              <a:rPr sz="1759" spc="-9" dirty="0">
                <a:latin typeface="Arial"/>
                <a:cs typeface="Arial"/>
              </a:rPr>
              <a:t> </a:t>
            </a:r>
            <a:r>
              <a:rPr sz="1759" spc="49" dirty="0">
                <a:latin typeface="Arial"/>
                <a:cs typeface="Arial"/>
              </a:rPr>
              <a:t>Hill</a:t>
            </a:r>
            <a:r>
              <a:rPr sz="1759" spc="-9" dirty="0">
                <a:latin typeface="Arial"/>
                <a:cs typeface="Arial"/>
              </a:rPr>
              <a:t> </a:t>
            </a:r>
            <a:r>
              <a:rPr sz="1759" spc="36" dirty="0">
                <a:latin typeface="Arial"/>
                <a:cs typeface="Arial"/>
              </a:rPr>
              <a:t>receives</a:t>
            </a:r>
            <a:r>
              <a:rPr sz="1759" spc="-9" dirty="0">
                <a:latin typeface="Arial"/>
                <a:cs typeface="Arial"/>
              </a:rPr>
              <a:t> </a:t>
            </a:r>
            <a:r>
              <a:rPr sz="1759" dirty="0">
                <a:latin typeface="Arial"/>
                <a:cs typeface="Arial"/>
              </a:rPr>
              <a:t>NIH</a:t>
            </a:r>
            <a:r>
              <a:rPr sz="1759" spc="-9" dirty="0">
                <a:latin typeface="Arial"/>
                <a:cs typeface="Arial"/>
              </a:rPr>
              <a:t> </a:t>
            </a:r>
            <a:r>
              <a:rPr sz="1759" spc="76" dirty="0">
                <a:latin typeface="Arial"/>
                <a:cs typeface="Arial"/>
              </a:rPr>
              <a:t>grant</a:t>
            </a:r>
            <a:r>
              <a:rPr sz="1759" spc="-12" dirty="0">
                <a:latin typeface="Arial"/>
                <a:cs typeface="Arial"/>
              </a:rPr>
              <a:t> </a:t>
            </a:r>
            <a:r>
              <a:rPr sz="1759" spc="55" dirty="0">
                <a:latin typeface="Arial"/>
                <a:cs typeface="Arial"/>
              </a:rPr>
              <a:t>AI23946</a:t>
            </a:r>
            <a:r>
              <a:rPr sz="1759" spc="55" dirty="0">
                <a:latin typeface="Tahoma"/>
                <a:cs typeface="Tahoma"/>
              </a:rPr>
              <a:t>-</a:t>
            </a:r>
            <a:r>
              <a:rPr sz="1759" spc="152" dirty="0">
                <a:latin typeface="Arial"/>
                <a:cs typeface="Arial"/>
              </a:rPr>
              <a:t>08</a:t>
            </a:r>
            <a:r>
              <a:rPr sz="1759" spc="-9" dirty="0">
                <a:latin typeface="Arial"/>
                <a:cs typeface="Arial"/>
              </a:rPr>
              <a:t> </a:t>
            </a:r>
            <a:r>
              <a:rPr sz="1759" spc="61" dirty="0">
                <a:latin typeface="Arial"/>
                <a:cs typeface="Arial"/>
              </a:rPr>
              <a:t>of</a:t>
            </a:r>
            <a:r>
              <a:rPr sz="1759" spc="61" dirty="0">
                <a:latin typeface="Tahoma"/>
                <a:cs typeface="Tahoma"/>
              </a:rPr>
              <a:t>f</a:t>
            </a:r>
            <a:r>
              <a:rPr sz="1759" spc="61" dirty="0">
                <a:latin typeface="Arial"/>
                <a:cs typeface="Arial"/>
              </a:rPr>
              <a:t>icially</a:t>
            </a:r>
            <a:r>
              <a:rPr sz="1759" spc="-9" dirty="0">
                <a:latin typeface="Arial"/>
                <a:cs typeface="Arial"/>
              </a:rPr>
              <a:t> </a:t>
            </a:r>
            <a:r>
              <a:rPr sz="1759" spc="39" dirty="0">
                <a:latin typeface="Arial"/>
                <a:cs typeface="Arial"/>
              </a:rPr>
              <a:t>classi</a:t>
            </a:r>
            <a:r>
              <a:rPr sz="1759" spc="39" dirty="0">
                <a:latin typeface="Tahoma"/>
                <a:cs typeface="Tahoma"/>
              </a:rPr>
              <a:t>f</a:t>
            </a:r>
            <a:r>
              <a:rPr sz="1759" spc="39" dirty="0">
                <a:latin typeface="Arial"/>
                <a:cs typeface="Arial"/>
              </a:rPr>
              <a:t>ied</a:t>
            </a:r>
            <a:r>
              <a:rPr sz="1759" spc="-9" dirty="0">
                <a:latin typeface="Arial"/>
                <a:cs typeface="Arial"/>
              </a:rPr>
              <a:t> </a:t>
            </a:r>
            <a:r>
              <a:rPr sz="1759" dirty="0">
                <a:latin typeface="Arial"/>
                <a:cs typeface="Arial"/>
              </a:rPr>
              <a:t>as</a:t>
            </a:r>
            <a:r>
              <a:rPr sz="1759" spc="-9" dirty="0">
                <a:latin typeface="Arial"/>
                <a:cs typeface="Arial"/>
              </a:rPr>
              <a:t> </a:t>
            </a:r>
            <a:r>
              <a:rPr sz="1759" spc="58" dirty="0">
                <a:latin typeface="Arial"/>
                <a:cs typeface="Arial"/>
              </a:rPr>
              <a:t>af</a:t>
            </a:r>
            <a:r>
              <a:rPr sz="1759" spc="58" dirty="0">
                <a:latin typeface="Tahoma"/>
                <a:cs typeface="Tahoma"/>
              </a:rPr>
              <a:t>f</a:t>
            </a:r>
            <a:r>
              <a:rPr sz="1759" spc="58" dirty="0">
                <a:latin typeface="Arial"/>
                <a:cs typeface="Arial"/>
              </a:rPr>
              <a:t>iliated</a:t>
            </a:r>
            <a:r>
              <a:rPr sz="1759" spc="-12" dirty="0">
                <a:latin typeface="Arial"/>
                <a:cs typeface="Arial"/>
              </a:rPr>
              <a:t> </a:t>
            </a:r>
            <a:r>
              <a:rPr sz="1759" spc="88" dirty="0">
                <a:latin typeface="Arial"/>
                <a:cs typeface="Arial"/>
              </a:rPr>
              <a:t>with</a:t>
            </a:r>
            <a:endParaRPr sz="1759">
              <a:latin typeface="Arial"/>
              <a:cs typeface="Arial"/>
            </a:endParaRPr>
          </a:p>
          <a:p>
            <a:pPr marL="938401">
              <a:spcBef>
                <a:spcPts val="240"/>
              </a:spcBef>
            </a:pPr>
            <a:r>
              <a:rPr sz="1759" spc="-6" dirty="0">
                <a:latin typeface="Arial Black"/>
                <a:cs typeface="Arial Black"/>
              </a:rPr>
              <a:t>NIAID</a:t>
            </a:r>
            <a:r>
              <a:rPr sz="1759" spc="-6" dirty="0">
                <a:latin typeface="Arial"/>
                <a:cs typeface="Arial"/>
              </a:rPr>
              <a:t>.</a:t>
            </a:r>
            <a:endParaRPr sz="1759">
              <a:latin typeface="Arial"/>
              <a:cs typeface="Arial"/>
            </a:endParaRPr>
          </a:p>
          <a:p>
            <a:pPr marL="1424352">
              <a:spcBef>
                <a:spcPts val="1128"/>
              </a:spcBef>
            </a:pPr>
            <a:r>
              <a:rPr sz="1759" spc="30" dirty="0">
                <a:latin typeface="Arial"/>
                <a:cs typeface="Arial"/>
              </a:rPr>
              <a:t>Baric</a:t>
            </a:r>
            <a:r>
              <a:rPr sz="1759" spc="-9" dirty="0">
                <a:latin typeface="Arial"/>
                <a:cs typeface="Arial"/>
              </a:rPr>
              <a:t> </a:t>
            </a:r>
            <a:r>
              <a:rPr sz="1759" spc="52" dirty="0">
                <a:latin typeface="Arial"/>
                <a:cs typeface="Arial"/>
              </a:rPr>
              <a:t>works</a:t>
            </a:r>
            <a:r>
              <a:rPr sz="1759" spc="-6" dirty="0">
                <a:latin typeface="Arial"/>
                <a:cs typeface="Arial"/>
              </a:rPr>
              <a:t> </a:t>
            </a:r>
            <a:r>
              <a:rPr sz="1759" spc="88" dirty="0">
                <a:latin typeface="Arial"/>
                <a:cs typeface="Arial"/>
              </a:rPr>
              <a:t>on</a:t>
            </a:r>
            <a:r>
              <a:rPr sz="1759" spc="-9" dirty="0">
                <a:latin typeface="Arial"/>
                <a:cs typeface="Arial"/>
              </a:rPr>
              <a:t> </a:t>
            </a:r>
            <a:r>
              <a:rPr sz="1759" spc="61" dirty="0">
                <a:latin typeface="Arial"/>
                <a:cs typeface="Arial"/>
              </a:rPr>
              <a:t>synthetically</a:t>
            </a:r>
            <a:r>
              <a:rPr sz="1759" spc="-6" dirty="0">
                <a:latin typeface="Arial"/>
                <a:cs typeface="Arial"/>
              </a:rPr>
              <a:t> </a:t>
            </a:r>
            <a:r>
              <a:rPr sz="1759" spc="-76" dirty="0">
                <a:latin typeface="Arial Black"/>
                <a:cs typeface="Arial Black"/>
              </a:rPr>
              <a:t>altering</a:t>
            </a:r>
            <a:r>
              <a:rPr sz="1759" spc="-106" dirty="0">
                <a:latin typeface="Arial Black"/>
                <a:cs typeface="Arial Black"/>
              </a:rPr>
              <a:t> </a:t>
            </a:r>
            <a:r>
              <a:rPr sz="1759" spc="-24" dirty="0">
                <a:latin typeface="Arial Black"/>
                <a:cs typeface="Arial Black"/>
              </a:rPr>
              <a:t>Coronaviridae.</a:t>
            </a:r>
            <a:endParaRPr sz="1759">
              <a:latin typeface="Arial Black"/>
              <a:cs typeface="Arial Black"/>
            </a:endParaRPr>
          </a:p>
          <a:p>
            <a:pPr marL="7701">
              <a:spcBef>
                <a:spcPts val="1128"/>
              </a:spcBef>
              <a:tabLst>
                <a:tab pos="938401" algn="l"/>
              </a:tabLst>
            </a:pPr>
            <a:r>
              <a:rPr sz="2365" spc="45" baseline="1068" dirty="0">
                <a:solidFill>
                  <a:srgbClr val="AE0427"/>
                </a:solidFill>
                <a:latin typeface="Arial Black"/>
                <a:cs typeface="Arial Black"/>
              </a:rPr>
              <a:t>2006</a:t>
            </a:r>
            <a:r>
              <a:rPr sz="2365" baseline="1068" dirty="0">
                <a:solidFill>
                  <a:srgbClr val="AE0427"/>
                </a:solidFill>
                <a:latin typeface="Arial Black"/>
                <a:cs typeface="Arial Black"/>
              </a:rPr>
              <a:t>	</a:t>
            </a:r>
            <a:r>
              <a:rPr sz="1759" spc="42" dirty="0">
                <a:latin typeface="Arial"/>
                <a:cs typeface="Arial"/>
              </a:rPr>
              <a:t>Chinese****</a:t>
            </a:r>
            <a:r>
              <a:rPr sz="1759" spc="-9" dirty="0">
                <a:latin typeface="Arial"/>
                <a:cs typeface="Arial"/>
              </a:rPr>
              <a:t> </a:t>
            </a:r>
            <a:r>
              <a:rPr sz="1759" spc="33" dirty="0">
                <a:latin typeface="Arial"/>
                <a:cs typeface="Arial"/>
              </a:rPr>
              <a:t>researchers</a:t>
            </a:r>
            <a:r>
              <a:rPr sz="1759" spc="-6" dirty="0">
                <a:latin typeface="Arial"/>
                <a:cs typeface="Arial"/>
              </a:rPr>
              <a:t> </a:t>
            </a:r>
            <a:r>
              <a:rPr sz="1759" spc="94" dirty="0">
                <a:latin typeface="Arial"/>
                <a:cs typeface="Arial"/>
              </a:rPr>
              <a:t>combine</a:t>
            </a:r>
            <a:r>
              <a:rPr sz="1759" spc="-6" dirty="0">
                <a:latin typeface="Arial"/>
                <a:cs typeface="Arial"/>
              </a:rPr>
              <a:t> </a:t>
            </a:r>
            <a:r>
              <a:rPr sz="1759" spc="-27" dirty="0">
                <a:latin typeface="Arial"/>
                <a:cs typeface="Arial"/>
              </a:rPr>
              <a:t>HCV,</a:t>
            </a:r>
            <a:r>
              <a:rPr sz="1759" spc="-6" dirty="0">
                <a:latin typeface="Arial"/>
                <a:cs typeface="Arial"/>
              </a:rPr>
              <a:t> </a:t>
            </a:r>
            <a:r>
              <a:rPr sz="1759" spc="-24" dirty="0">
                <a:latin typeface="Arial"/>
                <a:cs typeface="Arial"/>
              </a:rPr>
              <a:t>HIV</a:t>
            </a:r>
            <a:r>
              <a:rPr sz="1759" spc="-24" dirty="0">
                <a:latin typeface="Tahoma"/>
                <a:cs typeface="Tahoma"/>
              </a:rPr>
              <a:t>-</a:t>
            </a:r>
            <a:r>
              <a:rPr sz="1759" spc="-152" dirty="0">
                <a:latin typeface="Arial"/>
                <a:cs typeface="Arial"/>
              </a:rPr>
              <a:t>1,</a:t>
            </a:r>
            <a:r>
              <a:rPr sz="1759" spc="-6" dirty="0">
                <a:latin typeface="Arial"/>
                <a:cs typeface="Arial"/>
              </a:rPr>
              <a:t> </a:t>
            </a:r>
            <a:r>
              <a:rPr sz="1759" spc="-73" dirty="0">
                <a:latin typeface="Arial"/>
                <a:cs typeface="Arial"/>
              </a:rPr>
              <a:t>SARS</a:t>
            </a:r>
            <a:r>
              <a:rPr sz="1759" spc="-73" dirty="0">
                <a:latin typeface="Tahoma"/>
                <a:cs typeface="Tahoma"/>
              </a:rPr>
              <a:t>-</a:t>
            </a:r>
            <a:r>
              <a:rPr sz="1759" dirty="0">
                <a:latin typeface="Arial"/>
                <a:cs typeface="Arial"/>
              </a:rPr>
              <a:t>CoV</a:t>
            </a:r>
            <a:r>
              <a:rPr sz="1759" dirty="0">
                <a:latin typeface="Tahoma"/>
                <a:cs typeface="Tahoma"/>
              </a:rPr>
              <a:t>-</a:t>
            </a:r>
            <a:r>
              <a:rPr sz="1759" spc="-276" dirty="0">
                <a:latin typeface="Arial"/>
                <a:cs typeface="Arial"/>
              </a:rPr>
              <a:t>1</a:t>
            </a:r>
            <a:r>
              <a:rPr sz="1759" spc="-6" dirty="0">
                <a:latin typeface="Arial"/>
                <a:cs typeface="Arial"/>
              </a:rPr>
              <a:t> </a:t>
            </a:r>
            <a:r>
              <a:rPr sz="1759" spc="33" dirty="0">
                <a:latin typeface="Arial"/>
                <a:cs typeface="Arial"/>
              </a:rPr>
              <a:t>&amp;</a:t>
            </a:r>
            <a:r>
              <a:rPr sz="1759" spc="-9" dirty="0">
                <a:latin typeface="Arial"/>
                <a:cs typeface="Arial"/>
              </a:rPr>
              <a:t> </a:t>
            </a:r>
            <a:r>
              <a:rPr sz="1759" spc="-106" dirty="0">
                <a:latin typeface="Arial Black"/>
                <a:cs typeface="Arial Black"/>
              </a:rPr>
              <a:t>SARS</a:t>
            </a:r>
            <a:r>
              <a:rPr sz="1759" b="1" spc="-106" dirty="0">
                <a:latin typeface="Malgun Gothic"/>
                <a:cs typeface="Malgun Gothic"/>
              </a:rPr>
              <a:t>-</a:t>
            </a:r>
            <a:r>
              <a:rPr sz="1759" spc="-76" dirty="0">
                <a:latin typeface="Arial Black"/>
                <a:cs typeface="Arial Black"/>
              </a:rPr>
              <a:t>CoV</a:t>
            </a:r>
            <a:r>
              <a:rPr sz="1759" b="1" spc="-76" dirty="0">
                <a:latin typeface="Malgun Gothic"/>
                <a:cs typeface="Malgun Gothic"/>
              </a:rPr>
              <a:t>-</a:t>
            </a:r>
            <a:r>
              <a:rPr sz="1759" spc="-15" dirty="0">
                <a:latin typeface="Arial Black"/>
                <a:cs typeface="Arial Black"/>
              </a:rPr>
              <a:t>2</a:t>
            </a:r>
            <a:r>
              <a:rPr sz="1759" spc="-15" dirty="0">
                <a:latin typeface="Arial"/>
                <a:cs typeface="Arial"/>
              </a:rPr>
              <a:t>.</a:t>
            </a:r>
            <a:endParaRPr sz="1759">
              <a:latin typeface="Arial"/>
              <a:cs typeface="Arial"/>
            </a:endParaRPr>
          </a:p>
        </p:txBody>
      </p:sp>
      <p:sp>
        <p:nvSpPr>
          <p:cNvPr id="17" name="object 17"/>
          <p:cNvSpPr txBox="1">
            <a:spLocks noGrp="1"/>
          </p:cNvSpPr>
          <p:nvPr>
            <p:ph type="title"/>
          </p:nvPr>
        </p:nvSpPr>
        <p:spPr>
          <a:xfrm>
            <a:off x="428" y="374318"/>
            <a:ext cx="12024411" cy="702174"/>
          </a:xfrm>
          <a:prstGeom prst="rect">
            <a:avLst/>
          </a:prstGeom>
          <a:solidFill>
            <a:srgbClr val="000000">
              <a:alpha val="82348"/>
            </a:srgbClr>
          </a:solidFill>
        </p:spPr>
        <p:txBody>
          <a:bodyPr vert="horz" wrap="square" lIns="0" tIns="71622" rIns="0" bIns="0" rtlCol="0">
            <a:spAutoFit/>
          </a:bodyPr>
          <a:lstStyle/>
          <a:p>
            <a:pPr marL="241050">
              <a:lnSpc>
                <a:spcPct val="100000"/>
              </a:lnSpc>
              <a:spcBef>
                <a:spcPts val="564"/>
              </a:spcBef>
            </a:pPr>
            <a:r>
              <a:rPr sz="4093" dirty="0">
                <a:solidFill>
                  <a:srgbClr val="FEFFFF"/>
                </a:solidFill>
                <a:latin typeface="Arial"/>
                <a:cs typeface="Arial"/>
              </a:rPr>
              <a:t>Why</a:t>
            </a:r>
            <a:r>
              <a:rPr sz="4093" spc="-6" dirty="0">
                <a:solidFill>
                  <a:srgbClr val="FEFFFF"/>
                </a:solidFill>
                <a:latin typeface="Arial"/>
                <a:cs typeface="Arial"/>
              </a:rPr>
              <a:t> </a:t>
            </a:r>
            <a:r>
              <a:rPr sz="4093" dirty="0">
                <a:solidFill>
                  <a:srgbClr val="FEFFFF"/>
                </a:solidFill>
                <a:latin typeface="Arial"/>
                <a:cs typeface="Arial"/>
              </a:rPr>
              <a:t>understanding</a:t>
            </a:r>
            <a:r>
              <a:rPr sz="4093" spc="-3" dirty="0">
                <a:solidFill>
                  <a:srgbClr val="FEFFFF"/>
                </a:solidFill>
                <a:latin typeface="Arial"/>
                <a:cs typeface="Arial"/>
              </a:rPr>
              <a:t> </a:t>
            </a:r>
            <a:r>
              <a:rPr sz="4093" dirty="0">
                <a:solidFill>
                  <a:srgbClr val="FEFFFF"/>
                </a:solidFill>
                <a:latin typeface="Arial"/>
                <a:cs typeface="Arial"/>
              </a:rPr>
              <a:t>Gain</a:t>
            </a:r>
            <a:r>
              <a:rPr sz="4093" spc="-3" dirty="0">
                <a:solidFill>
                  <a:srgbClr val="FEFFFF"/>
                </a:solidFill>
                <a:latin typeface="Arial"/>
                <a:cs typeface="Arial"/>
              </a:rPr>
              <a:t> </a:t>
            </a:r>
            <a:r>
              <a:rPr sz="4093" dirty="0">
                <a:solidFill>
                  <a:srgbClr val="FEFFFF"/>
                </a:solidFill>
                <a:latin typeface="Arial"/>
                <a:cs typeface="Arial"/>
              </a:rPr>
              <a:t>of</a:t>
            </a:r>
            <a:r>
              <a:rPr sz="4093" spc="-3" dirty="0">
                <a:solidFill>
                  <a:srgbClr val="FEFFFF"/>
                </a:solidFill>
                <a:latin typeface="Arial"/>
                <a:cs typeface="Arial"/>
              </a:rPr>
              <a:t> </a:t>
            </a:r>
            <a:r>
              <a:rPr sz="4093" dirty="0">
                <a:solidFill>
                  <a:srgbClr val="FEFFFF"/>
                </a:solidFill>
                <a:latin typeface="Arial"/>
                <a:cs typeface="Arial"/>
              </a:rPr>
              <a:t>Function</a:t>
            </a:r>
            <a:r>
              <a:rPr sz="4093" spc="-3" dirty="0">
                <a:solidFill>
                  <a:srgbClr val="FEFFFF"/>
                </a:solidFill>
                <a:latin typeface="Arial"/>
                <a:cs typeface="Arial"/>
              </a:rPr>
              <a:t> </a:t>
            </a:r>
            <a:r>
              <a:rPr sz="4093" dirty="0">
                <a:solidFill>
                  <a:srgbClr val="FEFFFF"/>
                </a:solidFill>
                <a:latin typeface="Arial"/>
                <a:cs typeface="Arial"/>
              </a:rPr>
              <a:t>is</a:t>
            </a:r>
            <a:r>
              <a:rPr sz="4093" spc="-3" dirty="0">
                <a:solidFill>
                  <a:srgbClr val="FEFFFF"/>
                </a:solidFill>
                <a:latin typeface="Arial"/>
                <a:cs typeface="Arial"/>
              </a:rPr>
              <a:t> </a:t>
            </a:r>
            <a:r>
              <a:rPr sz="4093" spc="-6" dirty="0">
                <a:solidFill>
                  <a:srgbClr val="FEFFFF"/>
                </a:solidFill>
                <a:latin typeface="Arial"/>
                <a:cs typeface="Arial"/>
              </a:rPr>
              <a:t>Important</a:t>
            </a:r>
            <a:endParaRPr sz="4093">
              <a:latin typeface="Arial"/>
              <a:cs typeface="Arial"/>
            </a:endParaRPr>
          </a:p>
        </p:txBody>
      </p:sp>
      <p:sp>
        <p:nvSpPr>
          <p:cNvPr id="18" name="object 18"/>
          <p:cNvSpPr txBox="1"/>
          <p:nvPr/>
        </p:nvSpPr>
        <p:spPr>
          <a:xfrm>
            <a:off x="398575" y="1215121"/>
            <a:ext cx="11567340" cy="415277"/>
          </a:xfrm>
          <a:prstGeom prst="rect">
            <a:avLst/>
          </a:prstGeom>
        </p:spPr>
        <p:txBody>
          <a:bodyPr vert="horz" wrap="square" lIns="0" tIns="9242" rIns="0" bIns="0" rtlCol="0">
            <a:spAutoFit/>
          </a:bodyPr>
          <a:lstStyle/>
          <a:p>
            <a:pPr marL="7701">
              <a:spcBef>
                <a:spcPts val="73"/>
              </a:spcBef>
            </a:pPr>
            <a:r>
              <a:rPr sz="2638" b="1" dirty="0">
                <a:solidFill>
                  <a:srgbClr val="AE0427"/>
                </a:solidFill>
                <a:latin typeface="Arial"/>
                <a:cs typeface="Arial"/>
              </a:rPr>
              <a:t>GOF</a:t>
            </a:r>
            <a:r>
              <a:rPr sz="2638" b="1" spc="3" dirty="0">
                <a:solidFill>
                  <a:srgbClr val="AE0427"/>
                </a:solidFill>
                <a:latin typeface="Arial"/>
                <a:cs typeface="Arial"/>
              </a:rPr>
              <a:t> </a:t>
            </a:r>
            <a:r>
              <a:rPr sz="2638" b="1" dirty="0">
                <a:solidFill>
                  <a:srgbClr val="AE0427"/>
                </a:solidFill>
                <a:latin typeface="Arial"/>
                <a:cs typeface="Arial"/>
              </a:rPr>
              <a:t>Reveals</a:t>
            </a:r>
            <a:r>
              <a:rPr sz="2638" b="1" spc="3" dirty="0">
                <a:solidFill>
                  <a:srgbClr val="AE0427"/>
                </a:solidFill>
                <a:latin typeface="Arial"/>
                <a:cs typeface="Arial"/>
              </a:rPr>
              <a:t> </a:t>
            </a:r>
            <a:r>
              <a:rPr sz="2638" b="1" dirty="0">
                <a:solidFill>
                  <a:srgbClr val="AE0427"/>
                </a:solidFill>
                <a:latin typeface="Arial"/>
                <a:cs typeface="Arial"/>
              </a:rPr>
              <a:t>that SARS-</a:t>
            </a:r>
            <a:r>
              <a:rPr sz="2638" b="1" spc="-42" dirty="0">
                <a:solidFill>
                  <a:srgbClr val="AE0427"/>
                </a:solidFill>
                <a:latin typeface="Arial"/>
                <a:cs typeface="Arial"/>
              </a:rPr>
              <a:t>CoV-</a:t>
            </a:r>
            <a:r>
              <a:rPr sz="2638" b="1" dirty="0">
                <a:solidFill>
                  <a:srgbClr val="AE0427"/>
                </a:solidFill>
                <a:latin typeface="Arial"/>
                <a:cs typeface="Arial"/>
              </a:rPr>
              <a:t>2</a:t>
            </a:r>
            <a:r>
              <a:rPr sz="2638" b="1" spc="3" dirty="0">
                <a:solidFill>
                  <a:srgbClr val="AE0427"/>
                </a:solidFill>
                <a:latin typeface="Arial"/>
                <a:cs typeface="Arial"/>
              </a:rPr>
              <a:t> </a:t>
            </a:r>
            <a:r>
              <a:rPr sz="2638" b="1" dirty="0">
                <a:solidFill>
                  <a:srgbClr val="AE0427"/>
                </a:solidFill>
                <a:latin typeface="Arial"/>
                <a:cs typeface="Arial"/>
              </a:rPr>
              <a:t>is</a:t>
            </a:r>
            <a:r>
              <a:rPr sz="2638" b="1" spc="3" dirty="0">
                <a:solidFill>
                  <a:srgbClr val="AE0427"/>
                </a:solidFill>
                <a:latin typeface="Arial"/>
                <a:cs typeface="Arial"/>
              </a:rPr>
              <a:t> </a:t>
            </a:r>
            <a:r>
              <a:rPr sz="2638" b="1" dirty="0">
                <a:solidFill>
                  <a:srgbClr val="AE0427"/>
                </a:solidFill>
                <a:latin typeface="Arial"/>
                <a:cs typeface="Arial"/>
              </a:rPr>
              <a:t>Man</a:t>
            </a:r>
            <a:r>
              <a:rPr sz="2638" b="1" spc="3" dirty="0">
                <a:solidFill>
                  <a:srgbClr val="AE0427"/>
                </a:solidFill>
                <a:latin typeface="Arial"/>
                <a:cs typeface="Arial"/>
              </a:rPr>
              <a:t> </a:t>
            </a:r>
            <a:r>
              <a:rPr sz="2638" b="1" dirty="0">
                <a:solidFill>
                  <a:srgbClr val="AE0427"/>
                </a:solidFill>
                <a:latin typeface="Arial"/>
                <a:cs typeface="Arial"/>
              </a:rPr>
              <a:t>Made &amp;</a:t>
            </a:r>
            <a:r>
              <a:rPr sz="2638" b="1" spc="3" dirty="0">
                <a:solidFill>
                  <a:srgbClr val="AE0427"/>
                </a:solidFill>
                <a:latin typeface="Arial"/>
                <a:cs typeface="Arial"/>
              </a:rPr>
              <a:t> </a:t>
            </a:r>
            <a:r>
              <a:rPr sz="2638" b="1" dirty="0">
                <a:solidFill>
                  <a:srgbClr val="AE0427"/>
                </a:solidFill>
                <a:latin typeface="Arial"/>
                <a:cs typeface="Arial"/>
              </a:rPr>
              <a:t>Paid</a:t>
            </a:r>
            <a:r>
              <a:rPr sz="2638" b="1" spc="3" dirty="0">
                <a:solidFill>
                  <a:srgbClr val="AE0427"/>
                </a:solidFill>
                <a:latin typeface="Arial"/>
                <a:cs typeface="Arial"/>
              </a:rPr>
              <a:t> </a:t>
            </a:r>
            <a:r>
              <a:rPr sz="2638" b="1" dirty="0">
                <a:solidFill>
                  <a:srgbClr val="AE0427"/>
                </a:solidFill>
                <a:latin typeface="Arial"/>
                <a:cs typeface="Arial"/>
              </a:rPr>
              <a:t>for</a:t>
            </a:r>
            <a:r>
              <a:rPr sz="2638" b="1" spc="3" dirty="0">
                <a:solidFill>
                  <a:srgbClr val="AE0427"/>
                </a:solidFill>
                <a:latin typeface="Arial"/>
                <a:cs typeface="Arial"/>
              </a:rPr>
              <a:t> </a:t>
            </a:r>
            <a:r>
              <a:rPr sz="2638" b="1" dirty="0">
                <a:solidFill>
                  <a:srgbClr val="AE0427"/>
                </a:solidFill>
                <a:latin typeface="Arial"/>
                <a:cs typeface="Arial"/>
              </a:rPr>
              <a:t>by U.S</a:t>
            </a:r>
            <a:r>
              <a:rPr sz="2638" b="1" spc="3" dirty="0">
                <a:solidFill>
                  <a:srgbClr val="AE0427"/>
                </a:solidFill>
                <a:latin typeface="Arial"/>
                <a:cs typeface="Arial"/>
              </a:rPr>
              <a:t> </a:t>
            </a:r>
            <a:r>
              <a:rPr sz="2638" b="1" spc="-6" dirty="0">
                <a:solidFill>
                  <a:srgbClr val="AE0427"/>
                </a:solidFill>
                <a:latin typeface="Arial"/>
                <a:cs typeface="Arial"/>
              </a:rPr>
              <a:t>Taxpayers</a:t>
            </a:r>
            <a:endParaRPr sz="2638">
              <a:latin typeface="Arial"/>
              <a:cs typeface="Arial"/>
            </a:endParaRPr>
          </a:p>
        </p:txBody>
      </p:sp>
      <p:pic>
        <p:nvPicPr>
          <p:cNvPr id="19" name="object 19"/>
          <p:cNvPicPr/>
          <p:nvPr/>
        </p:nvPicPr>
        <p:blipFill>
          <a:blip cstate="print"/>
          <a:stretch>
            <a:fillRect/>
          </a:stretch>
        </p:blipFill>
        <p:spPr>
          <a:xfrm>
            <a:off x="709605" y="4038061"/>
            <a:ext cx="122745" cy="1227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C532C91-080F-4256-6095-D6DD17A32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940" y="1915298"/>
            <a:ext cx="6098060" cy="406537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9E8C47E-80E5-AAD0-84B4-50C8AEBB27A2}"/>
              </a:ext>
            </a:extLst>
          </p:cNvPr>
          <p:cNvSpPr txBox="1"/>
          <p:nvPr/>
        </p:nvSpPr>
        <p:spPr>
          <a:xfrm>
            <a:off x="7174642" y="1915298"/>
            <a:ext cx="4063828" cy="261610"/>
          </a:xfrm>
          <a:prstGeom prst="rect">
            <a:avLst/>
          </a:prstGeom>
          <a:noFill/>
        </p:spPr>
        <p:txBody>
          <a:bodyPr wrap="square">
            <a:spAutoFit/>
          </a:bodyPr>
          <a:lstStyle/>
          <a:p>
            <a:pPr algn="ct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（出所）</a:t>
            </a:r>
            <a:r>
              <a:rPr lang="en-US" altLang="ja-JP" sz="1100" b="0" i="0" dirty="0">
                <a:solidFill>
                  <a:schemeClr val="bg1"/>
                </a:solidFill>
                <a:effectLst/>
                <a:latin typeface="BIZ UDPゴシック" panose="020B0400000000000000" pitchFamily="50" charset="-128"/>
                <a:ea typeface="BIZ UDPゴシック" panose="020B0400000000000000" pitchFamily="50" charset="-128"/>
              </a:rPr>
              <a:t>2021.07.29 07:00 NEWS</a:t>
            </a: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ポストセブン</a:t>
            </a:r>
            <a:endParaRPr lang="ja-JP" altLang="en-US" sz="1100" dirty="0">
              <a:solidFill>
                <a:schemeClr val="bg1"/>
              </a:solidFill>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E396C718-341D-968C-4DD1-E747359EA282}"/>
              </a:ext>
            </a:extLst>
          </p:cNvPr>
          <p:cNvPicPr>
            <a:picLocks noChangeAspect="1"/>
          </p:cNvPicPr>
          <p:nvPr/>
        </p:nvPicPr>
        <p:blipFill>
          <a:blip r:embed="rId4"/>
          <a:stretch>
            <a:fillRect/>
          </a:stretch>
        </p:blipFill>
        <p:spPr>
          <a:xfrm>
            <a:off x="1309" y="1081215"/>
            <a:ext cx="6072876" cy="5338119"/>
          </a:xfrm>
          <a:prstGeom prst="rect">
            <a:avLst/>
          </a:prstGeom>
        </p:spPr>
      </p:pic>
      <p:sp>
        <p:nvSpPr>
          <p:cNvPr id="12" name="テキスト ボックス 11">
            <a:extLst>
              <a:ext uri="{FF2B5EF4-FFF2-40B4-BE49-F238E27FC236}">
                <a16:creationId xmlns:a16="http://schemas.microsoft.com/office/drawing/2014/main" id="{0CFADF30-9BA0-70BB-1EEF-A4C51BBB45B4}"/>
              </a:ext>
            </a:extLst>
          </p:cNvPr>
          <p:cNvSpPr txBox="1"/>
          <p:nvPr/>
        </p:nvSpPr>
        <p:spPr>
          <a:xfrm>
            <a:off x="-22094" y="6559543"/>
            <a:ext cx="6094970"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cs typeface="Adobe Devanagari" panose="02040503050201020203" pitchFamily="18" charset="0"/>
              </a:rPr>
              <a:t>(</a:t>
            </a:r>
            <a:r>
              <a:rPr lang="ja-JP" altLang="en-US" sz="1100" dirty="0">
                <a:latin typeface="BIZ UDPゴシック" panose="020B0400000000000000" pitchFamily="50" charset="-128"/>
                <a:ea typeface="BIZ UDPゴシック" panose="020B0400000000000000" pitchFamily="50" charset="-128"/>
                <a:cs typeface="Adobe Devanagari" panose="02040503050201020203" pitchFamily="18" charset="0"/>
              </a:rPr>
              <a:t>出所）</a:t>
            </a:r>
            <a:r>
              <a:rPr lang="en-US" altLang="ja-JP" sz="1100" dirty="0">
                <a:latin typeface="BIZ UDPゴシック" panose="020B0400000000000000" pitchFamily="50" charset="-128"/>
                <a:ea typeface="BIZ UDPゴシック" panose="020B0400000000000000" pitchFamily="50" charset="-128"/>
                <a:cs typeface="Adobe Devanagari" panose="02040503050201020203" pitchFamily="18" charset="0"/>
              </a:rPr>
              <a:t>https://www.rbbtoday.com/article/2021/05/16/188734.html</a:t>
            </a:r>
            <a:endParaRPr lang="ja-JP" altLang="en-US" sz="1100" dirty="0">
              <a:latin typeface="BIZ UDPゴシック" panose="020B0400000000000000" pitchFamily="50" charset="-128"/>
              <a:ea typeface="BIZ UDPゴシック" panose="020B0400000000000000" pitchFamily="50" charset="-128"/>
              <a:cs typeface="Adobe Devanagari" panose="02040503050201020203" pitchFamily="18" charset="0"/>
            </a:endParaRPr>
          </a:p>
        </p:txBody>
      </p:sp>
      <p:sp>
        <p:nvSpPr>
          <p:cNvPr id="13" name="テキスト ボックス 12">
            <a:extLst>
              <a:ext uri="{FF2B5EF4-FFF2-40B4-BE49-F238E27FC236}">
                <a16:creationId xmlns:a16="http://schemas.microsoft.com/office/drawing/2014/main" id="{555B8375-92D3-90BF-FDB9-356598C85487}"/>
              </a:ext>
            </a:extLst>
          </p:cNvPr>
          <p:cNvSpPr txBox="1"/>
          <p:nvPr/>
        </p:nvSpPr>
        <p:spPr>
          <a:xfrm>
            <a:off x="1977078" y="179177"/>
            <a:ext cx="8254314"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「打ったら体がかわってしまう」</a:t>
            </a:r>
          </a:p>
        </p:txBody>
      </p:sp>
    </p:spTree>
    <p:extLst>
      <p:ext uri="{BB962C8B-B14F-4D97-AF65-F5344CB8AC3E}">
        <p14:creationId xmlns:p14="http://schemas.microsoft.com/office/powerpoint/2010/main" val="1859287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345" y="6344675"/>
            <a:ext cx="11767573" cy="365691"/>
          </a:xfrm>
          <a:prstGeom prst="rect">
            <a:avLst/>
          </a:prstGeom>
        </p:spPr>
        <p:txBody>
          <a:bodyPr vert="horz" wrap="square" lIns="0" tIns="7316" rIns="0" bIns="0" rtlCol="0">
            <a:spAutoFit/>
          </a:bodyPr>
          <a:lstStyle/>
          <a:p>
            <a:pPr marL="7701" marR="3081">
              <a:lnSpc>
                <a:spcPct val="110700"/>
              </a:lnSpc>
              <a:spcBef>
                <a:spcPts val="58"/>
              </a:spcBef>
            </a:pPr>
            <a:r>
              <a:rPr sz="1092" spc="36" dirty="0">
                <a:latin typeface="Arial"/>
                <a:cs typeface="Arial"/>
              </a:rPr>
              <a:t>*</a:t>
            </a:r>
            <a:r>
              <a:rPr sz="1092" spc="12" dirty="0">
                <a:latin typeface="Arial"/>
                <a:cs typeface="Arial"/>
              </a:rPr>
              <a:t> </a:t>
            </a:r>
            <a:r>
              <a:rPr sz="1092" dirty="0">
                <a:latin typeface="Arial"/>
                <a:cs typeface="Arial"/>
              </a:rPr>
              <a:t>Yang</a:t>
            </a:r>
            <a:r>
              <a:rPr sz="1092" spc="15" dirty="0">
                <a:latin typeface="Arial"/>
                <a:cs typeface="Arial"/>
              </a:rPr>
              <a:t> </a:t>
            </a:r>
            <a:r>
              <a:rPr sz="1092" spc="-45" dirty="0">
                <a:latin typeface="Arial"/>
                <a:cs typeface="Arial"/>
              </a:rPr>
              <a:t>Y…Baric</a:t>
            </a:r>
            <a:r>
              <a:rPr sz="1092" spc="15" dirty="0">
                <a:latin typeface="Arial"/>
                <a:cs typeface="Arial"/>
              </a:rPr>
              <a:t> </a:t>
            </a:r>
            <a:r>
              <a:rPr sz="1092" spc="-64" dirty="0">
                <a:latin typeface="Arial"/>
                <a:cs typeface="Arial"/>
              </a:rPr>
              <a:t>RS,</a:t>
            </a:r>
            <a:r>
              <a:rPr sz="1092" spc="15" dirty="0">
                <a:latin typeface="Arial"/>
                <a:cs typeface="Arial"/>
              </a:rPr>
              <a:t> </a:t>
            </a:r>
            <a:r>
              <a:rPr sz="1092" spc="49" dirty="0">
                <a:latin typeface="Arial"/>
                <a:cs typeface="Arial"/>
              </a:rPr>
              <a:t>et</a:t>
            </a:r>
            <a:r>
              <a:rPr sz="1092" spc="15" dirty="0">
                <a:latin typeface="Arial"/>
                <a:cs typeface="Arial"/>
              </a:rPr>
              <a:t> </a:t>
            </a:r>
            <a:r>
              <a:rPr sz="1092" dirty="0">
                <a:latin typeface="Arial"/>
                <a:cs typeface="Arial"/>
              </a:rPr>
              <a:t>al.</a:t>
            </a:r>
            <a:r>
              <a:rPr sz="1092" spc="12" dirty="0">
                <a:latin typeface="Arial"/>
                <a:cs typeface="Arial"/>
              </a:rPr>
              <a:t> </a:t>
            </a:r>
            <a:r>
              <a:rPr sz="1092" spc="30" dirty="0">
                <a:latin typeface="Arial"/>
                <a:cs typeface="Arial"/>
              </a:rPr>
              <a:t>Receptor</a:t>
            </a:r>
            <a:r>
              <a:rPr sz="1092" spc="15" dirty="0">
                <a:latin typeface="Arial"/>
                <a:cs typeface="Arial"/>
              </a:rPr>
              <a:t> </a:t>
            </a:r>
            <a:r>
              <a:rPr sz="1092" dirty="0">
                <a:latin typeface="Arial"/>
                <a:cs typeface="Arial"/>
              </a:rPr>
              <a:t>usage</a:t>
            </a:r>
            <a:r>
              <a:rPr sz="1092" spc="15" dirty="0">
                <a:latin typeface="Arial"/>
                <a:cs typeface="Arial"/>
              </a:rPr>
              <a:t> </a:t>
            </a:r>
            <a:r>
              <a:rPr sz="1092" spc="36" dirty="0">
                <a:latin typeface="Arial"/>
                <a:cs typeface="Arial"/>
              </a:rPr>
              <a:t>and</a:t>
            </a:r>
            <a:r>
              <a:rPr sz="1092" spc="15" dirty="0">
                <a:latin typeface="Arial"/>
                <a:cs typeface="Arial"/>
              </a:rPr>
              <a:t> </a:t>
            </a:r>
            <a:r>
              <a:rPr sz="1092" spc="39" dirty="0">
                <a:latin typeface="Arial"/>
                <a:cs typeface="Arial"/>
              </a:rPr>
              <a:t>cell</a:t>
            </a:r>
            <a:r>
              <a:rPr sz="1092" spc="15" dirty="0">
                <a:latin typeface="Arial"/>
                <a:cs typeface="Arial"/>
              </a:rPr>
              <a:t> </a:t>
            </a:r>
            <a:r>
              <a:rPr sz="1092" spc="42" dirty="0">
                <a:latin typeface="Arial"/>
                <a:cs typeface="Arial"/>
              </a:rPr>
              <a:t>entry</a:t>
            </a:r>
            <a:r>
              <a:rPr sz="1092" spc="15" dirty="0">
                <a:latin typeface="Arial"/>
                <a:cs typeface="Arial"/>
              </a:rPr>
              <a:t> </a:t>
            </a:r>
            <a:r>
              <a:rPr sz="1092" spc="64" dirty="0">
                <a:latin typeface="Arial"/>
                <a:cs typeface="Arial"/>
              </a:rPr>
              <a:t>of</a:t>
            </a:r>
            <a:r>
              <a:rPr sz="1092" spc="12" dirty="0">
                <a:latin typeface="Arial"/>
                <a:cs typeface="Arial"/>
              </a:rPr>
              <a:t> </a:t>
            </a:r>
            <a:r>
              <a:rPr sz="1092" spc="49" dirty="0">
                <a:latin typeface="Arial"/>
                <a:cs typeface="Arial"/>
              </a:rPr>
              <a:t>bat</a:t>
            </a:r>
            <a:r>
              <a:rPr sz="1092" spc="15" dirty="0">
                <a:latin typeface="Arial"/>
                <a:cs typeface="Arial"/>
              </a:rPr>
              <a:t> </a:t>
            </a:r>
            <a:r>
              <a:rPr sz="1092" spc="33" dirty="0">
                <a:latin typeface="Arial"/>
                <a:cs typeface="Arial"/>
              </a:rPr>
              <a:t>coronavirus</a:t>
            </a:r>
            <a:r>
              <a:rPr sz="1092" spc="15" dirty="0">
                <a:latin typeface="Arial"/>
                <a:cs typeface="Arial"/>
              </a:rPr>
              <a:t> </a:t>
            </a:r>
            <a:r>
              <a:rPr sz="1092" dirty="0">
                <a:latin typeface="Arial"/>
                <a:cs typeface="Arial"/>
              </a:rPr>
              <a:t>HKU4</a:t>
            </a:r>
            <a:r>
              <a:rPr sz="1092" spc="15" dirty="0">
                <a:latin typeface="Arial"/>
                <a:cs typeface="Arial"/>
              </a:rPr>
              <a:t> </a:t>
            </a:r>
            <a:r>
              <a:rPr sz="1092" spc="42" dirty="0">
                <a:latin typeface="Arial"/>
                <a:cs typeface="Arial"/>
              </a:rPr>
              <a:t>provide</a:t>
            </a:r>
            <a:r>
              <a:rPr sz="1092" spc="15" dirty="0">
                <a:latin typeface="Arial"/>
                <a:cs typeface="Arial"/>
              </a:rPr>
              <a:t> </a:t>
            </a:r>
            <a:r>
              <a:rPr sz="1092" spc="42" dirty="0">
                <a:latin typeface="Arial"/>
                <a:cs typeface="Arial"/>
              </a:rPr>
              <a:t>insight</a:t>
            </a:r>
            <a:r>
              <a:rPr sz="1092" spc="15" dirty="0">
                <a:latin typeface="Arial"/>
                <a:cs typeface="Arial"/>
              </a:rPr>
              <a:t> </a:t>
            </a:r>
            <a:r>
              <a:rPr sz="1092" spc="55" dirty="0">
                <a:latin typeface="Arial"/>
                <a:cs typeface="Arial"/>
              </a:rPr>
              <a:t>into</a:t>
            </a:r>
            <a:r>
              <a:rPr sz="1092" spc="12" dirty="0">
                <a:latin typeface="Arial"/>
                <a:cs typeface="Arial"/>
              </a:rPr>
              <a:t> </a:t>
            </a:r>
            <a:r>
              <a:rPr sz="1092" spc="36" dirty="0">
                <a:latin typeface="Arial"/>
                <a:cs typeface="Arial"/>
              </a:rPr>
              <a:t>bat-</a:t>
            </a:r>
            <a:r>
              <a:rPr sz="1092" spc="33" dirty="0">
                <a:latin typeface="Arial"/>
                <a:cs typeface="Arial"/>
              </a:rPr>
              <a:t>to-</a:t>
            </a:r>
            <a:r>
              <a:rPr sz="1092" spc="52" dirty="0">
                <a:latin typeface="Arial"/>
                <a:cs typeface="Arial"/>
              </a:rPr>
              <a:t>human</a:t>
            </a:r>
            <a:r>
              <a:rPr sz="1092" spc="15" dirty="0">
                <a:latin typeface="Arial"/>
                <a:cs typeface="Arial"/>
              </a:rPr>
              <a:t> </a:t>
            </a:r>
            <a:r>
              <a:rPr sz="1092" dirty="0">
                <a:latin typeface="Arial"/>
                <a:cs typeface="Arial"/>
              </a:rPr>
              <a:t>transmission</a:t>
            </a:r>
            <a:r>
              <a:rPr sz="1092" spc="15" dirty="0">
                <a:latin typeface="Arial"/>
                <a:cs typeface="Arial"/>
              </a:rPr>
              <a:t> </a:t>
            </a:r>
            <a:r>
              <a:rPr sz="1092" spc="64" dirty="0">
                <a:latin typeface="Arial"/>
                <a:cs typeface="Arial"/>
              </a:rPr>
              <a:t>of</a:t>
            </a:r>
            <a:r>
              <a:rPr sz="1092" spc="15" dirty="0">
                <a:latin typeface="Arial"/>
                <a:cs typeface="Arial"/>
              </a:rPr>
              <a:t> </a:t>
            </a:r>
            <a:r>
              <a:rPr sz="1092" spc="-64" dirty="0">
                <a:latin typeface="Arial"/>
                <a:cs typeface="Arial"/>
              </a:rPr>
              <a:t>MERS</a:t>
            </a:r>
            <a:r>
              <a:rPr sz="1092" spc="15" dirty="0">
                <a:latin typeface="Arial"/>
                <a:cs typeface="Arial"/>
              </a:rPr>
              <a:t> </a:t>
            </a:r>
            <a:r>
              <a:rPr sz="1092" spc="30" dirty="0">
                <a:latin typeface="Arial"/>
                <a:cs typeface="Arial"/>
              </a:rPr>
              <a:t>coronavirus.</a:t>
            </a:r>
            <a:r>
              <a:rPr sz="1092" spc="15" dirty="0">
                <a:latin typeface="Arial"/>
                <a:cs typeface="Arial"/>
              </a:rPr>
              <a:t> </a:t>
            </a:r>
            <a:r>
              <a:rPr sz="1092" spc="-33" dirty="0">
                <a:latin typeface="Arial"/>
                <a:cs typeface="Arial"/>
              </a:rPr>
              <a:t>PNAS</a:t>
            </a:r>
            <a:r>
              <a:rPr sz="1092" spc="12" dirty="0">
                <a:latin typeface="Arial"/>
                <a:cs typeface="Arial"/>
              </a:rPr>
              <a:t> </a:t>
            </a:r>
            <a:r>
              <a:rPr sz="1092" spc="-42" dirty="0">
                <a:latin typeface="Arial"/>
                <a:cs typeface="Arial"/>
              </a:rPr>
              <a:t>2014;111(34):12516</a:t>
            </a:r>
            <a:r>
              <a:rPr sz="1092" spc="-42" dirty="0">
                <a:latin typeface="Tahoma"/>
                <a:cs typeface="Tahoma"/>
              </a:rPr>
              <a:t>-</a:t>
            </a:r>
            <a:r>
              <a:rPr sz="1092" spc="-6" dirty="0">
                <a:latin typeface="Arial"/>
                <a:cs typeface="Arial"/>
              </a:rPr>
              <a:t>12521. </a:t>
            </a:r>
            <a:r>
              <a:rPr sz="1092" spc="30" dirty="0">
                <a:latin typeface="Arial"/>
                <a:cs typeface="Arial"/>
              </a:rPr>
              <a:t>Funded</a:t>
            </a:r>
            <a:r>
              <a:rPr sz="1092" spc="-6" dirty="0">
                <a:latin typeface="Arial"/>
                <a:cs typeface="Arial"/>
              </a:rPr>
              <a:t> </a:t>
            </a:r>
            <a:r>
              <a:rPr sz="1092" spc="61" dirty="0">
                <a:latin typeface="Arial"/>
                <a:cs typeface="Arial"/>
              </a:rPr>
              <a:t>with</a:t>
            </a:r>
            <a:r>
              <a:rPr sz="1092" spc="-6" dirty="0">
                <a:latin typeface="Arial"/>
                <a:cs typeface="Arial"/>
              </a:rPr>
              <a:t> </a:t>
            </a:r>
            <a:r>
              <a:rPr sz="1092" dirty="0">
                <a:latin typeface="Arial"/>
                <a:cs typeface="Arial"/>
              </a:rPr>
              <a:t>NIH</a:t>
            </a:r>
            <a:r>
              <a:rPr sz="1092" spc="-6" dirty="0">
                <a:latin typeface="Arial"/>
                <a:cs typeface="Arial"/>
              </a:rPr>
              <a:t> </a:t>
            </a:r>
            <a:r>
              <a:rPr sz="1092" spc="36" dirty="0">
                <a:latin typeface="Arial"/>
                <a:cs typeface="Arial"/>
              </a:rPr>
              <a:t>grants</a:t>
            </a:r>
            <a:r>
              <a:rPr sz="1092" spc="-3" dirty="0">
                <a:latin typeface="Arial"/>
                <a:cs typeface="Arial"/>
              </a:rPr>
              <a:t> </a:t>
            </a:r>
            <a:r>
              <a:rPr sz="1092" dirty="0">
                <a:latin typeface="Arial"/>
                <a:cs typeface="Arial"/>
              </a:rPr>
              <a:t>RO1AI089728</a:t>
            </a:r>
            <a:r>
              <a:rPr sz="1092" spc="-6" dirty="0">
                <a:latin typeface="Arial"/>
                <a:cs typeface="Arial"/>
              </a:rPr>
              <a:t> </a:t>
            </a:r>
            <a:r>
              <a:rPr sz="1092" dirty="0">
                <a:latin typeface="Arial"/>
                <a:cs typeface="Arial"/>
              </a:rPr>
              <a:t>&amp;</a:t>
            </a:r>
            <a:r>
              <a:rPr sz="1092" spc="-6" dirty="0">
                <a:latin typeface="Arial"/>
                <a:cs typeface="Arial"/>
              </a:rPr>
              <a:t> R21AI109094.</a:t>
            </a:r>
            <a:endParaRPr sz="1092">
              <a:latin typeface="Arial"/>
              <a:cs typeface="Arial"/>
            </a:endParaRPr>
          </a:p>
        </p:txBody>
      </p:sp>
      <p:grpSp>
        <p:nvGrpSpPr>
          <p:cNvPr id="3" name="object 3"/>
          <p:cNvGrpSpPr/>
          <p:nvPr/>
        </p:nvGrpSpPr>
        <p:grpSpPr>
          <a:xfrm>
            <a:off x="1093171" y="1177004"/>
            <a:ext cx="123221" cy="5054357"/>
            <a:chOff x="1802014" y="1940966"/>
            <a:chExt cx="203200" cy="8335009"/>
          </a:xfrm>
        </p:grpSpPr>
        <p:sp>
          <p:nvSpPr>
            <p:cNvPr id="4" name="object 4"/>
            <p:cNvSpPr/>
            <p:nvPr/>
          </p:nvSpPr>
          <p:spPr>
            <a:xfrm>
              <a:off x="1903415" y="1956841"/>
              <a:ext cx="0" cy="8196580"/>
            </a:xfrm>
            <a:custGeom>
              <a:avLst/>
              <a:gdLst/>
              <a:ahLst/>
              <a:cxnLst/>
              <a:rect l="l" t="t" r="r" b="b"/>
              <a:pathLst>
                <a:path h="8196580">
                  <a:moveTo>
                    <a:pt x="0" y="0"/>
                  </a:moveTo>
                  <a:lnTo>
                    <a:pt x="0" y="8196194"/>
                  </a:lnTo>
                </a:path>
              </a:pathLst>
            </a:custGeom>
            <a:ln w="31412">
              <a:solidFill>
                <a:srgbClr val="D5D5D5"/>
              </a:solidFill>
            </a:ln>
          </p:spPr>
          <p:txBody>
            <a:bodyPr wrap="square" lIns="0" tIns="0" rIns="0" bIns="0" rtlCol="0"/>
            <a:lstStyle/>
            <a:p>
              <a:endParaRPr sz="1092"/>
            </a:p>
          </p:txBody>
        </p:sp>
        <p:sp>
          <p:nvSpPr>
            <p:cNvPr id="5" name="object 5"/>
            <p:cNvSpPr/>
            <p:nvPr/>
          </p:nvSpPr>
          <p:spPr>
            <a:xfrm>
              <a:off x="1834307" y="10137330"/>
              <a:ext cx="138430" cy="138430"/>
            </a:xfrm>
            <a:custGeom>
              <a:avLst/>
              <a:gdLst/>
              <a:ahLst/>
              <a:cxnLst/>
              <a:rect l="l" t="t" r="r" b="b"/>
              <a:pathLst>
                <a:path w="138430" h="138429">
                  <a:moveTo>
                    <a:pt x="138215" y="0"/>
                  </a:moveTo>
                  <a:lnTo>
                    <a:pt x="0" y="0"/>
                  </a:lnTo>
                  <a:lnTo>
                    <a:pt x="69107" y="138215"/>
                  </a:lnTo>
                  <a:lnTo>
                    <a:pt x="138215" y="0"/>
                  </a:lnTo>
                  <a:close/>
                </a:path>
              </a:pathLst>
            </a:custGeom>
            <a:solidFill>
              <a:srgbClr val="D5D5D5"/>
            </a:solidFill>
          </p:spPr>
          <p:txBody>
            <a:bodyPr wrap="square" lIns="0" tIns="0" rIns="0" bIns="0" rtlCol="0"/>
            <a:lstStyle/>
            <a:p>
              <a:endParaRPr sz="1092"/>
            </a:p>
          </p:txBody>
        </p:sp>
        <p:pic>
          <p:nvPicPr>
            <p:cNvPr id="6" name="object 6"/>
            <p:cNvPicPr/>
            <p:nvPr/>
          </p:nvPicPr>
          <p:blipFill>
            <a:blip cstate="print"/>
            <a:stretch>
              <a:fillRect/>
            </a:stretch>
          </p:blipFill>
          <p:spPr>
            <a:xfrm>
              <a:off x="1802207" y="2605160"/>
              <a:ext cx="202415" cy="202415"/>
            </a:xfrm>
            <a:prstGeom prst="rect">
              <a:avLst/>
            </a:prstGeom>
          </p:spPr>
        </p:pic>
        <p:pic>
          <p:nvPicPr>
            <p:cNvPr id="7" name="object 7"/>
            <p:cNvPicPr/>
            <p:nvPr/>
          </p:nvPicPr>
          <p:blipFill>
            <a:blip cstate="print"/>
            <a:stretch>
              <a:fillRect/>
            </a:stretch>
          </p:blipFill>
          <p:spPr>
            <a:xfrm>
              <a:off x="1802014" y="4110523"/>
              <a:ext cx="202415" cy="202415"/>
            </a:xfrm>
            <a:prstGeom prst="rect">
              <a:avLst/>
            </a:prstGeom>
          </p:spPr>
        </p:pic>
        <p:pic>
          <p:nvPicPr>
            <p:cNvPr id="8" name="object 8"/>
            <p:cNvPicPr/>
            <p:nvPr/>
          </p:nvPicPr>
          <p:blipFill>
            <a:blip cstate="print"/>
            <a:stretch>
              <a:fillRect/>
            </a:stretch>
          </p:blipFill>
          <p:spPr>
            <a:xfrm>
              <a:off x="1802014" y="5155817"/>
              <a:ext cx="202415" cy="202415"/>
            </a:xfrm>
            <a:prstGeom prst="rect">
              <a:avLst/>
            </a:prstGeom>
          </p:spPr>
        </p:pic>
      </p:grpSp>
      <p:sp>
        <p:nvSpPr>
          <p:cNvPr id="9" name="object 9"/>
          <p:cNvSpPr txBox="1"/>
          <p:nvPr/>
        </p:nvSpPr>
        <p:spPr>
          <a:xfrm>
            <a:off x="519142" y="1506233"/>
            <a:ext cx="549102" cy="253194"/>
          </a:xfrm>
          <a:prstGeom prst="rect">
            <a:avLst/>
          </a:prstGeom>
        </p:spPr>
        <p:txBody>
          <a:bodyPr vert="horz" wrap="square" lIns="0" tIns="10397" rIns="0" bIns="0" rtlCol="0">
            <a:spAutoFit/>
          </a:bodyPr>
          <a:lstStyle/>
          <a:p>
            <a:pPr marL="7701">
              <a:spcBef>
                <a:spcPts val="82"/>
              </a:spcBef>
            </a:pPr>
            <a:r>
              <a:rPr sz="1577" spc="-12" dirty="0">
                <a:solidFill>
                  <a:srgbClr val="AE0427"/>
                </a:solidFill>
                <a:latin typeface="Arial Black"/>
                <a:cs typeface="Arial Black"/>
              </a:rPr>
              <a:t>2007</a:t>
            </a:r>
            <a:endParaRPr sz="1577">
              <a:latin typeface="Arial Black"/>
              <a:cs typeface="Arial Black"/>
            </a:endParaRPr>
          </a:p>
        </p:txBody>
      </p:sp>
      <p:sp>
        <p:nvSpPr>
          <p:cNvPr id="10" name="object 10"/>
          <p:cNvSpPr txBox="1"/>
          <p:nvPr/>
        </p:nvSpPr>
        <p:spPr>
          <a:xfrm>
            <a:off x="552464" y="2430734"/>
            <a:ext cx="469009" cy="253194"/>
          </a:xfrm>
          <a:prstGeom prst="rect">
            <a:avLst/>
          </a:prstGeom>
        </p:spPr>
        <p:txBody>
          <a:bodyPr vert="horz" wrap="square" lIns="0" tIns="10397" rIns="0" bIns="0" rtlCol="0">
            <a:spAutoFit/>
          </a:bodyPr>
          <a:lstStyle/>
          <a:p>
            <a:pPr marL="7701">
              <a:spcBef>
                <a:spcPts val="82"/>
              </a:spcBef>
            </a:pPr>
            <a:r>
              <a:rPr sz="1577" spc="-182" dirty="0">
                <a:solidFill>
                  <a:srgbClr val="AE0427"/>
                </a:solidFill>
                <a:latin typeface="Arial Black"/>
                <a:cs typeface="Arial Black"/>
              </a:rPr>
              <a:t>2011</a:t>
            </a:r>
            <a:endParaRPr sz="1577">
              <a:latin typeface="Arial Black"/>
              <a:cs typeface="Arial Black"/>
            </a:endParaRPr>
          </a:p>
        </p:txBody>
      </p:sp>
      <p:sp>
        <p:nvSpPr>
          <p:cNvPr id="11" name="object 11"/>
          <p:cNvSpPr txBox="1"/>
          <p:nvPr/>
        </p:nvSpPr>
        <p:spPr>
          <a:xfrm>
            <a:off x="519025" y="1430069"/>
            <a:ext cx="11338226" cy="4154874"/>
          </a:xfrm>
          <a:prstGeom prst="rect">
            <a:avLst/>
          </a:prstGeom>
        </p:spPr>
        <p:txBody>
          <a:bodyPr vert="horz" wrap="square" lIns="0" tIns="7701" rIns="0" bIns="0" rtlCol="0">
            <a:spAutoFit/>
          </a:bodyPr>
          <a:lstStyle/>
          <a:p>
            <a:pPr marL="770128" marR="35041">
              <a:lnSpc>
                <a:spcPct val="109400"/>
              </a:lnSpc>
              <a:spcBef>
                <a:spcPts val="61"/>
              </a:spcBef>
            </a:pPr>
            <a:r>
              <a:rPr sz="1637" spc="-133" dirty="0">
                <a:latin typeface="Arial Black"/>
                <a:cs typeface="Arial Black"/>
              </a:rPr>
              <a:t>NSF</a:t>
            </a:r>
            <a:r>
              <a:rPr sz="1637" spc="-76" dirty="0">
                <a:latin typeface="Arial Black"/>
                <a:cs typeface="Arial Black"/>
              </a:rPr>
              <a:t> </a:t>
            </a:r>
            <a:r>
              <a:rPr sz="1637" spc="36" dirty="0">
                <a:latin typeface="Arial"/>
                <a:cs typeface="Arial"/>
              </a:rPr>
              <a:t>Grant</a:t>
            </a:r>
            <a:r>
              <a:rPr sz="1637" spc="15" dirty="0">
                <a:latin typeface="Arial"/>
                <a:cs typeface="Arial"/>
              </a:rPr>
              <a:t> </a:t>
            </a:r>
            <a:r>
              <a:rPr sz="1637" spc="-27" dirty="0">
                <a:latin typeface="Arial"/>
                <a:cs typeface="Arial"/>
              </a:rPr>
              <a:t>IIS</a:t>
            </a:r>
            <a:r>
              <a:rPr sz="1637" spc="-27" dirty="0">
                <a:latin typeface="Tahoma"/>
                <a:cs typeface="Tahoma"/>
              </a:rPr>
              <a:t>-</a:t>
            </a:r>
            <a:r>
              <a:rPr sz="1637" spc="49" dirty="0">
                <a:latin typeface="Arial"/>
                <a:cs typeface="Arial"/>
              </a:rPr>
              <a:t>0513650</a:t>
            </a:r>
            <a:r>
              <a:rPr sz="1637" spc="15" dirty="0">
                <a:latin typeface="Arial"/>
                <a:cs typeface="Arial"/>
              </a:rPr>
              <a:t> </a:t>
            </a:r>
            <a:r>
              <a:rPr sz="1637" dirty="0">
                <a:latin typeface="Arial"/>
                <a:cs typeface="Arial"/>
              </a:rPr>
              <a:t>(Italy,</a:t>
            </a:r>
            <a:r>
              <a:rPr sz="1637" spc="15" dirty="0">
                <a:latin typeface="Arial"/>
                <a:cs typeface="Arial"/>
              </a:rPr>
              <a:t> </a:t>
            </a:r>
            <a:r>
              <a:rPr sz="1637" dirty="0">
                <a:latin typeface="Arial"/>
                <a:cs typeface="Arial"/>
              </a:rPr>
              <a:t>France</a:t>
            </a:r>
            <a:r>
              <a:rPr sz="1637" spc="15" dirty="0">
                <a:latin typeface="Arial"/>
                <a:cs typeface="Arial"/>
              </a:rPr>
              <a:t> </a:t>
            </a:r>
            <a:r>
              <a:rPr sz="1637" spc="45" dirty="0">
                <a:latin typeface="Arial"/>
                <a:cs typeface="Arial"/>
              </a:rPr>
              <a:t>and</a:t>
            </a:r>
            <a:r>
              <a:rPr sz="1637" spc="15" dirty="0">
                <a:latin typeface="Arial"/>
                <a:cs typeface="Arial"/>
              </a:rPr>
              <a:t> </a:t>
            </a:r>
            <a:r>
              <a:rPr sz="1637" spc="30" dirty="0">
                <a:latin typeface="Arial"/>
                <a:cs typeface="Arial"/>
              </a:rPr>
              <a:t>Indiana</a:t>
            </a:r>
            <a:r>
              <a:rPr sz="1637" spc="15" dirty="0">
                <a:latin typeface="Arial"/>
                <a:cs typeface="Arial"/>
              </a:rPr>
              <a:t> </a:t>
            </a:r>
            <a:r>
              <a:rPr sz="1637" dirty="0">
                <a:latin typeface="Arial"/>
                <a:cs typeface="Arial"/>
              </a:rPr>
              <a:t>University)</a:t>
            </a:r>
            <a:r>
              <a:rPr sz="1637" spc="15" dirty="0">
                <a:latin typeface="Arial"/>
                <a:cs typeface="Arial"/>
              </a:rPr>
              <a:t> </a:t>
            </a:r>
            <a:r>
              <a:rPr sz="1637" spc="55" dirty="0">
                <a:latin typeface="Arial"/>
                <a:cs typeface="Arial"/>
              </a:rPr>
              <a:t>study</a:t>
            </a:r>
            <a:r>
              <a:rPr sz="1637" spc="15" dirty="0">
                <a:latin typeface="Arial"/>
                <a:cs typeface="Arial"/>
              </a:rPr>
              <a:t> </a:t>
            </a:r>
            <a:r>
              <a:rPr sz="1637" dirty="0">
                <a:latin typeface="Arial"/>
                <a:cs typeface="Arial"/>
              </a:rPr>
              <a:t>addresses</a:t>
            </a:r>
            <a:r>
              <a:rPr sz="1637" spc="15" dirty="0">
                <a:latin typeface="Arial"/>
                <a:cs typeface="Arial"/>
              </a:rPr>
              <a:t> </a:t>
            </a:r>
            <a:r>
              <a:rPr sz="1637" spc="-106" dirty="0">
                <a:latin typeface="Arial"/>
                <a:cs typeface="Arial"/>
              </a:rPr>
              <a:t>FIRST</a:t>
            </a:r>
            <a:r>
              <a:rPr sz="1637" spc="15" dirty="0">
                <a:latin typeface="Arial"/>
                <a:cs typeface="Arial"/>
              </a:rPr>
              <a:t> </a:t>
            </a:r>
            <a:r>
              <a:rPr sz="1637" spc="-36" dirty="0">
                <a:latin typeface="Arial"/>
                <a:cs typeface="Arial"/>
              </a:rPr>
              <a:t>CRITICAL</a:t>
            </a:r>
            <a:r>
              <a:rPr sz="1637" spc="15" dirty="0">
                <a:latin typeface="Arial"/>
                <a:cs typeface="Arial"/>
              </a:rPr>
              <a:t> </a:t>
            </a:r>
            <a:r>
              <a:rPr sz="1637" spc="-136" dirty="0">
                <a:latin typeface="Arial"/>
                <a:cs typeface="Arial"/>
              </a:rPr>
              <a:t>STEP</a:t>
            </a:r>
            <a:r>
              <a:rPr sz="1637" spc="18" dirty="0">
                <a:latin typeface="Arial"/>
                <a:cs typeface="Arial"/>
              </a:rPr>
              <a:t> </a:t>
            </a:r>
            <a:r>
              <a:rPr sz="1637" spc="94" dirty="0">
                <a:latin typeface="Arial"/>
                <a:cs typeface="Arial"/>
              </a:rPr>
              <a:t>to</a:t>
            </a:r>
            <a:r>
              <a:rPr sz="1637" spc="15" dirty="0">
                <a:latin typeface="Arial"/>
                <a:cs typeface="Arial"/>
              </a:rPr>
              <a:t> </a:t>
            </a:r>
            <a:r>
              <a:rPr sz="1637" spc="69" dirty="0">
                <a:latin typeface="Arial"/>
                <a:cs typeface="Arial"/>
              </a:rPr>
              <a:t>control </a:t>
            </a:r>
            <a:r>
              <a:rPr sz="1637" dirty="0">
                <a:latin typeface="Arial"/>
                <a:cs typeface="Arial"/>
              </a:rPr>
              <a:t>a</a:t>
            </a:r>
            <a:r>
              <a:rPr sz="1637" spc="-15" dirty="0">
                <a:latin typeface="Arial"/>
                <a:cs typeface="Arial"/>
              </a:rPr>
              <a:t> </a:t>
            </a:r>
            <a:r>
              <a:rPr sz="1637" spc="61" dirty="0">
                <a:latin typeface="Arial"/>
                <a:cs typeface="Arial"/>
              </a:rPr>
              <a:t>pandemic</a:t>
            </a:r>
            <a:r>
              <a:rPr sz="1637" spc="-15" dirty="0">
                <a:latin typeface="Arial"/>
                <a:cs typeface="Arial"/>
              </a:rPr>
              <a:t> </a:t>
            </a:r>
            <a:r>
              <a:rPr sz="1637" dirty="0">
                <a:latin typeface="Arial"/>
                <a:cs typeface="Arial"/>
              </a:rPr>
              <a:t>-</a:t>
            </a:r>
            <a:r>
              <a:rPr sz="1637" spc="-15" dirty="0">
                <a:latin typeface="Arial"/>
                <a:cs typeface="Arial"/>
              </a:rPr>
              <a:t> </a:t>
            </a:r>
            <a:r>
              <a:rPr sz="1637" spc="-112" dirty="0">
                <a:latin typeface="Arial Black"/>
                <a:cs typeface="Arial Black"/>
              </a:rPr>
              <a:t>shut</a:t>
            </a:r>
            <a:r>
              <a:rPr sz="1637" spc="-106" dirty="0">
                <a:latin typeface="Arial Black"/>
                <a:cs typeface="Arial Black"/>
              </a:rPr>
              <a:t> down </a:t>
            </a:r>
            <a:r>
              <a:rPr sz="1637" spc="-97" dirty="0">
                <a:latin typeface="Arial Black"/>
                <a:cs typeface="Arial Black"/>
              </a:rPr>
              <a:t>International</a:t>
            </a:r>
            <a:r>
              <a:rPr sz="1637" spc="-106" dirty="0">
                <a:latin typeface="Arial Black"/>
                <a:cs typeface="Arial Black"/>
              </a:rPr>
              <a:t> </a:t>
            </a:r>
            <a:r>
              <a:rPr sz="1637" spc="-109" dirty="0">
                <a:latin typeface="Arial Black"/>
                <a:cs typeface="Arial Black"/>
              </a:rPr>
              <a:t>Travel</a:t>
            </a:r>
            <a:r>
              <a:rPr sz="1637" spc="-109" dirty="0">
                <a:latin typeface="Arial"/>
                <a:cs typeface="Arial"/>
              </a:rPr>
              <a:t>.</a:t>
            </a:r>
            <a:r>
              <a:rPr sz="1637" spc="-15" dirty="0">
                <a:latin typeface="Arial"/>
                <a:cs typeface="Arial"/>
              </a:rPr>
              <a:t> </a:t>
            </a:r>
            <a:r>
              <a:rPr sz="1637" dirty="0">
                <a:latin typeface="Arial"/>
                <a:cs typeface="Arial"/>
              </a:rPr>
              <a:t>Given</a:t>
            </a:r>
            <a:r>
              <a:rPr sz="1637" spc="-12" dirty="0">
                <a:latin typeface="Arial"/>
                <a:cs typeface="Arial"/>
              </a:rPr>
              <a:t> </a:t>
            </a:r>
            <a:r>
              <a:rPr sz="1637" spc="49" dirty="0">
                <a:latin typeface="Arial"/>
                <a:cs typeface="Arial"/>
              </a:rPr>
              <a:t>this</a:t>
            </a:r>
            <a:r>
              <a:rPr sz="1637" spc="-15" dirty="0">
                <a:latin typeface="Arial"/>
                <a:cs typeface="Arial"/>
              </a:rPr>
              <a:t> </a:t>
            </a:r>
            <a:r>
              <a:rPr sz="1637" spc="61" dirty="0">
                <a:latin typeface="Arial"/>
                <a:cs typeface="Arial"/>
              </a:rPr>
              <a:t>knowledge</a:t>
            </a:r>
            <a:r>
              <a:rPr sz="1637" spc="-15" dirty="0">
                <a:latin typeface="Arial"/>
                <a:cs typeface="Arial"/>
              </a:rPr>
              <a:t> </a:t>
            </a:r>
            <a:r>
              <a:rPr sz="1637" spc="58" dirty="0">
                <a:latin typeface="Arial"/>
                <a:cs typeface="Arial"/>
              </a:rPr>
              <a:t>why</a:t>
            </a:r>
            <a:r>
              <a:rPr sz="1637" spc="-15" dirty="0">
                <a:latin typeface="Arial"/>
                <a:cs typeface="Arial"/>
              </a:rPr>
              <a:t> </a:t>
            </a:r>
            <a:r>
              <a:rPr sz="1637" spc="85" dirty="0">
                <a:latin typeface="Arial"/>
                <a:cs typeface="Arial"/>
              </a:rPr>
              <a:t>did</a:t>
            </a:r>
            <a:r>
              <a:rPr sz="1637" spc="-15" dirty="0">
                <a:latin typeface="Arial"/>
                <a:cs typeface="Arial"/>
              </a:rPr>
              <a:t> </a:t>
            </a:r>
            <a:r>
              <a:rPr sz="1637" dirty="0">
                <a:latin typeface="Arial"/>
                <a:cs typeface="Arial"/>
              </a:rPr>
              <a:t>Fauci</a:t>
            </a:r>
            <a:r>
              <a:rPr sz="1637" spc="-15" dirty="0">
                <a:latin typeface="Arial"/>
                <a:cs typeface="Arial"/>
              </a:rPr>
              <a:t> </a:t>
            </a:r>
            <a:r>
              <a:rPr sz="1637" spc="55" dirty="0">
                <a:latin typeface="Arial"/>
                <a:cs typeface="Arial"/>
              </a:rPr>
              <a:t>tell</a:t>
            </a:r>
            <a:r>
              <a:rPr sz="1637" spc="-15" dirty="0">
                <a:latin typeface="Arial"/>
                <a:cs typeface="Arial"/>
              </a:rPr>
              <a:t> </a:t>
            </a:r>
            <a:r>
              <a:rPr sz="1637" spc="33" dirty="0">
                <a:latin typeface="Arial"/>
                <a:cs typeface="Arial"/>
              </a:rPr>
              <a:t>Trump</a:t>
            </a:r>
            <a:r>
              <a:rPr sz="1637" spc="-12" dirty="0">
                <a:latin typeface="Arial"/>
                <a:cs typeface="Arial"/>
              </a:rPr>
              <a:t> </a:t>
            </a:r>
            <a:r>
              <a:rPr sz="1637" dirty="0">
                <a:latin typeface="Arial"/>
                <a:cs typeface="Arial"/>
              </a:rPr>
              <a:t>a</a:t>
            </a:r>
            <a:r>
              <a:rPr sz="1637" spc="-15" dirty="0">
                <a:latin typeface="Arial"/>
                <a:cs typeface="Arial"/>
              </a:rPr>
              <a:t> </a:t>
            </a:r>
            <a:r>
              <a:rPr sz="1637" dirty="0">
                <a:latin typeface="Arial"/>
                <a:cs typeface="Arial"/>
              </a:rPr>
              <a:t>Travel</a:t>
            </a:r>
            <a:r>
              <a:rPr sz="1637" spc="-15" dirty="0">
                <a:latin typeface="Arial"/>
                <a:cs typeface="Arial"/>
              </a:rPr>
              <a:t> Ban </a:t>
            </a:r>
            <a:r>
              <a:rPr sz="1637" dirty="0">
                <a:latin typeface="Arial"/>
                <a:cs typeface="Arial"/>
              </a:rPr>
              <a:t>was</a:t>
            </a:r>
            <a:r>
              <a:rPr sz="1637" spc="-6" dirty="0">
                <a:latin typeface="Arial"/>
                <a:cs typeface="Arial"/>
              </a:rPr>
              <a:t> unnecessary?</a:t>
            </a:r>
            <a:endParaRPr sz="1637">
              <a:latin typeface="Arial"/>
              <a:cs typeface="Arial"/>
            </a:endParaRPr>
          </a:p>
          <a:p>
            <a:pPr marL="770128" marR="175589">
              <a:lnSpc>
                <a:spcPct val="109400"/>
              </a:lnSpc>
              <a:spcBef>
                <a:spcPts val="816"/>
              </a:spcBef>
            </a:pPr>
            <a:r>
              <a:rPr sz="1637" spc="33" dirty="0">
                <a:latin typeface="Arial"/>
                <a:cs typeface="Arial"/>
              </a:rPr>
              <a:t>Scientists</a:t>
            </a:r>
            <a:r>
              <a:rPr sz="1637" spc="15" dirty="0">
                <a:latin typeface="Arial"/>
                <a:cs typeface="Arial"/>
              </a:rPr>
              <a:t> </a:t>
            </a:r>
            <a:r>
              <a:rPr sz="1637" dirty="0">
                <a:latin typeface="Arial"/>
                <a:cs typeface="Arial"/>
              </a:rPr>
              <a:t>express</a:t>
            </a:r>
            <a:r>
              <a:rPr sz="1637" spc="18" dirty="0">
                <a:latin typeface="Arial"/>
                <a:cs typeface="Arial"/>
              </a:rPr>
              <a:t> </a:t>
            </a:r>
            <a:r>
              <a:rPr sz="1637" spc="-97" dirty="0">
                <a:latin typeface="Arial Black"/>
                <a:cs typeface="Arial Black"/>
              </a:rPr>
              <a:t>Concerns</a:t>
            </a:r>
            <a:r>
              <a:rPr sz="1637" spc="-197" dirty="0">
                <a:latin typeface="Arial Black"/>
                <a:cs typeface="Arial Black"/>
              </a:rPr>
              <a:t> </a:t>
            </a:r>
            <a:r>
              <a:rPr sz="1637" spc="64" dirty="0">
                <a:latin typeface="Arial"/>
                <a:cs typeface="Arial"/>
              </a:rPr>
              <a:t>about</a:t>
            </a:r>
            <a:r>
              <a:rPr sz="1637" spc="-100" dirty="0">
                <a:latin typeface="Arial"/>
                <a:cs typeface="Arial"/>
              </a:rPr>
              <a:t> </a:t>
            </a:r>
            <a:r>
              <a:rPr sz="1637" spc="-112" dirty="0">
                <a:latin typeface="Arial Black"/>
                <a:cs typeface="Arial Black"/>
              </a:rPr>
              <a:t>GoF</a:t>
            </a:r>
            <a:r>
              <a:rPr sz="1637" spc="-197" dirty="0">
                <a:latin typeface="Arial Black"/>
                <a:cs typeface="Arial Black"/>
              </a:rPr>
              <a:t> </a:t>
            </a:r>
            <a:r>
              <a:rPr sz="1637" spc="52" dirty="0">
                <a:latin typeface="Arial"/>
                <a:cs typeface="Arial"/>
              </a:rPr>
              <a:t>after</a:t>
            </a:r>
            <a:r>
              <a:rPr sz="1637" spc="18" dirty="0">
                <a:latin typeface="Arial"/>
                <a:cs typeface="Arial"/>
              </a:rPr>
              <a:t> </a:t>
            </a:r>
            <a:r>
              <a:rPr sz="1637" dirty="0">
                <a:latin typeface="Arial"/>
                <a:cs typeface="Arial"/>
              </a:rPr>
              <a:t>Labs</a:t>
            </a:r>
            <a:r>
              <a:rPr sz="1637" spc="18" dirty="0">
                <a:latin typeface="Arial"/>
                <a:cs typeface="Arial"/>
              </a:rPr>
              <a:t> </a:t>
            </a:r>
            <a:r>
              <a:rPr sz="1637" spc="55" dirty="0">
                <a:latin typeface="Arial"/>
                <a:cs typeface="Arial"/>
              </a:rPr>
              <a:t>in</a:t>
            </a:r>
            <a:r>
              <a:rPr sz="1637" spc="-103" dirty="0">
                <a:latin typeface="Arial"/>
                <a:cs typeface="Arial"/>
              </a:rPr>
              <a:t> </a:t>
            </a:r>
            <a:r>
              <a:rPr sz="1637" spc="-100" dirty="0">
                <a:latin typeface="Arial Black"/>
                <a:cs typeface="Arial Black"/>
              </a:rPr>
              <a:t>Wisconsin</a:t>
            </a:r>
            <a:r>
              <a:rPr sz="1637" spc="-197" dirty="0">
                <a:latin typeface="Arial Black"/>
                <a:cs typeface="Arial Black"/>
              </a:rPr>
              <a:t> </a:t>
            </a:r>
            <a:r>
              <a:rPr sz="1637" spc="45" dirty="0">
                <a:latin typeface="Arial"/>
                <a:cs typeface="Arial"/>
              </a:rPr>
              <a:t>and</a:t>
            </a:r>
            <a:r>
              <a:rPr sz="1637" spc="18" dirty="0">
                <a:latin typeface="Arial"/>
                <a:cs typeface="Arial"/>
              </a:rPr>
              <a:t> </a:t>
            </a:r>
            <a:r>
              <a:rPr sz="1637" spc="67" dirty="0">
                <a:latin typeface="Arial"/>
                <a:cs typeface="Arial"/>
              </a:rPr>
              <a:t>the</a:t>
            </a:r>
            <a:r>
              <a:rPr sz="1637" spc="18" dirty="0">
                <a:latin typeface="Arial"/>
                <a:cs typeface="Arial"/>
              </a:rPr>
              <a:t> </a:t>
            </a:r>
            <a:r>
              <a:rPr sz="1637" spc="-103" dirty="0">
                <a:latin typeface="Arial Black"/>
                <a:cs typeface="Arial Black"/>
              </a:rPr>
              <a:t>Netherlands</a:t>
            </a:r>
            <a:r>
              <a:rPr sz="1637" spc="-197" dirty="0">
                <a:latin typeface="Arial Black"/>
                <a:cs typeface="Arial Black"/>
              </a:rPr>
              <a:t> </a:t>
            </a:r>
            <a:r>
              <a:rPr sz="1637" spc="-118" dirty="0">
                <a:latin typeface="Arial Black"/>
                <a:cs typeface="Arial Black"/>
              </a:rPr>
              <a:t>mutate</a:t>
            </a:r>
            <a:r>
              <a:rPr sz="1637" spc="-197" dirty="0">
                <a:latin typeface="Arial Black"/>
                <a:cs typeface="Arial Black"/>
              </a:rPr>
              <a:t> </a:t>
            </a:r>
            <a:r>
              <a:rPr sz="1637" dirty="0">
                <a:latin typeface="Arial"/>
                <a:cs typeface="Arial"/>
              </a:rPr>
              <a:t>already</a:t>
            </a:r>
            <a:r>
              <a:rPr sz="1637" spc="-103" dirty="0">
                <a:latin typeface="Arial"/>
                <a:cs typeface="Arial"/>
              </a:rPr>
              <a:t> </a:t>
            </a:r>
            <a:r>
              <a:rPr sz="1637" spc="-30" dirty="0">
                <a:latin typeface="Arial Black"/>
                <a:cs typeface="Arial Black"/>
              </a:rPr>
              <a:t>lethal </a:t>
            </a:r>
            <a:r>
              <a:rPr sz="1637" spc="-161" dirty="0">
                <a:latin typeface="Arial Black"/>
                <a:cs typeface="Arial Black"/>
              </a:rPr>
              <a:t>H5N1</a:t>
            </a:r>
            <a:r>
              <a:rPr sz="1637" spc="-203" dirty="0">
                <a:latin typeface="Arial Black"/>
                <a:cs typeface="Arial Black"/>
              </a:rPr>
              <a:t> </a:t>
            </a:r>
            <a:r>
              <a:rPr sz="1637" spc="-109" dirty="0">
                <a:latin typeface="Arial Black"/>
                <a:cs typeface="Arial Black"/>
              </a:rPr>
              <a:t>Asian</a:t>
            </a:r>
            <a:r>
              <a:rPr sz="1637" spc="-203" dirty="0">
                <a:latin typeface="Arial Black"/>
                <a:cs typeface="Arial Black"/>
              </a:rPr>
              <a:t> </a:t>
            </a:r>
            <a:r>
              <a:rPr sz="1637" spc="-103" dirty="0">
                <a:latin typeface="Arial Black"/>
                <a:cs typeface="Arial Black"/>
              </a:rPr>
              <a:t>Avian</a:t>
            </a:r>
            <a:r>
              <a:rPr sz="1637" spc="-203" dirty="0">
                <a:latin typeface="Arial Black"/>
                <a:cs typeface="Arial Black"/>
              </a:rPr>
              <a:t> </a:t>
            </a:r>
            <a:r>
              <a:rPr sz="1637" spc="-85" dirty="0">
                <a:latin typeface="Arial Black"/>
                <a:cs typeface="Arial Black"/>
              </a:rPr>
              <a:t>In</a:t>
            </a:r>
            <a:r>
              <a:rPr sz="1637" b="1" spc="-85" dirty="0">
                <a:latin typeface="Malgun Gothic"/>
                <a:cs typeface="Malgun Gothic"/>
              </a:rPr>
              <a:t>f</a:t>
            </a:r>
            <a:r>
              <a:rPr sz="1637" spc="-85" dirty="0">
                <a:latin typeface="Arial Black"/>
                <a:cs typeface="Arial Black"/>
              </a:rPr>
              <a:t>luenza</a:t>
            </a:r>
            <a:r>
              <a:rPr sz="1637" spc="-203" dirty="0">
                <a:latin typeface="Arial Black"/>
                <a:cs typeface="Arial Black"/>
              </a:rPr>
              <a:t> </a:t>
            </a:r>
            <a:r>
              <a:rPr sz="1637" spc="-94" dirty="0">
                <a:latin typeface="Arial Black"/>
                <a:cs typeface="Arial Black"/>
              </a:rPr>
              <a:t>Virus</a:t>
            </a:r>
            <a:r>
              <a:rPr sz="1637" spc="-203" dirty="0">
                <a:latin typeface="Arial Black"/>
                <a:cs typeface="Arial Black"/>
              </a:rPr>
              <a:t> </a:t>
            </a:r>
            <a:r>
              <a:rPr sz="1637" spc="-82" dirty="0">
                <a:latin typeface="Arial Black"/>
                <a:cs typeface="Arial Black"/>
              </a:rPr>
              <a:t>(Bird</a:t>
            </a:r>
            <a:r>
              <a:rPr sz="1637" spc="-203" dirty="0">
                <a:latin typeface="Arial Black"/>
                <a:cs typeface="Arial Black"/>
              </a:rPr>
              <a:t> </a:t>
            </a:r>
            <a:r>
              <a:rPr sz="1637" spc="-97" dirty="0">
                <a:latin typeface="Arial Black"/>
                <a:cs typeface="Arial Black"/>
              </a:rPr>
              <a:t>Flu)</a:t>
            </a:r>
            <a:r>
              <a:rPr sz="1637" spc="-203" dirty="0">
                <a:latin typeface="Arial Black"/>
                <a:cs typeface="Arial Black"/>
              </a:rPr>
              <a:t> </a:t>
            </a:r>
            <a:r>
              <a:rPr sz="1637" spc="-100" dirty="0">
                <a:latin typeface="Arial Black"/>
                <a:cs typeface="Arial Black"/>
              </a:rPr>
              <a:t>increasing</a:t>
            </a:r>
            <a:r>
              <a:rPr sz="1637" spc="-203" dirty="0">
                <a:latin typeface="Arial Black"/>
                <a:cs typeface="Arial Black"/>
              </a:rPr>
              <a:t> </a:t>
            </a:r>
            <a:r>
              <a:rPr sz="1637" spc="-24" dirty="0">
                <a:latin typeface="Arial Black"/>
                <a:cs typeface="Arial Black"/>
              </a:rPr>
              <a:t>infectivity.</a:t>
            </a:r>
            <a:endParaRPr sz="1637">
              <a:latin typeface="Arial Black"/>
              <a:cs typeface="Arial Black"/>
            </a:endParaRPr>
          </a:p>
          <a:p>
            <a:pPr marL="770128" marR="94726" indent="-762812">
              <a:lnSpc>
                <a:spcPct val="109400"/>
              </a:lnSpc>
              <a:spcBef>
                <a:spcPts val="819"/>
              </a:spcBef>
              <a:tabLst>
                <a:tab pos="770128" algn="l"/>
              </a:tabLst>
            </a:pPr>
            <a:r>
              <a:rPr sz="2365" spc="-18" baseline="1068" dirty="0">
                <a:solidFill>
                  <a:srgbClr val="AE0427"/>
                </a:solidFill>
                <a:latin typeface="Arial Black"/>
                <a:cs typeface="Arial Black"/>
              </a:rPr>
              <a:t>2013</a:t>
            </a:r>
            <a:r>
              <a:rPr sz="2365" baseline="1068" dirty="0">
                <a:solidFill>
                  <a:srgbClr val="AE0427"/>
                </a:solidFill>
                <a:latin typeface="Arial Black"/>
                <a:cs typeface="Arial Black"/>
              </a:rPr>
              <a:t>	</a:t>
            </a:r>
            <a:r>
              <a:rPr sz="1637" spc="55" dirty="0">
                <a:latin typeface="Arial"/>
                <a:cs typeface="Arial"/>
              </a:rPr>
              <a:t>Middle</a:t>
            </a:r>
            <a:r>
              <a:rPr sz="1637" spc="12" dirty="0">
                <a:latin typeface="Arial"/>
                <a:cs typeface="Arial"/>
              </a:rPr>
              <a:t> </a:t>
            </a:r>
            <a:r>
              <a:rPr sz="1637" spc="-15" dirty="0">
                <a:latin typeface="Arial"/>
                <a:cs typeface="Arial"/>
              </a:rPr>
              <a:t>East</a:t>
            </a:r>
            <a:r>
              <a:rPr sz="1637" spc="15" dirty="0">
                <a:latin typeface="Arial"/>
                <a:cs typeface="Arial"/>
              </a:rPr>
              <a:t> </a:t>
            </a:r>
            <a:r>
              <a:rPr sz="1637" dirty="0">
                <a:latin typeface="Arial"/>
                <a:cs typeface="Arial"/>
              </a:rPr>
              <a:t>Respiratory</a:t>
            </a:r>
            <a:r>
              <a:rPr sz="1637" spc="15" dirty="0">
                <a:latin typeface="Arial"/>
                <a:cs typeface="Arial"/>
              </a:rPr>
              <a:t> </a:t>
            </a:r>
            <a:r>
              <a:rPr sz="1637" dirty="0">
                <a:latin typeface="Arial"/>
                <a:cs typeface="Arial"/>
              </a:rPr>
              <a:t>Virus</a:t>
            </a:r>
            <a:r>
              <a:rPr sz="1637" spc="15" dirty="0">
                <a:latin typeface="Arial"/>
                <a:cs typeface="Arial"/>
              </a:rPr>
              <a:t> </a:t>
            </a:r>
            <a:r>
              <a:rPr sz="1637" spc="-94" dirty="0">
                <a:latin typeface="Arial"/>
                <a:cs typeface="Arial"/>
              </a:rPr>
              <a:t>(</a:t>
            </a:r>
            <a:r>
              <a:rPr sz="1637" spc="-94" dirty="0">
                <a:latin typeface="Arial Black"/>
                <a:cs typeface="Arial Black"/>
              </a:rPr>
              <a:t>MERS</a:t>
            </a:r>
            <a:r>
              <a:rPr sz="1637" spc="-94" dirty="0">
                <a:latin typeface="Arial"/>
                <a:cs typeface="Arial"/>
              </a:rPr>
              <a:t>)</a:t>
            </a:r>
            <a:r>
              <a:rPr sz="1637" spc="15" dirty="0">
                <a:latin typeface="Arial"/>
                <a:cs typeface="Arial"/>
              </a:rPr>
              <a:t> </a:t>
            </a:r>
            <a:r>
              <a:rPr sz="1637" spc="45" dirty="0">
                <a:latin typeface="Arial"/>
                <a:cs typeface="Arial"/>
              </a:rPr>
              <a:t>outbreak</a:t>
            </a:r>
            <a:r>
              <a:rPr sz="1637" spc="15" dirty="0">
                <a:latin typeface="Arial"/>
                <a:cs typeface="Arial"/>
              </a:rPr>
              <a:t> </a:t>
            </a:r>
            <a:r>
              <a:rPr sz="1637" spc="85" dirty="0">
                <a:latin typeface="Arial"/>
                <a:cs typeface="Arial"/>
              </a:rPr>
              <a:t>with</a:t>
            </a:r>
            <a:r>
              <a:rPr sz="1637" spc="15" dirty="0">
                <a:latin typeface="Arial"/>
                <a:cs typeface="Arial"/>
              </a:rPr>
              <a:t> </a:t>
            </a:r>
            <a:r>
              <a:rPr sz="1637" spc="88" dirty="0">
                <a:latin typeface="Arial"/>
                <a:cs typeface="Arial"/>
              </a:rPr>
              <a:t>30</a:t>
            </a:r>
            <a:r>
              <a:rPr sz="1637" spc="88" dirty="0">
                <a:latin typeface="Tahoma"/>
                <a:cs typeface="Tahoma"/>
              </a:rPr>
              <a:t>-</a:t>
            </a:r>
            <a:r>
              <a:rPr sz="1637" spc="33" dirty="0">
                <a:latin typeface="Arial"/>
                <a:cs typeface="Arial"/>
              </a:rPr>
              <a:t>40%</a:t>
            </a:r>
            <a:r>
              <a:rPr sz="1637" spc="15" dirty="0">
                <a:latin typeface="Arial"/>
                <a:cs typeface="Arial"/>
              </a:rPr>
              <a:t> </a:t>
            </a:r>
            <a:r>
              <a:rPr sz="1637" spc="49" dirty="0">
                <a:latin typeface="Arial"/>
                <a:cs typeface="Arial"/>
              </a:rPr>
              <a:t>fatality</a:t>
            </a:r>
            <a:r>
              <a:rPr sz="1637" spc="15" dirty="0">
                <a:latin typeface="Arial"/>
                <a:cs typeface="Arial"/>
              </a:rPr>
              <a:t> </a:t>
            </a:r>
            <a:r>
              <a:rPr sz="1637" spc="55" dirty="0">
                <a:latin typeface="Arial"/>
                <a:cs typeface="Arial"/>
              </a:rPr>
              <a:t>in</a:t>
            </a:r>
            <a:r>
              <a:rPr sz="1637" spc="15" dirty="0">
                <a:latin typeface="Arial"/>
                <a:cs typeface="Arial"/>
              </a:rPr>
              <a:t> </a:t>
            </a:r>
            <a:r>
              <a:rPr sz="1637" dirty="0">
                <a:latin typeface="Arial"/>
                <a:cs typeface="Arial"/>
              </a:rPr>
              <a:t>Saudi</a:t>
            </a:r>
            <a:r>
              <a:rPr sz="1637" spc="15" dirty="0">
                <a:latin typeface="Arial"/>
                <a:cs typeface="Arial"/>
              </a:rPr>
              <a:t> </a:t>
            </a:r>
            <a:r>
              <a:rPr sz="1637" dirty="0">
                <a:latin typeface="Arial"/>
                <a:cs typeface="Arial"/>
              </a:rPr>
              <a:t>Arabia</a:t>
            </a:r>
            <a:r>
              <a:rPr sz="1637" spc="15" dirty="0">
                <a:latin typeface="Arial"/>
                <a:cs typeface="Arial"/>
              </a:rPr>
              <a:t> </a:t>
            </a:r>
            <a:r>
              <a:rPr sz="1637" spc="-64" dirty="0">
                <a:latin typeface="Arial"/>
                <a:cs typeface="Arial"/>
              </a:rPr>
              <a:t>(</a:t>
            </a:r>
            <a:r>
              <a:rPr sz="1819" spc="-64" dirty="0">
                <a:latin typeface="Arial Black"/>
                <a:cs typeface="Arial Black"/>
              </a:rPr>
              <a:t>2014</a:t>
            </a:r>
            <a:r>
              <a:rPr sz="1637" spc="-64" dirty="0">
                <a:latin typeface="Arial"/>
                <a:cs typeface="Arial"/>
              </a:rPr>
              <a:t>)</a:t>
            </a:r>
            <a:r>
              <a:rPr sz="1637" spc="15" dirty="0">
                <a:latin typeface="Arial"/>
                <a:cs typeface="Arial"/>
              </a:rPr>
              <a:t> </a:t>
            </a:r>
            <a:r>
              <a:rPr sz="1637" spc="45" dirty="0">
                <a:latin typeface="Arial"/>
                <a:cs typeface="Arial"/>
              </a:rPr>
              <a:t>and</a:t>
            </a:r>
            <a:r>
              <a:rPr sz="1637" spc="15" dirty="0">
                <a:latin typeface="Arial"/>
                <a:cs typeface="Arial"/>
              </a:rPr>
              <a:t> </a:t>
            </a:r>
            <a:r>
              <a:rPr sz="1637" spc="42" dirty="0">
                <a:latin typeface="Arial"/>
                <a:cs typeface="Arial"/>
              </a:rPr>
              <a:t>South</a:t>
            </a:r>
            <a:r>
              <a:rPr sz="1637" spc="15" dirty="0">
                <a:latin typeface="Arial"/>
                <a:cs typeface="Arial"/>
              </a:rPr>
              <a:t> </a:t>
            </a:r>
            <a:r>
              <a:rPr sz="1637" spc="-12" dirty="0">
                <a:latin typeface="Arial"/>
                <a:cs typeface="Arial"/>
              </a:rPr>
              <a:t>Korea </a:t>
            </a:r>
            <a:r>
              <a:rPr sz="1637" spc="-67" dirty="0">
                <a:latin typeface="Arial"/>
                <a:cs typeface="Arial"/>
              </a:rPr>
              <a:t>(</a:t>
            </a:r>
            <a:r>
              <a:rPr sz="1819" spc="-67" dirty="0">
                <a:latin typeface="Arial Black"/>
                <a:cs typeface="Arial Black"/>
              </a:rPr>
              <a:t>2015</a:t>
            </a:r>
            <a:r>
              <a:rPr sz="1637" spc="-67" dirty="0">
                <a:latin typeface="Arial"/>
                <a:cs typeface="Arial"/>
              </a:rPr>
              <a:t>).</a:t>
            </a:r>
            <a:r>
              <a:rPr sz="1637" spc="-9" dirty="0">
                <a:latin typeface="Arial"/>
                <a:cs typeface="Arial"/>
              </a:rPr>
              <a:t> </a:t>
            </a:r>
            <a:r>
              <a:rPr sz="1637" spc="-6" dirty="0">
                <a:latin typeface="Arial"/>
                <a:cs typeface="Arial"/>
              </a:rPr>
              <a:t>Rhesus</a:t>
            </a:r>
            <a:r>
              <a:rPr sz="1637" spc="-9" dirty="0">
                <a:latin typeface="Arial"/>
                <a:cs typeface="Arial"/>
              </a:rPr>
              <a:t> </a:t>
            </a:r>
            <a:r>
              <a:rPr sz="1637" spc="36" dirty="0">
                <a:latin typeface="Arial"/>
                <a:cs typeface="Arial"/>
              </a:rPr>
              <a:t>macaques</a:t>
            </a:r>
            <a:r>
              <a:rPr sz="1637" spc="-9" dirty="0">
                <a:latin typeface="Arial"/>
                <a:cs typeface="Arial"/>
              </a:rPr>
              <a:t> </a:t>
            </a:r>
            <a:r>
              <a:rPr sz="1637" spc="39" dirty="0">
                <a:latin typeface="Arial"/>
                <a:cs typeface="Arial"/>
              </a:rPr>
              <a:t>show</a:t>
            </a:r>
            <a:r>
              <a:rPr sz="1637" spc="-9" dirty="0">
                <a:latin typeface="Arial"/>
                <a:cs typeface="Arial"/>
              </a:rPr>
              <a:t> </a:t>
            </a:r>
            <a:r>
              <a:rPr sz="1637" dirty="0">
                <a:latin typeface="Arial"/>
                <a:cs typeface="Arial"/>
              </a:rPr>
              <a:t>early</a:t>
            </a:r>
            <a:r>
              <a:rPr sz="1637" spc="-9" dirty="0">
                <a:latin typeface="Arial"/>
                <a:cs typeface="Arial"/>
              </a:rPr>
              <a:t> </a:t>
            </a:r>
            <a:r>
              <a:rPr sz="1637" spc="58" dirty="0">
                <a:latin typeface="Arial"/>
                <a:cs typeface="Arial"/>
              </a:rPr>
              <a:t>treatement</a:t>
            </a:r>
            <a:r>
              <a:rPr sz="1637" spc="-6" dirty="0">
                <a:latin typeface="Arial"/>
                <a:cs typeface="Arial"/>
              </a:rPr>
              <a:t> </a:t>
            </a:r>
            <a:r>
              <a:rPr sz="1637" spc="85" dirty="0">
                <a:latin typeface="Arial"/>
                <a:cs typeface="Arial"/>
              </a:rPr>
              <a:t>with</a:t>
            </a:r>
            <a:r>
              <a:rPr sz="1637" spc="-9" dirty="0">
                <a:latin typeface="Arial"/>
                <a:cs typeface="Arial"/>
              </a:rPr>
              <a:t> </a:t>
            </a:r>
            <a:r>
              <a:rPr sz="1637" spc="49" dirty="0">
                <a:latin typeface="Arial"/>
                <a:cs typeface="Arial"/>
              </a:rPr>
              <a:t>interferon-</a:t>
            </a:r>
            <a:r>
              <a:rPr sz="1637" spc="85" dirty="0">
                <a:latin typeface="Trebuchet MS"/>
                <a:cs typeface="Trebuchet MS"/>
              </a:rPr>
              <a:t>α</a:t>
            </a:r>
            <a:r>
              <a:rPr sz="1637" spc="85" dirty="0">
                <a:latin typeface="Arial"/>
                <a:cs typeface="Arial"/>
              </a:rPr>
              <a:t>2b</a:t>
            </a:r>
            <a:r>
              <a:rPr sz="1637" spc="-9" dirty="0">
                <a:latin typeface="Arial"/>
                <a:cs typeface="Arial"/>
              </a:rPr>
              <a:t> </a:t>
            </a:r>
            <a:r>
              <a:rPr sz="1637" spc="45" dirty="0">
                <a:latin typeface="Arial"/>
                <a:cs typeface="Arial"/>
              </a:rPr>
              <a:t>and</a:t>
            </a:r>
            <a:r>
              <a:rPr sz="1637" spc="-9" dirty="0">
                <a:latin typeface="Arial"/>
                <a:cs typeface="Arial"/>
              </a:rPr>
              <a:t> </a:t>
            </a:r>
            <a:r>
              <a:rPr sz="1637" spc="45" dirty="0">
                <a:latin typeface="Arial"/>
                <a:cs typeface="Arial"/>
              </a:rPr>
              <a:t>ribavirin</a:t>
            </a:r>
            <a:r>
              <a:rPr sz="1637" spc="-9" dirty="0">
                <a:latin typeface="Arial"/>
                <a:cs typeface="Arial"/>
              </a:rPr>
              <a:t> </a:t>
            </a:r>
            <a:r>
              <a:rPr sz="1637" spc="64" dirty="0">
                <a:latin typeface="Arial"/>
                <a:cs typeface="Arial"/>
              </a:rPr>
              <a:t>critical</a:t>
            </a:r>
            <a:r>
              <a:rPr sz="1637" spc="-9" dirty="0">
                <a:latin typeface="Arial"/>
                <a:cs typeface="Arial"/>
              </a:rPr>
              <a:t> </a:t>
            </a:r>
            <a:r>
              <a:rPr sz="1637" spc="94" dirty="0">
                <a:latin typeface="Arial"/>
                <a:cs typeface="Arial"/>
              </a:rPr>
              <a:t>to</a:t>
            </a:r>
            <a:r>
              <a:rPr sz="1637" spc="-6" dirty="0">
                <a:latin typeface="Arial"/>
                <a:cs typeface="Arial"/>
              </a:rPr>
              <a:t> </a:t>
            </a:r>
            <a:r>
              <a:rPr sz="1637" spc="58" dirty="0">
                <a:latin typeface="Arial"/>
                <a:cs typeface="Arial"/>
              </a:rPr>
              <a:t>treatment </a:t>
            </a:r>
            <a:r>
              <a:rPr sz="1637" spc="-6" dirty="0">
                <a:latin typeface="Arial"/>
                <a:cs typeface="Arial"/>
              </a:rPr>
              <a:t>success.</a:t>
            </a:r>
            <a:endParaRPr sz="1637">
              <a:latin typeface="Arial"/>
              <a:cs typeface="Arial"/>
            </a:endParaRPr>
          </a:p>
          <a:p>
            <a:pPr marL="770128" marR="3081">
              <a:lnSpc>
                <a:spcPct val="109400"/>
              </a:lnSpc>
              <a:spcBef>
                <a:spcPts val="816"/>
              </a:spcBef>
            </a:pPr>
            <a:r>
              <a:rPr sz="1637" spc="-130" dirty="0">
                <a:latin typeface="Arial Black"/>
                <a:cs typeface="Arial Black"/>
              </a:rPr>
              <a:t>Baric*</a:t>
            </a:r>
            <a:r>
              <a:rPr sz="1637" spc="45" dirty="0">
                <a:latin typeface="Arial Black"/>
                <a:cs typeface="Arial Black"/>
              </a:rPr>
              <a:t> </a:t>
            </a:r>
            <a:r>
              <a:rPr sz="1637" spc="45" dirty="0">
                <a:latin typeface="Arial"/>
                <a:cs typeface="Arial"/>
              </a:rPr>
              <a:t>and</a:t>
            </a:r>
            <a:r>
              <a:rPr sz="1637" spc="139" dirty="0">
                <a:latin typeface="Arial"/>
                <a:cs typeface="Arial"/>
              </a:rPr>
              <a:t> </a:t>
            </a:r>
            <a:r>
              <a:rPr sz="1637" dirty="0">
                <a:latin typeface="Arial"/>
                <a:cs typeface="Arial"/>
              </a:rPr>
              <a:t>Chinese</a:t>
            </a:r>
            <a:r>
              <a:rPr sz="1637" spc="136" dirty="0">
                <a:latin typeface="Arial"/>
                <a:cs typeface="Arial"/>
              </a:rPr>
              <a:t> </a:t>
            </a:r>
            <a:r>
              <a:rPr sz="1637" spc="39" dirty="0">
                <a:latin typeface="Arial"/>
                <a:cs typeface="Arial"/>
              </a:rPr>
              <a:t>scientists</a:t>
            </a:r>
            <a:r>
              <a:rPr sz="1637" spc="139" dirty="0">
                <a:latin typeface="Arial"/>
                <a:cs typeface="Arial"/>
              </a:rPr>
              <a:t> </a:t>
            </a:r>
            <a:r>
              <a:rPr sz="1637" spc="33" dirty="0">
                <a:latin typeface="Arial"/>
                <a:cs typeface="Arial"/>
              </a:rPr>
              <a:t>isolate</a:t>
            </a:r>
            <a:r>
              <a:rPr sz="1637" spc="139" dirty="0">
                <a:latin typeface="Arial"/>
                <a:cs typeface="Arial"/>
              </a:rPr>
              <a:t> </a:t>
            </a:r>
            <a:r>
              <a:rPr sz="1637" spc="73" dirty="0">
                <a:latin typeface="Arial"/>
                <a:cs typeface="Arial"/>
              </a:rPr>
              <a:t>3</a:t>
            </a:r>
            <a:r>
              <a:rPr sz="1637" spc="136" dirty="0">
                <a:latin typeface="Arial"/>
                <a:cs typeface="Arial"/>
              </a:rPr>
              <a:t> </a:t>
            </a:r>
            <a:r>
              <a:rPr sz="1637" spc="33" dirty="0">
                <a:latin typeface="Arial"/>
                <a:cs typeface="Arial"/>
              </a:rPr>
              <a:t>coronaviruses</a:t>
            </a:r>
            <a:r>
              <a:rPr sz="1637" spc="139" dirty="0">
                <a:latin typeface="Arial"/>
                <a:cs typeface="Arial"/>
              </a:rPr>
              <a:t> </a:t>
            </a:r>
            <a:r>
              <a:rPr sz="1637" spc="79" dirty="0">
                <a:latin typeface="Arial"/>
                <a:cs typeface="Arial"/>
              </a:rPr>
              <a:t>from</a:t>
            </a:r>
            <a:r>
              <a:rPr sz="1637" spc="139" dirty="0">
                <a:latin typeface="Arial"/>
                <a:cs typeface="Arial"/>
              </a:rPr>
              <a:t> </a:t>
            </a:r>
            <a:r>
              <a:rPr sz="1637" spc="36" dirty="0">
                <a:latin typeface="Arial"/>
                <a:cs typeface="Arial"/>
              </a:rPr>
              <a:t>bats</a:t>
            </a:r>
            <a:r>
              <a:rPr sz="1637" spc="136" dirty="0">
                <a:latin typeface="Arial"/>
                <a:cs typeface="Arial"/>
              </a:rPr>
              <a:t> </a:t>
            </a:r>
            <a:r>
              <a:rPr sz="1637" spc="85" dirty="0">
                <a:latin typeface="Arial"/>
                <a:cs typeface="Arial"/>
              </a:rPr>
              <a:t>with</a:t>
            </a:r>
            <a:r>
              <a:rPr sz="1637" spc="139" dirty="0">
                <a:latin typeface="Arial"/>
                <a:cs typeface="Arial"/>
              </a:rPr>
              <a:t> </a:t>
            </a:r>
            <a:r>
              <a:rPr sz="1637" spc="-88" dirty="0">
                <a:latin typeface="Arial Black"/>
                <a:cs typeface="Arial Black"/>
              </a:rPr>
              <a:t>HKU4</a:t>
            </a:r>
            <a:r>
              <a:rPr sz="1637" spc="45" dirty="0">
                <a:latin typeface="Arial Black"/>
                <a:cs typeface="Arial Black"/>
              </a:rPr>
              <a:t> </a:t>
            </a:r>
            <a:r>
              <a:rPr sz="1637" dirty="0">
                <a:latin typeface="Arial"/>
                <a:cs typeface="Arial"/>
              </a:rPr>
              <a:t>spike</a:t>
            </a:r>
            <a:r>
              <a:rPr sz="1637" spc="139" dirty="0">
                <a:latin typeface="Arial"/>
                <a:cs typeface="Arial"/>
              </a:rPr>
              <a:t> </a:t>
            </a:r>
            <a:r>
              <a:rPr sz="1637" spc="67" dirty="0">
                <a:latin typeface="Arial"/>
                <a:cs typeface="Arial"/>
              </a:rPr>
              <a:t>protein</a:t>
            </a:r>
            <a:r>
              <a:rPr sz="1637" spc="139" dirty="0">
                <a:latin typeface="Arial"/>
                <a:cs typeface="Arial"/>
              </a:rPr>
              <a:t> </a:t>
            </a:r>
            <a:r>
              <a:rPr sz="1637" dirty="0">
                <a:latin typeface="Arial"/>
                <a:cs typeface="Arial"/>
              </a:rPr>
              <a:t>-</a:t>
            </a:r>
            <a:r>
              <a:rPr sz="1637" spc="136" dirty="0">
                <a:latin typeface="Arial"/>
                <a:cs typeface="Arial"/>
              </a:rPr>
              <a:t> </a:t>
            </a:r>
            <a:r>
              <a:rPr sz="1637" spc="39" dirty="0">
                <a:latin typeface="Arial"/>
                <a:cs typeface="Arial"/>
              </a:rPr>
              <a:t>unable</a:t>
            </a:r>
            <a:r>
              <a:rPr sz="1637" spc="139" dirty="0">
                <a:latin typeface="Arial"/>
                <a:cs typeface="Arial"/>
              </a:rPr>
              <a:t> </a:t>
            </a:r>
            <a:r>
              <a:rPr sz="1637" spc="94" dirty="0">
                <a:latin typeface="Arial"/>
                <a:cs typeface="Arial"/>
              </a:rPr>
              <a:t>to</a:t>
            </a:r>
            <a:r>
              <a:rPr sz="1637" spc="139" dirty="0">
                <a:latin typeface="Arial"/>
                <a:cs typeface="Arial"/>
              </a:rPr>
              <a:t> </a:t>
            </a:r>
            <a:r>
              <a:rPr sz="1637" spc="64" dirty="0">
                <a:latin typeface="Arial"/>
                <a:cs typeface="Arial"/>
              </a:rPr>
              <a:t>infect </a:t>
            </a:r>
            <a:r>
              <a:rPr sz="1637" spc="49" dirty="0">
                <a:latin typeface="Arial"/>
                <a:cs typeface="Arial"/>
              </a:rPr>
              <a:t>human</a:t>
            </a:r>
            <a:r>
              <a:rPr sz="1637" spc="-18" dirty="0">
                <a:latin typeface="Arial"/>
                <a:cs typeface="Arial"/>
              </a:rPr>
              <a:t> </a:t>
            </a:r>
            <a:r>
              <a:rPr sz="1637" spc="24" dirty="0">
                <a:latin typeface="Arial"/>
                <a:cs typeface="Arial"/>
              </a:rPr>
              <a:t>cells.</a:t>
            </a:r>
            <a:endParaRPr sz="1637">
              <a:latin typeface="Arial"/>
              <a:cs typeface="Arial"/>
            </a:endParaRPr>
          </a:p>
          <a:p>
            <a:pPr marL="770128" marR="3081">
              <a:lnSpc>
                <a:spcPct val="109400"/>
              </a:lnSpc>
              <a:spcBef>
                <a:spcPts val="816"/>
              </a:spcBef>
            </a:pPr>
            <a:r>
              <a:rPr sz="1637" spc="-55" dirty="0">
                <a:latin typeface="Arial Black"/>
                <a:cs typeface="Arial Black"/>
              </a:rPr>
              <a:t>CDC</a:t>
            </a:r>
            <a:r>
              <a:rPr sz="1637" spc="-121" dirty="0">
                <a:latin typeface="Arial Black"/>
                <a:cs typeface="Arial Black"/>
              </a:rPr>
              <a:t> </a:t>
            </a:r>
            <a:r>
              <a:rPr sz="1637" spc="55" dirty="0">
                <a:latin typeface="Arial"/>
                <a:cs typeface="Arial"/>
              </a:rPr>
              <a:t>accidentally</a:t>
            </a:r>
            <a:r>
              <a:rPr sz="1637" spc="-27" dirty="0">
                <a:latin typeface="Arial"/>
                <a:cs typeface="Arial"/>
              </a:rPr>
              <a:t> </a:t>
            </a:r>
            <a:r>
              <a:rPr sz="1637" spc="-127" dirty="0">
                <a:latin typeface="Arial Black"/>
                <a:cs typeface="Arial Black"/>
              </a:rPr>
              <a:t>exposes</a:t>
            </a:r>
            <a:r>
              <a:rPr sz="1637" spc="-118" dirty="0">
                <a:latin typeface="Arial Black"/>
                <a:cs typeface="Arial Black"/>
              </a:rPr>
              <a:t> </a:t>
            </a:r>
            <a:r>
              <a:rPr sz="1637" spc="-121" dirty="0">
                <a:latin typeface="Arial Black"/>
                <a:cs typeface="Arial Black"/>
              </a:rPr>
              <a:t>workers</a:t>
            </a:r>
            <a:r>
              <a:rPr sz="1637" spc="-118" dirty="0">
                <a:latin typeface="Arial Black"/>
                <a:cs typeface="Arial Black"/>
              </a:rPr>
              <a:t> </a:t>
            </a:r>
            <a:r>
              <a:rPr sz="1637" spc="94" dirty="0">
                <a:latin typeface="Arial"/>
                <a:cs typeface="Arial"/>
              </a:rPr>
              <a:t>to</a:t>
            </a:r>
            <a:r>
              <a:rPr sz="1637" spc="-27" dirty="0">
                <a:latin typeface="Arial"/>
                <a:cs typeface="Arial"/>
              </a:rPr>
              <a:t> </a:t>
            </a:r>
            <a:r>
              <a:rPr sz="1637" spc="-88" dirty="0">
                <a:latin typeface="Arial Black"/>
                <a:cs typeface="Arial Black"/>
              </a:rPr>
              <a:t>Anthrax;</a:t>
            </a:r>
            <a:r>
              <a:rPr sz="1637" spc="-118" dirty="0">
                <a:latin typeface="Arial Black"/>
                <a:cs typeface="Arial Black"/>
              </a:rPr>
              <a:t> </a:t>
            </a:r>
            <a:r>
              <a:rPr sz="1637" spc="-109" dirty="0">
                <a:latin typeface="Arial Black"/>
                <a:cs typeface="Arial Black"/>
              </a:rPr>
              <a:t>ships</a:t>
            </a:r>
            <a:r>
              <a:rPr sz="1637" spc="-118" dirty="0">
                <a:latin typeface="Arial Black"/>
                <a:cs typeface="Arial Black"/>
              </a:rPr>
              <a:t> </a:t>
            </a:r>
            <a:r>
              <a:rPr sz="1637" spc="-82" dirty="0">
                <a:latin typeface="Arial Black"/>
                <a:cs typeface="Arial Black"/>
              </a:rPr>
              <a:t>deadly</a:t>
            </a:r>
            <a:r>
              <a:rPr sz="1637" spc="-118" dirty="0">
                <a:latin typeface="Arial Black"/>
                <a:cs typeface="Arial Black"/>
              </a:rPr>
              <a:t> </a:t>
            </a:r>
            <a:r>
              <a:rPr sz="1637" b="1" spc="-55" dirty="0">
                <a:latin typeface="Malgun Gothic"/>
                <a:cs typeface="Malgun Gothic"/>
              </a:rPr>
              <a:t>f</a:t>
            </a:r>
            <a:r>
              <a:rPr sz="1637" spc="-55" dirty="0">
                <a:latin typeface="Arial Black"/>
                <a:cs typeface="Arial Black"/>
              </a:rPr>
              <a:t>lu</a:t>
            </a:r>
            <a:r>
              <a:rPr sz="1637" spc="-118" dirty="0">
                <a:latin typeface="Arial Black"/>
                <a:cs typeface="Arial Black"/>
              </a:rPr>
              <a:t> </a:t>
            </a:r>
            <a:r>
              <a:rPr sz="1637" spc="-79" dirty="0">
                <a:latin typeface="Arial Black"/>
                <a:cs typeface="Arial Black"/>
              </a:rPr>
              <a:t>virus.</a:t>
            </a:r>
            <a:r>
              <a:rPr sz="1637" spc="-118" dirty="0">
                <a:latin typeface="Arial Black"/>
                <a:cs typeface="Arial Black"/>
              </a:rPr>
              <a:t> </a:t>
            </a:r>
            <a:r>
              <a:rPr sz="1637" spc="-94" dirty="0">
                <a:latin typeface="Arial Black"/>
                <a:cs typeface="Arial Black"/>
              </a:rPr>
              <a:t>NIH</a:t>
            </a:r>
            <a:r>
              <a:rPr sz="1637" spc="-118" dirty="0">
                <a:latin typeface="Arial Black"/>
                <a:cs typeface="Arial Black"/>
              </a:rPr>
              <a:t> </a:t>
            </a:r>
            <a:r>
              <a:rPr sz="1637" spc="36" dirty="0">
                <a:latin typeface="Tahoma"/>
                <a:cs typeface="Tahoma"/>
              </a:rPr>
              <a:t>f</a:t>
            </a:r>
            <a:r>
              <a:rPr sz="1637" spc="36" dirty="0">
                <a:latin typeface="Arial"/>
                <a:cs typeface="Arial"/>
              </a:rPr>
              <a:t>inds</a:t>
            </a:r>
            <a:r>
              <a:rPr sz="1637" spc="88" dirty="0">
                <a:latin typeface="Arial"/>
                <a:cs typeface="Arial"/>
              </a:rPr>
              <a:t> </a:t>
            </a:r>
            <a:r>
              <a:rPr sz="1637" spc="64" dirty="0">
                <a:latin typeface="Arial"/>
                <a:cs typeface="Arial"/>
              </a:rPr>
              <a:t>50-</a:t>
            </a:r>
            <a:r>
              <a:rPr sz="1637" dirty="0">
                <a:latin typeface="Arial"/>
                <a:cs typeface="Arial"/>
              </a:rPr>
              <a:t>year</a:t>
            </a:r>
            <a:r>
              <a:rPr sz="1637" spc="88" dirty="0">
                <a:latin typeface="Arial"/>
                <a:cs typeface="Arial"/>
              </a:rPr>
              <a:t> </a:t>
            </a:r>
            <a:r>
              <a:rPr sz="1637" spc="79" dirty="0">
                <a:latin typeface="Arial"/>
                <a:cs typeface="Arial"/>
              </a:rPr>
              <a:t>old</a:t>
            </a:r>
            <a:r>
              <a:rPr sz="1637" spc="88" dirty="0">
                <a:latin typeface="Arial"/>
                <a:cs typeface="Arial"/>
              </a:rPr>
              <a:t> </a:t>
            </a:r>
            <a:r>
              <a:rPr sz="1637" spc="73" dirty="0">
                <a:latin typeface="Arial"/>
                <a:cs typeface="Arial"/>
              </a:rPr>
              <a:t>forgotten</a:t>
            </a:r>
            <a:r>
              <a:rPr sz="1637" spc="88" dirty="0">
                <a:latin typeface="Arial"/>
                <a:cs typeface="Arial"/>
              </a:rPr>
              <a:t> </a:t>
            </a:r>
            <a:r>
              <a:rPr sz="1637" spc="-6" dirty="0">
                <a:latin typeface="Arial"/>
                <a:cs typeface="Arial"/>
              </a:rPr>
              <a:t>vials </a:t>
            </a:r>
            <a:r>
              <a:rPr sz="1637" spc="88" dirty="0">
                <a:latin typeface="Arial"/>
                <a:cs typeface="Arial"/>
              </a:rPr>
              <a:t>of</a:t>
            </a:r>
            <a:r>
              <a:rPr sz="1637" spc="-24" dirty="0">
                <a:latin typeface="Arial"/>
                <a:cs typeface="Arial"/>
              </a:rPr>
              <a:t> </a:t>
            </a:r>
            <a:r>
              <a:rPr sz="1637" spc="-42" dirty="0">
                <a:latin typeface="Arial Black"/>
                <a:cs typeface="Arial Black"/>
              </a:rPr>
              <a:t>smallpox.</a:t>
            </a:r>
            <a:endParaRPr sz="1637">
              <a:latin typeface="Arial Black"/>
              <a:cs typeface="Arial Black"/>
            </a:endParaRPr>
          </a:p>
          <a:p>
            <a:pPr marL="770128">
              <a:spcBef>
                <a:spcPts val="1004"/>
              </a:spcBef>
            </a:pPr>
            <a:r>
              <a:rPr sz="1637" spc="-106" dirty="0">
                <a:latin typeface="Arial Black"/>
                <a:cs typeface="Arial Black"/>
              </a:rPr>
              <a:t>Obama</a:t>
            </a:r>
            <a:r>
              <a:rPr sz="1637" spc="-182" dirty="0">
                <a:latin typeface="Arial Black"/>
                <a:cs typeface="Arial Black"/>
              </a:rPr>
              <a:t> </a:t>
            </a:r>
            <a:r>
              <a:rPr sz="1637" spc="-94" dirty="0">
                <a:latin typeface="Arial Black"/>
                <a:cs typeface="Arial Black"/>
              </a:rPr>
              <a:t>Administration</a:t>
            </a:r>
            <a:r>
              <a:rPr sz="1637" spc="-179" dirty="0">
                <a:latin typeface="Arial Black"/>
                <a:cs typeface="Arial Black"/>
              </a:rPr>
              <a:t> </a:t>
            </a:r>
            <a:r>
              <a:rPr sz="1637" spc="-112" dirty="0">
                <a:latin typeface="Arial Black"/>
                <a:cs typeface="Arial Black"/>
              </a:rPr>
              <a:t>halts</a:t>
            </a:r>
            <a:r>
              <a:rPr sz="1637" spc="-179" dirty="0">
                <a:latin typeface="Arial Black"/>
                <a:cs typeface="Arial Black"/>
              </a:rPr>
              <a:t> </a:t>
            </a:r>
            <a:r>
              <a:rPr sz="1637" spc="-61" dirty="0">
                <a:latin typeface="Arial Black"/>
                <a:cs typeface="Arial Black"/>
              </a:rPr>
              <a:t>Gain-</a:t>
            </a:r>
            <a:r>
              <a:rPr sz="1637" spc="-58" dirty="0">
                <a:latin typeface="Arial Black"/>
                <a:cs typeface="Arial Black"/>
              </a:rPr>
              <a:t>of-</a:t>
            </a:r>
            <a:r>
              <a:rPr sz="1637" spc="-91" dirty="0">
                <a:latin typeface="Arial Black"/>
                <a:cs typeface="Arial Black"/>
              </a:rPr>
              <a:t>Function</a:t>
            </a:r>
            <a:r>
              <a:rPr sz="1637" spc="-182" dirty="0">
                <a:latin typeface="Arial Black"/>
                <a:cs typeface="Arial Black"/>
              </a:rPr>
              <a:t> </a:t>
            </a:r>
            <a:r>
              <a:rPr sz="1637" spc="-39" dirty="0">
                <a:latin typeface="Arial Black"/>
                <a:cs typeface="Arial Black"/>
              </a:rPr>
              <a:t>Research</a:t>
            </a:r>
            <a:endParaRPr sz="1637">
              <a:latin typeface="Arial Black"/>
              <a:cs typeface="Arial Black"/>
            </a:endParaRPr>
          </a:p>
        </p:txBody>
      </p:sp>
      <p:sp>
        <p:nvSpPr>
          <p:cNvPr id="12" name="object 12"/>
          <p:cNvSpPr/>
          <p:nvPr/>
        </p:nvSpPr>
        <p:spPr>
          <a:xfrm>
            <a:off x="428" y="386764"/>
            <a:ext cx="11708658" cy="800164"/>
          </a:xfrm>
          <a:custGeom>
            <a:avLst/>
            <a:gdLst/>
            <a:ahLst/>
            <a:cxnLst/>
            <a:rect l="l" t="t" r="r" b="b"/>
            <a:pathLst>
              <a:path w="19308445" h="1319530">
                <a:moveTo>
                  <a:pt x="19308186" y="0"/>
                </a:moveTo>
                <a:lnTo>
                  <a:pt x="0" y="0"/>
                </a:lnTo>
                <a:lnTo>
                  <a:pt x="0" y="1319038"/>
                </a:lnTo>
                <a:lnTo>
                  <a:pt x="19308186" y="1319038"/>
                </a:lnTo>
                <a:lnTo>
                  <a:pt x="19308186" y="0"/>
                </a:lnTo>
                <a:close/>
              </a:path>
            </a:pathLst>
          </a:custGeom>
          <a:solidFill>
            <a:srgbClr val="000000">
              <a:alpha val="82348"/>
            </a:srgbClr>
          </a:solidFill>
        </p:spPr>
        <p:txBody>
          <a:bodyPr wrap="square" lIns="0" tIns="0" rIns="0" bIns="0" rtlCol="0"/>
          <a:lstStyle/>
          <a:p>
            <a:endParaRPr sz="1092"/>
          </a:p>
        </p:txBody>
      </p:sp>
      <p:sp>
        <p:nvSpPr>
          <p:cNvPr id="13" name="object 13"/>
          <p:cNvSpPr txBox="1">
            <a:spLocks noGrp="1"/>
          </p:cNvSpPr>
          <p:nvPr>
            <p:ph type="title"/>
          </p:nvPr>
        </p:nvSpPr>
        <p:spPr>
          <a:xfrm>
            <a:off x="233998" y="449807"/>
            <a:ext cx="11331680" cy="638406"/>
          </a:xfrm>
          <a:prstGeom prst="rect">
            <a:avLst/>
          </a:prstGeom>
        </p:spPr>
        <p:txBody>
          <a:bodyPr vert="horz" wrap="square" lIns="0" tIns="8471" rIns="0" bIns="0" rtlCol="0">
            <a:spAutoFit/>
          </a:bodyPr>
          <a:lstStyle/>
          <a:p>
            <a:pPr marL="7701">
              <a:lnSpc>
                <a:spcPct val="100000"/>
              </a:lnSpc>
              <a:spcBef>
                <a:spcPts val="67"/>
              </a:spcBef>
            </a:pPr>
            <a:r>
              <a:rPr sz="4093" dirty="0">
                <a:solidFill>
                  <a:srgbClr val="FEFFFF"/>
                </a:solidFill>
                <a:latin typeface="Arial"/>
                <a:cs typeface="Arial"/>
              </a:rPr>
              <a:t>Why</a:t>
            </a:r>
            <a:r>
              <a:rPr sz="4093" spc="-6" dirty="0">
                <a:solidFill>
                  <a:srgbClr val="FEFFFF"/>
                </a:solidFill>
                <a:latin typeface="Arial"/>
                <a:cs typeface="Arial"/>
              </a:rPr>
              <a:t> </a:t>
            </a:r>
            <a:r>
              <a:rPr sz="4093" dirty="0">
                <a:solidFill>
                  <a:srgbClr val="FEFFFF"/>
                </a:solidFill>
                <a:latin typeface="Arial"/>
                <a:cs typeface="Arial"/>
              </a:rPr>
              <a:t>understanding</a:t>
            </a:r>
            <a:r>
              <a:rPr sz="4093" spc="-3" dirty="0">
                <a:solidFill>
                  <a:srgbClr val="FEFFFF"/>
                </a:solidFill>
                <a:latin typeface="Arial"/>
                <a:cs typeface="Arial"/>
              </a:rPr>
              <a:t> </a:t>
            </a:r>
            <a:r>
              <a:rPr sz="4093" dirty="0">
                <a:solidFill>
                  <a:srgbClr val="FEFFFF"/>
                </a:solidFill>
                <a:latin typeface="Arial"/>
                <a:cs typeface="Arial"/>
              </a:rPr>
              <a:t>Gain</a:t>
            </a:r>
            <a:r>
              <a:rPr sz="4093" spc="-3" dirty="0">
                <a:solidFill>
                  <a:srgbClr val="FEFFFF"/>
                </a:solidFill>
                <a:latin typeface="Arial"/>
                <a:cs typeface="Arial"/>
              </a:rPr>
              <a:t> </a:t>
            </a:r>
            <a:r>
              <a:rPr sz="4093" dirty="0">
                <a:solidFill>
                  <a:srgbClr val="FEFFFF"/>
                </a:solidFill>
                <a:latin typeface="Arial"/>
                <a:cs typeface="Arial"/>
              </a:rPr>
              <a:t>of</a:t>
            </a:r>
            <a:r>
              <a:rPr sz="4093" spc="-3" dirty="0">
                <a:solidFill>
                  <a:srgbClr val="FEFFFF"/>
                </a:solidFill>
                <a:latin typeface="Arial"/>
                <a:cs typeface="Arial"/>
              </a:rPr>
              <a:t> </a:t>
            </a:r>
            <a:r>
              <a:rPr sz="4093" dirty="0">
                <a:solidFill>
                  <a:srgbClr val="FEFFFF"/>
                </a:solidFill>
                <a:latin typeface="Arial"/>
                <a:cs typeface="Arial"/>
              </a:rPr>
              <a:t>Function</a:t>
            </a:r>
            <a:r>
              <a:rPr sz="4093" spc="-3" dirty="0">
                <a:solidFill>
                  <a:srgbClr val="FEFFFF"/>
                </a:solidFill>
                <a:latin typeface="Arial"/>
                <a:cs typeface="Arial"/>
              </a:rPr>
              <a:t> </a:t>
            </a:r>
            <a:r>
              <a:rPr sz="4093" dirty="0">
                <a:solidFill>
                  <a:srgbClr val="FEFFFF"/>
                </a:solidFill>
                <a:latin typeface="Arial"/>
                <a:cs typeface="Arial"/>
              </a:rPr>
              <a:t>is</a:t>
            </a:r>
            <a:r>
              <a:rPr sz="4093" spc="-3" dirty="0">
                <a:solidFill>
                  <a:srgbClr val="FEFFFF"/>
                </a:solidFill>
                <a:latin typeface="Arial"/>
                <a:cs typeface="Arial"/>
              </a:rPr>
              <a:t> </a:t>
            </a:r>
            <a:r>
              <a:rPr sz="4093" spc="-6" dirty="0">
                <a:solidFill>
                  <a:srgbClr val="FEFFFF"/>
                </a:solidFill>
                <a:latin typeface="Arial"/>
                <a:cs typeface="Arial"/>
              </a:rPr>
              <a:t>Important</a:t>
            </a:r>
            <a:endParaRPr sz="4093">
              <a:latin typeface="Arial"/>
              <a:cs typeface="Arial"/>
            </a:endParaRPr>
          </a:p>
        </p:txBody>
      </p:sp>
      <p:sp>
        <p:nvSpPr>
          <p:cNvPr id="14" name="object 14"/>
          <p:cNvSpPr txBox="1"/>
          <p:nvPr/>
        </p:nvSpPr>
        <p:spPr>
          <a:xfrm>
            <a:off x="187393" y="88996"/>
            <a:ext cx="471319" cy="199825"/>
          </a:xfrm>
          <a:prstGeom prst="rect">
            <a:avLst/>
          </a:prstGeom>
        </p:spPr>
        <p:txBody>
          <a:bodyPr vert="horz" wrap="square" lIns="0" tIns="8471" rIns="0" bIns="0" rtlCol="0">
            <a:spAutoFit/>
          </a:bodyPr>
          <a:lstStyle/>
          <a:p>
            <a:pPr marL="7701">
              <a:spcBef>
                <a:spcPts val="67"/>
              </a:spcBef>
            </a:pPr>
            <a:r>
              <a:rPr sz="1243" spc="-6" dirty="0">
                <a:solidFill>
                  <a:srgbClr val="919191"/>
                </a:solidFill>
                <a:latin typeface="Arial"/>
                <a:cs typeface="Arial"/>
              </a:rPr>
              <a:t>Inform</a:t>
            </a:r>
            <a:endParaRPr sz="1243">
              <a:latin typeface="Arial"/>
              <a:cs typeface="Arial"/>
            </a:endParaRPr>
          </a:p>
        </p:txBody>
      </p:sp>
      <p:grpSp>
        <p:nvGrpSpPr>
          <p:cNvPr id="15" name="object 15"/>
          <p:cNvGrpSpPr/>
          <p:nvPr/>
        </p:nvGrpSpPr>
        <p:grpSpPr>
          <a:xfrm>
            <a:off x="1093171" y="4111527"/>
            <a:ext cx="123221" cy="1425509"/>
            <a:chOff x="1802014" y="6780212"/>
            <a:chExt cx="203200" cy="2350770"/>
          </a:xfrm>
        </p:grpSpPr>
        <p:pic>
          <p:nvPicPr>
            <p:cNvPr id="16" name="object 16"/>
            <p:cNvPicPr/>
            <p:nvPr/>
          </p:nvPicPr>
          <p:blipFill>
            <a:blip cstate="print"/>
            <a:stretch>
              <a:fillRect/>
            </a:stretch>
          </p:blipFill>
          <p:spPr>
            <a:xfrm>
              <a:off x="1802014" y="7817400"/>
              <a:ext cx="202415" cy="202415"/>
            </a:xfrm>
            <a:prstGeom prst="rect">
              <a:avLst/>
            </a:prstGeom>
          </p:spPr>
        </p:pic>
        <p:pic>
          <p:nvPicPr>
            <p:cNvPr id="17" name="object 17"/>
            <p:cNvPicPr/>
            <p:nvPr/>
          </p:nvPicPr>
          <p:blipFill>
            <a:blip cstate="print"/>
            <a:stretch>
              <a:fillRect/>
            </a:stretch>
          </p:blipFill>
          <p:spPr>
            <a:xfrm>
              <a:off x="1802207" y="6780212"/>
              <a:ext cx="202415" cy="202415"/>
            </a:xfrm>
            <a:prstGeom prst="rect">
              <a:avLst/>
            </a:prstGeom>
          </p:spPr>
        </p:pic>
        <p:pic>
          <p:nvPicPr>
            <p:cNvPr id="18" name="object 18"/>
            <p:cNvPicPr/>
            <p:nvPr/>
          </p:nvPicPr>
          <p:blipFill>
            <a:blip cstate="print"/>
            <a:stretch>
              <a:fillRect/>
            </a:stretch>
          </p:blipFill>
          <p:spPr>
            <a:xfrm>
              <a:off x="1802207" y="8927953"/>
              <a:ext cx="202415" cy="202415"/>
            </a:xfrm>
            <a:prstGeom prst="rect">
              <a:avLst/>
            </a:prstGeom>
          </p:spPr>
        </p:pic>
      </p:grpSp>
      <p:sp>
        <p:nvSpPr>
          <p:cNvPr id="19" name="object 19"/>
          <p:cNvSpPr txBox="1"/>
          <p:nvPr/>
        </p:nvSpPr>
        <p:spPr>
          <a:xfrm>
            <a:off x="487530" y="4678587"/>
            <a:ext cx="516372" cy="253194"/>
          </a:xfrm>
          <a:prstGeom prst="rect">
            <a:avLst/>
          </a:prstGeom>
        </p:spPr>
        <p:txBody>
          <a:bodyPr vert="horz" wrap="square" lIns="0" tIns="10397" rIns="0" bIns="0" rtlCol="0">
            <a:spAutoFit/>
          </a:bodyPr>
          <a:lstStyle/>
          <a:p>
            <a:pPr marL="7701">
              <a:spcBef>
                <a:spcPts val="82"/>
              </a:spcBef>
            </a:pPr>
            <a:r>
              <a:rPr sz="1577" spc="-64" dirty="0">
                <a:solidFill>
                  <a:srgbClr val="AE0427"/>
                </a:solidFill>
                <a:latin typeface="Arial Black"/>
                <a:cs typeface="Arial Black"/>
              </a:rPr>
              <a:t>2014</a:t>
            </a:r>
            <a:endParaRPr sz="1577">
              <a:latin typeface="Arial Black"/>
              <a:cs typeface="Arial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3567" y="5930955"/>
            <a:ext cx="11629720" cy="738742"/>
          </a:xfrm>
          <a:prstGeom prst="rect">
            <a:avLst/>
          </a:prstGeom>
        </p:spPr>
        <p:txBody>
          <a:bodyPr vert="horz" wrap="square" lIns="0" tIns="7316" rIns="0" bIns="0" rtlCol="0">
            <a:spAutoFit/>
          </a:bodyPr>
          <a:lstStyle/>
          <a:p>
            <a:pPr marL="7701" marR="3081">
              <a:lnSpc>
                <a:spcPct val="110700"/>
              </a:lnSpc>
              <a:spcBef>
                <a:spcPts val="58"/>
              </a:spcBef>
            </a:pPr>
            <a:r>
              <a:rPr sz="1092" spc="36" dirty="0">
                <a:latin typeface="Arial"/>
                <a:cs typeface="Arial"/>
              </a:rPr>
              <a:t>*</a:t>
            </a:r>
            <a:r>
              <a:rPr sz="1092" spc="30" dirty="0">
                <a:latin typeface="Arial"/>
                <a:cs typeface="Arial"/>
              </a:rPr>
              <a:t> </a:t>
            </a:r>
            <a:r>
              <a:rPr sz="1092" spc="33" dirty="0">
                <a:latin typeface="Arial"/>
                <a:cs typeface="Arial"/>
              </a:rPr>
              <a:t>Zhengli </a:t>
            </a:r>
            <a:r>
              <a:rPr sz="1092" spc="-12" dirty="0">
                <a:latin typeface="Arial"/>
                <a:cs typeface="Arial"/>
              </a:rPr>
              <a:t>S,</a:t>
            </a:r>
            <a:r>
              <a:rPr sz="1092" spc="33" dirty="0">
                <a:latin typeface="Arial"/>
                <a:cs typeface="Arial"/>
              </a:rPr>
              <a:t> </a:t>
            </a:r>
            <a:r>
              <a:rPr sz="1092" dirty="0">
                <a:latin typeface="Arial"/>
                <a:cs typeface="Arial"/>
              </a:rPr>
              <a:t>Baric</a:t>
            </a:r>
            <a:r>
              <a:rPr sz="1092" spc="33" dirty="0">
                <a:latin typeface="Arial"/>
                <a:cs typeface="Arial"/>
              </a:rPr>
              <a:t> </a:t>
            </a:r>
            <a:r>
              <a:rPr sz="1092" spc="-64" dirty="0">
                <a:latin typeface="Arial"/>
                <a:cs typeface="Arial"/>
              </a:rPr>
              <a:t>RS,</a:t>
            </a:r>
            <a:r>
              <a:rPr sz="1092" spc="33" dirty="0">
                <a:latin typeface="Arial"/>
                <a:cs typeface="Arial"/>
              </a:rPr>
              <a:t> </a:t>
            </a:r>
            <a:r>
              <a:rPr sz="1092" spc="49" dirty="0">
                <a:latin typeface="Arial"/>
                <a:cs typeface="Arial"/>
              </a:rPr>
              <a:t>et</a:t>
            </a:r>
            <a:r>
              <a:rPr sz="1092" spc="33" dirty="0">
                <a:latin typeface="Arial"/>
                <a:cs typeface="Arial"/>
              </a:rPr>
              <a:t> </a:t>
            </a:r>
            <a:r>
              <a:rPr sz="1092" dirty="0">
                <a:latin typeface="Arial"/>
                <a:cs typeface="Arial"/>
              </a:rPr>
              <a:t>sl.</a:t>
            </a:r>
            <a:r>
              <a:rPr sz="1092" spc="33" dirty="0">
                <a:latin typeface="Arial"/>
                <a:cs typeface="Arial"/>
              </a:rPr>
              <a:t> </a:t>
            </a:r>
            <a:r>
              <a:rPr sz="1092" dirty="0">
                <a:latin typeface="Arial"/>
                <a:cs typeface="Arial"/>
              </a:rPr>
              <a:t>Two</a:t>
            </a:r>
            <a:r>
              <a:rPr sz="1092" spc="33" dirty="0">
                <a:latin typeface="Arial"/>
                <a:cs typeface="Arial"/>
              </a:rPr>
              <a:t> </a:t>
            </a:r>
            <a:r>
              <a:rPr sz="1092" spc="36" dirty="0">
                <a:latin typeface="Arial"/>
                <a:cs typeface="Arial"/>
              </a:rPr>
              <a:t>Mutations</a:t>
            </a:r>
            <a:r>
              <a:rPr sz="1092" spc="33" dirty="0">
                <a:latin typeface="Arial"/>
                <a:cs typeface="Arial"/>
              </a:rPr>
              <a:t> </a:t>
            </a:r>
            <a:r>
              <a:rPr sz="1092" dirty="0">
                <a:latin typeface="Arial"/>
                <a:cs typeface="Arial"/>
              </a:rPr>
              <a:t>Were</a:t>
            </a:r>
            <a:r>
              <a:rPr sz="1092" spc="33" dirty="0">
                <a:latin typeface="Arial"/>
                <a:cs typeface="Arial"/>
              </a:rPr>
              <a:t> </a:t>
            </a:r>
            <a:r>
              <a:rPr sz="1092" spc="39" dirty="0">
                <a:latin typeface="Arial"/>
                <a:cs typeface="Arial"/>
              </a:rPr>
              <a:t>Critical</a:t>
            </a:r>
            <a:r>
              <a:rPr sz="1092" spc="33" dirty="0">
                <a:latin typeface="Arial"/>
                <a:cs typeface="Arial"/>
              </a:rPr>
              <a:t> </a:t>
            </a:r>
            <a:r>
              <a:rPr sz="1092" spc="49" dirty="0">
                <a:latin typeface="Arial"/>
                <a:cs typeface="Arial"/>
              </a:rPr>
              <a:t>for</a:t>
            </a:r>
            <a:r>
              <a:rPr sz="1092" spc="33" dirty="0">
                <a:latin typeface="Arial"/>
                <a:cs typeface="Arial"/>
              </a:rPr>
              <a:t> </a:t>
            </a:r>
            <a:r>
              <a:rPr sz="1092" dirty="0">
                <a:latin typeface="Arial"/>
                <a:cs typeface="Arial"/>
              </a:rPr>
              <a:t>Bat-to-</a:t>
            </a:r>
            <a:r>
              <a:rPr sz="1092" spc="33" dirty="0">
                <a:latin typeface="Arial"/>
                <a:cs typeface="Arial"/>
              </a:rPr>
              <a:t>Human</a:t>
            </a:r>
            <a:r>
              <a:rPr sz="1092" spc="30" dirty="0">
                <a:latin typeface="Arial"/>
                <a:cs typeface="Arial"/>
              </a:rPr>
              <a:t> </a:t>
            </a:r>
            <a:r>
              <a:rPr sz="1092" dirty="0">
                <a:latin typeface="Arial"/>
                <a:cs typeface="Arial"/>
              </a:rPr>
              <a:t>Transmission</a:t>
            </a:r>
            <a:r>
              <a:rPr sz="1092" spc="33" dirty="0">
                <a:latin typeface="Arial"/>
                <a:cs typeface="Arial"/>
              </a:rPr>
              <a:t> </a:t>
            </a:r>
            <a:r>
              <a:rPr sz="1092" spc="64" dirty="0">
                <a:latin typeface="Arial"/>
                <a:cs typeface="Arial"/>
              </a:rPr>
              <a:t>of</a:t>
            </a:r>
            <a:r>
              <a:rPr sz="1092" spc="33" dirty="0">
                <a:latin typeface="Arial"/>
                <a:cs typeface="Arial"/>
              </a:rPr>
              <a:t> </a:t>
            </a:r>
            <a:r>
              <a:rPr sz="1092" spc="45" dirty="0">
                <a:latin typeface="Arial"/>
                <a:cs typeface="Arial"/>
              </a:rPr>
              <a:t>Middle</a:t>
            </a:r>
            <a:r>
              <a:rPr sz="1092" spc="33" dirty="0">
                <a:latin typeface="Arial"/>
                <a:cs typeface="Arial"/>
              </a:rPr>
              <a:t> </a:t>
            </a:r>
            <a:r>
              <a:rPr sz="1092" spc="-6" dirty="0">
                <a:latin typeface="Arial"/>
                <a:cs typeface="Arial"/>
              </a:rPr>
              <a:t>East</a:t>
            </a:r>
            <a:r>
              <a:rPr sz="1092" spc="33" dirty="0">
                <a:latin typeface="Arial"/>
                <a:cs typeface="Arial"/>
              </a:rPr>
              <a:t> </a:t>
            </a:r>
            <a:r>
              <a:rPr sz="1092" dirty="0">
                <a:latin typeface="Arial"/>
                <a:cs typeface="Arial"/>
              </a:rPr>
              <a:t>Respiratory</a:t>
            </a:r>
            <a:r>
              <a:rPr sz="1092" spc="33" dirty="0">
                <a:latin typeface="Arial"/>
                <a:cs typeface="Arial"/>
              </a:rPr>
              <a:t> Syndrome </a:t>
            </a:r>
            <a:r>
              <a:rPr sz="1092" dirty="0">
                <a:latin typeface="Arial"/>
                <a:cs typeface="Arial"/>
              </a:rPr>
              <a:t>Coronavirus.</a:t>
            </a:r>
            <a:r>
              <a:rPr sz="1092" spc="33" dirty="0">
                <a:latin typeface="Arial"/>
                <a:cs typeface="Arial"/>
              </a:rPr>
              <a:t> </a:t>
            </a:r>
            <a:r>
              <a:rPr sz="1092" spc="-91" dirty="0">
                <a:latin typeface="Arial"/>
                <a:cs typeface="Arial"/>
              </a:rPr>
              <a:t>J</a:t>
            </a:r>
            <a:r>
              <a:rPr sz="1092" spc="33" dirty="0">
                <a:latin typeface="Arial"/>
                <a:cs typeface="Arial"/>
              </a:rPr>
              <a:t> </a:t>
            </a:r>
            <a:r>
              <a:rPr sz="1092" dirty="0">
                <a:latin typeface="Arial"/>
                <a:cs typeface="Arial"/>
              </a:rPr>
              <a:t>Virol.2015;89(17):9199</a:t>
            </a:r>
            <a:r>
              <a:rPr sz="1092" dirty="0">
                <a:latin typeface="Tahoma"/>
                <a:cs typeface="Tahoma"/>
              </a:rPr>
              <a:t>-</a:t>
            </a:r>
            <a:r>
              <a:rPr sz="1092" spc="-6" dirty="0">
                <a:latin typeface="Arial"/>
                <a:cs typeface="Arial"/>
              </a:rPr>
              <a:t>9123.</a:t>
            </a:r>
            <a:r>
              <a:rPr sz="1092" spc="33" dirty="0">
                <a:latin typeface="Arial"/>
                <a:cs typeface="Arial"/>
              </a:rPr>
              <a:t> </a:t>
            </a:r>
            <a:r>
              <a:rPr sz="1092" spc="30" dirty="0">
                <a:latin typeface="Arial"/>
                <a:cs typeface="Arial"/>
              </a:rPr>
              <a:t>Funded</a:t>
            </a:r>
            <a:r>
              <a:rPr sz="1092" spc="33" dirty="0">
                <a:latin typeface="Arial"/>
                <a:cs typeface="Arial"/>
              </a:rPr>
              <a:t> by </a:t>
            </a:r>
            <a:r>
              <a:rPr sz="1092" dirty="0">
                <a:latin typeface="Arial"/>
                <a:cs typeface="Arial"/>
              </a:rPr>
              <a:t>NIH</a:t>
            </a:r>
            <a:r>
              <a:rPr sz="1092" spc="-18" dirty="0">
                <a:latin typeface="Arial"/>
                <a:cs typeface="Arial"/>
              </a:rPr>
              <a:t> </a:t>
            </a:r>
            <a:r>
              <a:rPr sz="1092" spc="36" dirty="0">
                <a:latin typeface="Arial"/>
                <a:cs typeface="Arial"/>
              </a:rPr>
              <a:t>grants</a:t>
            </a:r>
            <a:r>
              <a:rPr sz="1092" spc="-18" dirty="0">
                <a:latin typeface="Arial"/>
                <a:cs typeface="Arial"/>
              </a:rPr>
              <a:t> </a:t>
            </a:r>
            <a:r>
              <a:rPr sz="1092" dirty="0">
                <a:latin typeface="Arial"/>
                <a:cs typeface="Arial"/>
              </a:rPr>
              <a:t>RO1AI089728,</a:t>
            </a:r>
            <a:r>
              <a:rPr sz="1092" spc="-15" dirty="0">
                <a:latin typeface="Arial"/>
                <a:cs typeface="Arial"/>
              </a:rPr>
              <a:t> </a:t>
            </a:r>
            <a:r>
              <a:rPr sz="1092" spc="-6" dirty="0">
                <a:latin typeface="Arial"/>
                <a:cs typeface="Arial"/>
              </a:rPr>
              <a:t>RO1AI110700.</a:t>
            </a:r>
            <a:endParaRPr sz="1092">
              <a:latin typeface="Arial"/>
              <a:cs typeface="Arial"/>
            </a:endParaRPr>
          </a:p>
          <a:p>
            <a:pPr marL="7701" marR="175974">
              <a:lnSpc>
                <a:spcPct val="110700"/>
              </a:lnSpc>
            </a:pPr>
            <a:r>
              <a:rPr sz="1092" spc="36" dirty="0">
                <a:latin typeface="Arial"/>
                <a:cs typeface="Arial"/>
              </a:rPr>
              <a:t>**</a:t>
            </a:r>
            <a:r>
              <a:rPr sz="1092" spc="12" dirty="0">
                <a:latin typeface="Arial"/>
                <a:cs typeface="Arial"/>
              </a:rPr>
              <a:t> </a:t>
            </a:r>
            <a:r>
              <a:rPr sz="1092" dirty="0">
                <a:latin typeface="Arial"/>
                <a:cs typeface="Arial"/>
              </a:rPr>
              <a:t>Wuhan</a:t>
            </a:r>
            <a:r>
              <a:rPr sz="1092" spc="15" dirty="0">
                <a:latin typeface="Arial"/>
                <a:cs typeface="Arial"/>
              </a:rPr>
              <a:t> </a:t>
            </a:r>
            <a:r>
              <a:rPr sz="1092" spc="39" dirty="0">
                <a:latin typeface="Arial"/>
                <a:cs typeface="Arial"/>
              </a:rPr>
              <a:t>City</a:t>
            </a:r>
            <a:r>
              <a:rPr sz="1092" spc="15" dirty="0">
                <a:latin typeface="Arial"/>
                <a:cs typeface="Arial"/>
              </a:rPr>
              <a:t> </a:t>
            </a:r>
            <a:r>
              <a:rPr sz="1092" spc="30" dirty="0">
                <a:latin typeface="Arial"/>
                <a:cs typeface="Arial"/>
              </a:rPr>
              <a:t>Health</a:t>
            </a:r>
            <a:r>
              <a:rPr sz="1092" spc="12" dirty="0">
                <a:latin typeface="Arial"/>
                <a:cs typeface="Arial"/>
              </a:rPr>
              <a:t> </a:t>
            </a:r>
            <a:r>
              <a:rPr sz="1092" spc="52" dirty="0">
                <a:latin typeface="Arial"/>
                <a:cs typeface="Arial"/>
              </a:rPr>
              <a:t>Committee</a:t>
            </a:r>
            <a:r>
              <a:rPr sz="1092" spc="15" dirty="0">
                <a:latin typeface="Arial"/>
                <a:cs typeface="Arial"/>
              </a:rPr>
              <a:t> </a:t>
            </a:r>
            <a:r>
              <a:rPr sz="1092" dirty="0">
                <a:latin typeface="Arial"/>
                <a:cs typeface="Arial"/>
              </a:rPr>
              <a:t>(WCHC).</a:t>
            </a:r>
            <a:r>
              <a:rPr sz="1092" spc="12" dirty="0">
                <a:latin typeface="Arial"/>
                <a:cs typeface="Arial"/>
              </a:rPr>
              <a:t> </a:t>
            </a:r>
            <a:r>
              <a:rPr sz="1092" dirty="0">
                <a:latin typeface="Arial"/>
                <a:cs typeface="Arial"/>
              </a:rPr>
              <a:t>Wuhan</a:t>
            </a:r>
            <a:r>
              <a:rPr sz="1092" spc="15" dirty="0">
                <a:latin typeface="Arial"/>
                <a:cs typeface="Arial"/>
              </a:rPr>
              <a:t> </a:t>
            </a:r>
            <a:r>
              <a:rPr sz="1092" spc="39" dirty="0">
                <a:latin typeface="Arial"/>
                <a:cs typeface="Arial"/>
              </a:rPr>
              <a:t>Municipal</a:t>
            </a:r>
            <a:r>
              <a:rPr sz="1092" spc="15" dirty="0">
                <a:latin typeface="Arial"/>
                <a:cs typeface="Arial"/>
              </a:rPr>
              <a:t> </a:t>
            </a:r>
            <a:r>
              <a:rPr sz="1092" spc="30" dirty="0">
                <a:latin typeface="Arial"/>
                <a:cs typeface="Arial"/>
              </a:rPr>
              <a:t>Health</a:t>
            </a:r>
            <a:r>
              <a:rPr sz="1092" spc="12" dirty="0">
                <a:latin typeface="Arial"/>
                <a:cs typeface="Arial"/>
              </a:rPr>
              <a:t> </a:t>
            </a:r>
            <a:r>
              <a:rPr sz="1092" spc="36" dirty="0">
                <a:latin typeface="Arial"/>
                <a:cs typeface="Arial"/>
              </a:rPr>
              <a:t>and</a:t>
            </a:r>
            <a:r>
              <a:rPr sz="1092" spc="15" dirty="0">
                <a:latin typeface="Arial"/>
                <a:cs typeface="Arial"/>
              </a:rPr>
              <a:t> </a:t>
            </a:r>
            <a:r>
              <a:rPr sz="1092" spc="30" dirty="0">
                <a:latin typeface="Arial"/>
                <a:cs typeface="Arial"/>
              </a:rPr>
              <a:t>Health</a:t>
            </a:r>
            <a:r>
              <a:rPr sz="1092" spc="15" dirty="0">
                <a:latin typeface="Arial"/>
                <a:cs typeface="Arial"/>
              </a:rPr>
              <a:t> </a:t>
            </a:r>
            <a:r>
              <a:rPr sz="1092" dirty="0">
                <a:latin typeface="Arial"/>
                <a:cs typeface="Arial"/>
              </a:rPr>
              <a:t>Commission's</a:t>
            </a:r>
            <a:r>
              <a:rPr sz="1092" spc="12" dirty="0">
                <a:latin typeface="Arial"/>
                <a:cs typeface="Arial"/>
              </a:rPr>
              <a:t> </a:t>
            </a:r>
            <a:r>
              <a:rPr sz="1092" spc="42" dirty="0">
                <a:latin typeface="Arial"/>
                <a:cs typeface="Arial"/>
              </a:rPr>
              <a:t>brie</a:t>
            </a:r>
            <a:r>
              <a:rPr sz="1092" spc="42" dirty="0">
                <a:latin typeface="Tahoma"/>
                <a:cs typeface="Tahoma"/>
              </a:rPr>
              <a:t>f</a:t>
            </a:r>
            <a:r>
              <a:rPr sz="1092" spc="42" dirty="0">
                <a:latin typeface="Arial"/>
                <a:cs typeface="Arial"/>
              </a:rPr>
              <a:t>ing</a:t>
            </a:r>
            <a:r>
              <a:rPr sz="1092" spc="15" dirty="0">
                <a:latin typeface="Arial"/>
                <a:cs typeface="Arial"/>
              </a:rPr>
              <a:t> </a:t>
            </a:r>
            <a:r>
              <a:rPr sz="1092" spc="49" dirty="0">
                <a:latin typeface="Arial"/>
                <a:cs typeface="Arial"/>
              </a:rPr>
              <a:t>on</a:t>
            </a:r>
            <a:r>
              <a:rPr sz="1092" spc="15" dirty="0">
                <a:latin typeface="Arial"/>
                <a:cs typeface="Arial"/>
              </a:rPr>
              <a:t> </a:t>
            </a:r>
            <a:r>
              <a:rPr sz="1092" spc="49" dirty="0">
                <a:latin typeface="Arial"/>
                <a:cs typeface="Arial"/>
              </a:rPr>
              <a:t>the</a:t>
            </a:r>
            <a:r>
              <a:rPr sz="1092" spc="12" dirty="0">
                <a:latin typeface="Arial"/>
                <a:cs typeface="Arial"/>
              </a:rPr>
              <a:t> </a:t>
            </a:r>
            <a:r>
              <a:rPr sz="1092" spc="49" dirty="0">
                <a:latin typeface="Arial"/>
                <a:cs typeface="Arial"/>
              </a:rPr>
              <a:t>current</a:t>
            </a:r>
            <a:r>
              <a:rPr sz="1092" spc="15" dirty="0">
                <a:latin typeface="Arial"/>
                <a:cs typeface="Arial"/>
              </a:rPr>
              <a:t> </a:t>
            </a:r>
            <a:r>
              <a:rPr sz="1092" spc="39" dirty="0">
                <a:latin typeface="Arial"/>
                <a:cs typeface="Arial"/>
              </a:rPr>
              <a:t>pneumonia</a:t>
            </a:r>
            <a:r>
              <a:rPr sz="1092" spc="15" dirty="0">
                <a:latin typeface="Arial"/>
                <a:cs typeface="Arial"/>
              </a:rPr>
              <a:t> </a:t>
            </a:r>
            <a:r>
              <a:rPr sz="1092" spc="55" dirty="0">
                <a:latin typeface="Arial"/>
                <a:cs typeface="Arial"/>
              </a:rPr>
              <a:t>epidemic</a:t>
            </a:r>
            <a:r>
              <a:rPr sz="1092" spc="12" dirty="0">
                <a:latin typeface="Arial"/>
                <a:cs typeface="Arial"/>
              </a:rPr>
              <a:t> </a:t>
            </a:r>
            <a:r>
              <a:rPr sz="1092" spc="39" dirty="0">
                <a:latin typeface="Arial"/>
                <a:cs typeface="Arial"/>
              </a:rPr>
              <a:t>situation</a:t>
            </a:r>
            <a:r>
              <a:rPr sz="1092" spc="15" dirty="0">
                <a:latin typeface="Arial"/>
                <a:cs typeface="Arial"/>
              </a:rPr>
              <a:t> </a:t>
            </a:r>
            <a:r>
              <a:rPr sz="1092" spc="42" dirty="0">
                <a:latin typeface="Arial"/>
                <a:cs typeface="Arial"/>
              </a:rPr>
              <a:t>in</a:t>
            </a:r>
            <a:r>
              <a:rPr sz="1092" spc="15" dirty="0">
                <a:latin typeface="Arial"/>
                <a:cs typeface="Arial"/>
              </a:rPr>
              <a:t> </a:t>
            </a:r>
            <a:r>
              <a:rPr sz="1092" spc="45" dirty="0">
                <a:latin typeface="Arial"/>
                <a:cs typeface="Arial"/>
              </a:rPr>
              <a:t>our</a:t>
            </a:r>
            <a:r>
              <a:rPr sz="1092" spc="12" dirty="0">
                <a:latin typeface="Arial"/>
                <a:cs typeface="Arial"/>
              </a:rPr>
              <a:t> </a:t>
            </a:r>
            <a:r>
              <a:rPr sz="1092" spc="55" dirty="0">
                <a:latin typeface="Arial"/>
                <a:cs typeface="Arial"/>
              </a:rPr>
              <a:t>city</a:t>
            </a:r>
            <a:r>
              <a:rPr sz="1092" spc="15" dirty="0">
                <a:latin typeface="Arial"/>
                <a:cs typeface="Arial"/>
              </a:rPr>
              <a:t> </a:t>
            </a:r>
            <a:r>
              <a:rPr sz="1092" dirty="0">
                <a:latin typeface="Arial"/>
                <a:cs typeface="Arial"/>
              </a:rPr>
              <a:t>2019</a:t>
            </a:r>
            <a:r>
              <a:rPr sz="1092" spc="15" dirty="0">
                <a:latin typeface="Arial"/>
                <a:cs typeface="Arial"/>
              </a:rPr>
              <a:t> </a:t>
            </a:r>
            <a:r>
              <a:rPr sz="1092" spc="52" dirty="0">
                <a:latin typeface="Arial"/>
                <a:cs typeface="Arial"/>
              </a:rPr>
              <a:t>[updated</a:t>
            </a:r>
            <a:r>
              <a:rPr sz="1092" spc="12" dirty="0">
                <a:latin typeface="Arial"/>
                <a:cs typeface="Arial"/>
              </a:rPr>
              <a:t> </a:t>
            </a:r>
            <a:r>
              <a:rPr sz="1092" spc="-15" dirty="0">
                <a:latin typeface="Arial"/>
                <a:cs typeface="Arial"/>
              </a:rPr>
              <a:t>31 </a:t>
            </a:r>
            <a:r>
              <a:rPr sz="1092" spc="36" dirty="0">
                <a:latin typeface="Arial"/>
                <a:cs typeface="Arial"/>
              </a:rPr>
              <a:t>December </a:t>
            </a:r>
            <a:r>
              <a:rPr sz="1092" dirty="0">
                <a:latin typeface="Arial"/>
                <a:cs typeface="Arial"/>
              </a:rPr>
              <a:t>2019,</a:t>
            </a:r>
            <a:r>
              <a:rPr sz="1092" spc="39" dirty="0">
                <a:latin typeface="Arial"/>
                <a:cs typeface="Arial"/>
              </a:rPr>
              <a:t> </a:t>
            </a:r>
            <a:r>
              <a:rPr sz="1092" spc="-67" dirty="0">
                <a:latin typeface="Arial"/>
                <a:cs typeface="Arial"/>
              </a:rPr>
              <a:t>14</a:t>
            </a:r>
            <a:r>
              <a:rPr sz="1092" spc="39" dirty="0">
                <a:latin typeface="Arial"/>
                <a:cs typeface="Arial"/>
              </a:rPr>
              <a:t> </a:t>
            </a:r>
            <a:r>
              <a:rPr sz="1092" dirty="0">
                <a:latin typeface="Arial"/>
                <a:cs typeface="Arial"/>
              </a:rPr>
              <a:t>January</a:t>
            </a:r>
            <a:r>
              <a:rPr sz="1092" spc="39" dirty="0">
                <a:latin typeface="Arial"/>
                <a:cs typeface="Arial"/>
              </a:rPr>
              <a:t> </a:t>
            </a:r>
            <a:r>
              <a:rPr sz="1092" spc="58" dirty="0">
                <a:latin typeface="Arial"/>
                <a:cs typeface="Arial"/>
              </a:rPr>
              <a:t>2020].</a:t>
            </a:r>
            <a:r>
              <a:rPr sz="1092" spc="39" dirty="0">
                <a:latin typeface="Arial"/>
                <a:cs typeface="Arial"/>
              </a:rPr>
              <a:t> </a:t>
            </a:r>
            <a:r>
              <a:rPr sz="1092" dirty="0">
                <a:latin typeface="Arial"/>
                <a:cs typeface="Arial"/>
              </a:rPr>
              <a:t>Available</a:t>
            </a:r>
            <a:r>
              <a:rPr sz="1092" spc="39" dirty="0">
                <a:latin typeface="Arial"/>
                <a:cs typeface="Arial"/>
              </a:rPr>
              <a:t> </a:t>
            </a:r>
            <a:r>
              <a:rPr sz="1092" spc="52" dirty="0">
                <a:latin typeface="Arial"/>
                <a:cs typeface="Arial"/>
              </a:rPr>
              <a:t>from:</a:t>
            </a:r>
            <a:r>
              <a:rPr sz="1092" spc="36" dirty="0">
                <a:latin typeface="Arial"/>
                <a:cs typeface="Arial"/>
              </a:rPr>
              <a:t> </a:t>
            </a:r>
            <a:r>
              <a:rPr sz="1092" spc="27" dirty="0">
                <a:latin typeface="Arial"/>
                <a:cs typeface="Arial"/>
                <a:hlinkClick r:id="rId2"/>
              </a:rPr>
              <a:t>http://wjw.wuhan.gov.cn/front/web/showDetail/2019123108989</a:t>
            </a:r>
            <a:endParaRPr sz="1092">
              <a:latin typeface="Arial"/>
              <a:cs typeface="Arial"/>
            </a:endParaRPr>
          </a:p>
        </p:txBody>
      </p:sp>
      <p:grpSp>
        <p:nvGrpSpPr>
          <p:cNvPr id="3" name="object 3"/>
          <p:cNvGrpSpPr/>
          <p:nvPr/>
        </p:nvGrpSpPr>
        <p:grpSpPr>
          <a:xfrm>
            <a:off x="1086933" y="1283516"/>
            <a:ext cx="142089" cy="4595361"/>
            <a:chOff x="1791727" y="2116613"/>
            <a:chExt cx="234315" cy="7578090"/>
          </a:xfrm>
        </p:grpSpPr>
        <p:sp>
          <p:nvSpPr>
            <p:cNvPr id="4" name="object 4"/>
            <p:cNvSpPr/>
            <p:nvPr/>
          </p:nvSpPr>
          <p:spPr>
            <a:xfrm>
              <a:off x="1907244" y="2132488"/>
              <a:ext cx="0" cy="7439659"/>
            </a:xfrm>
            <a:custGeom>
              <a:avLst/>
              <a:gdLst/>
              <a:ahLst/>
              <a:cxnLst/>
              <a:rect l="l" t="t" r="r" b="b"/>
              <a:pathLst>
                <a:path h="7439659">
                  <a:moveTo>
                    <a:pt x="0" y="0"/>
                  </a:moveTo>
                  <a:lnTo>
                    <a:pt x="0" y="7439366"/>
                  </a:lnTo>
                </a:path>
              </a:pathLst>
            </a:custGeom>
            <a:ln w="31412">
              <a:solidFill>
                <a:srgbClr val="D5D5D5"/>
              </a:solidFill>
            </a:ln>
          </p:spPr>
          <p:txBody>
            <a:bodyPr wrap="square" lIns="0" tIns="0" rIns="0" bIns="0" rtlCol="0"/>
            <a:lstStyle/>
            <a:p>
              <a:endParaRPr sz="1092"/>
            </a:p>
          </p:txBody>
        </p:sp>
        <p:sp>
          <p:nvSpPr>
            <p:cNvPr id="5" name="object 5"/>
            <p:cNvSpPr/>
            <p:nvPr/>
          </p:nvSpPr>
          <p:spPr>
            <a:xfrm>
              <a:off x="1838136" y="9556148"/>
              <a:ext cx="138430" cy="138430"/>
            </a:xfrm>
            <a:custGeom>
              <a:avLst/>
              <a:gdLst/>
              <a:ahLst/>
              <a:cxnLst/>
              <a:rect l="l" t="t" r="r" b="b"/>
              <a:pathLst>
                <a:path w="138430" h="138429">
                  <a:moveTo>
                    <a:pt x="138215" y="0"/>
                  </a:moveTo>
                  <a:lnTo>
                    <a:pt x="0" y="0"/>
                  </a:lnTo>
                  <a:lnTo>
                    <a:pt x="69107" y="138215"/>
                  </a:lnTo>
                  <a:lnTo>
                    <a:pt x="138215" y="0"/>
                  </a:lnTo>
                  <a:close/>
                </a:path>
              </a:pathLst>
            </a:custGeom>
            <a:solidFill>
              <a:srgbClr val="D5D5D5"/>
            </a:solidFill>
          </p:spPr>
          <p:txBody>
            <a:bodyPr wrap="square" lIns="0" tIns="0" rIns="0" bIns="0" rtlCol="0"/>
            <a:lstStyle/>
            <a:p>
              <a:endParaRPr sz="1092"/>
            </a:p>
          </p:txBody>
        </p:sp>
        <p:pic>
          <p:nvPicPr>
            <p:cNvPr id="6" name="object 6"/>
            <p:cNvPicPr/>
            <p:nvPr/>
          </p:nvPicPr>
          <p:blipFill>
            <a:blip cstate="print"/>
            <a:stretch>
              <a:fillRect/>
            </a:stretch>
          </p:blipFill>
          <p:spPr>
            <a:xfrm>
              <a:off x="1802207" y="2605160"/>
              <a:ext cx="202415" cy="202415"/>
            </a:xfrm>
            <a:prstGeom prst="rect">
              <a:avLst/>
            </a:prstGeom>
          </p:spPr>
        </p:pic>
        <p:pic>
          <p:nvPicPr>
            <p:cNvPr id="7" name="object 7"/>
            <p:cNvPicPr/>
            <p:nvPr/>
          </p:nvPicPr>
          <p:blipFill>
            <a:blip cstate="print"/>
            <a:stretch>
              <a:fillRect/>
            </a:stretch>
          </p:blipFill>
          <p:spPr>
            <a:xfrm>
              <a:off x="1791727" y="5139952"/>
              <a:ext cx="202415" cy="202415"/>
            </a:xfrm>
            <a:prstGeom prst="rect">
              <a:avLst/>
            </a:prstGeom>
          </p:spPr>
        </p:pic>
        <p:pic>
          <p:nvPicPr>
            <p:cNvPr id="8" name="object 8"/>
            <p:cNvPicPr/>
            <p:nvPr/>
          </p:nvPicPr>
          <p:blipFill>
            <a:blip cstate="print"/>
            <a:stretch>
              <a:fillRect/>
            </a:stretch>
          </p:blipFill>
          <p:spPr>
            <a:xfrm>
              <a:off x="1823169" y="5863399"/>
              <a:ext cx="202415" cy="202415"/>
            </a:xfrm>
            <a:prstGeom prst="rect">
              <a:avLst/>
            </a:prstGeom>
          </p:spPr>
        </p:pic>
        <p:pic>
          <p:nvPicPr>
            <p:cNvPr id="9" name="object 9"/>
            <p:cNvPicPr/>
            <p:nvPr/>
          </p:nvPicPr>
          <p:blipFill>
            <a:blip cstate="print"/>
            <a:stretch>
              <a:fillRect/>
            </a:stretch>
          </p:blipFill>
          <p:spPr>
            <a:xfrm>
              <a:off x="1802207" y="7674743"/>
              <a:ext cx="202415" cy="202415"/>
            </a:xfrm>
            <a:prstGeom prst="rect">
              <a:avLst/>
            </a:prstGeom>
          </p:spPr>
        </p:pic>
      </p:grpSp>
      <p:sp>
        <p:nvSpPr>
          <p:cNvPr id="10" name="object 10"/>
          <p:cNvSpPr txBox="1"/>
          <p:nvPr/>
        </p:nvSpPr>
        <p:spPr>
          <a:xfrm>
            <a:off x="519142" y="1506233"/>
            <a:ext cx="507900" cy="253194"/>
          </a:xfrm>
          <a:prstGeom prst="rect">
            <a:avLst/>
          </a:prstGeom>
        </p:spPr>
        <p:txBody>
          <a:bodyPr vert="horz" wrap="square" lIns="0" tIns="10397" rIns="0" bIns="0" rtlCol="0">
            <a:spAutoFit/>
          </a:bodyPr>
          <a:lstStyle/>
          <a:p>
            <a:pPr marL="7701">
              <a:spcBef>
                <a:spcPts val="82"/>
              </a:spcBef>
            </a:pPr>
            <a:r>
              <a:rPr sz="1577" spc="-79" dirty="0">
                <a:solidFill>
                  <a:srgbClr val="AE0427"/>
                </a:solidFill>
                <a:latin typeface="Arial Black"/>
                <a:cs typeface="Arial Black"/>
              </a:rPr>
              <a:t>2015</a:t>
            </a:r>
            <a:endParaRPr sz="1577">
              <a:latin typeface="Arial Black"/>
              <a:cs typeface="Arial Black"/>
            </a:endParaRPr>
          </a:p>
        </p:txBody>
      </p:sp>
      <p:sp>
        <p:nvSpPr>
          <p:cNvPr id="11" name="object 11"/>
          <p:cNvSpPr txBox="1"/>
          <p:nvPr/>
        </p:nvSpPr>
        <p:spPr>
          <a:xfrm>
            <a:off x="519752" y="3043333"/>
            <a:ext cx="513291" cy="701072"/>
          </a:xfrm>
          <a:prstGeom prst="rect">
            <a:avLst/>
          </a:prstGeom>
        </p:spPr>
        <p:txBody>
          <a:bodyPr vert="horz" wrap="square" lIns="0" tIns="10397" rIns="0" bIns="0" rtlCol="0">
            <a:spAutoFit/>
          </a:bodyPr>
          <a:lstStyle/>
          <a:p>
            <a:pPr marL="13092">
              <a:spcBef>
                <a:spcPts val="82"/>
              </a:spcBef>
            </a:pPr>
            <a:r>
              <a:rPr sz="1577" spc="-79" dirty="0">
                <a:solidFill>
                  <a:srgbClr val="AE0427"/>
                </a:solidFill>
                <a:latin typeface="Arial Black"/>
                <a:cs typeface="Arial Black"/>
              </a:rPr>
              <a:t>2017</a:t>
            </a:r>
            <a:endParaRPr sz="1577">
              <a:latin typeface="Arial Black"/>
              <a:cs typeface="Arial Black"/>
            </a:endParaRPr>
          </a:p>
          <a:p>
            <a:pPr marL="7701">
              <a:spcBef>
                <a:spcPts val="1565"/>
              </a:spcBef>
            </a:pPr>
            <a:r>
              <a:rPr sz="1577" spc="-69" dirty="0">
                <a:solidFill>
                  <a:srgbClr val="AE0427"/>
                </a:solidFill>
                <a:latin typeface="Arial Black"/>
                <a:cs typeface="Arial Black"/>
              </a:rPr>
              <a:t>2018</a:t>
            </a:r>
            <a:endParaRPr sz="1577">
              <a:latin typeface="Arial Black"/>
              <a:cs typeface="Arial Black"/>
            </a:endParaRPr>
          </a:p>
        </p:txBody>
      </p:sp>
      <p:sp>
        <p:nvSpPr>
          <p:cNvPr id="12" name="object 12"/>
          <p:cNvSpPr txBox="1"/>
          <p:nvPr/>
        </p:nvSpPr>
        <p:spPr>
          <a:xfrm>
            <a:off x="515180" y="1482156"/>
            <a:ext cx="11485706" cy="4148136"/>
          </a:xfrm>
          <a:prstGeom prst="rect">
            <a:avLst/>
          </a:prstGeom>
        </p:spPr>
        <p:txBody>
          <a:bodyPr vert="horz" wrap="square" lIns="0" tIns="7316" rIns="0" bIns="0" rtlCol="0">
            <a:spAutoFit/>
          </a:bodyPr>
          <a:lstStyle/>
          <a:p>
            <a:pPr marL="704667" marR="3081" algn="just">
              <a:lnSpc>
                <a:spcPct val="109100"/>
              </a:lnSpc>
              <a:spcBef>
                <a:spcPts val="58"/>
              </a:spcBef>
            </a:pPr>
            <a:r>
              <a:rPr sz="1910" dirty="0">
                <a:latin typeface="Arial"/>
                <a:cs typeface="Arial"/>
              </a:rPr>
              <a:t>Dr.</a:t>
            </a:r>
            <a:r>
              <a:rPr sz="1910" spc="248" dirty="0">
                <a:latin typeface="Arial"/>
                <a:cs typeface="Arial"/>
              </a:rPr>
              <a:t> </a:t>
            </a:r>
            <a:r>
              <a:rPr sz="1910" spc="-52" dirty="0">
                <a:latin typeface="Arial Black"/>
                <a:cs typeface="Arial Black"/>
              </a:rPr>
              <a:t>Zhengli</a:t>
            </a:r>
            <a:r>
              <a:rPr sz="1910" spc="143" dirty="0">
                <a:latin typeface="Arial Black"/>
                <a:cs typeface="Arial Black"/>
              </a:rPr>
              <a:t> </a:t>
            </a:r>
            <a:r>
              <a:rPr sz="1910" spc="85" dirty="0">
                <a:latin typeface="Arial"/>
                <a:cs typeface="Arial"/>
              </a:rPr>
              <a:t>et</a:t>
            </a:r>
            <a:r>
              <a:rPr sz="1910" spc="248" dirty="0">
                <a:latin typeface="Arial"/>
                <a:cs typeface="Arial"/>
              </a:rPr>
              <a:t> </a:t>
            </a:r>
            <a:r>
              <a:rPr sz="1910" dirty="0">
                <a:latin typeface="Arial"/>
                <a:cs typeface="Arial"/>
              </a:rPr>
              <a:t>al</a:t>
            </a:r>
            <a:r>
              <a:rPr sz="1910" spc="248" dirty="0">
                <a:latin typeface="Arial"/>
                <a:cs typeface="Arial"/>
              </a:rPr>
              <a:t> </a:t>
            </a:r>
            <a:r>
              <a:rPr sz="1910" spc="-52" dirty="0">
                <a:latin typeface="Arial"/>
                <a:cs typeface="Arial"/>
              </a:rPr>
              <a:t>“</a:t>
            </a:r>
            <a:r>
              <a:rPr sz="1910" spc="-52" dirty="0">
                <a:latin typeface="Arial Black"/>
                <a:cs typeface="Arial Black"/>
              </a:rPr>
              <a:t>reengineered</a:t>
            </a:r>
            <a:r>
              <a:rPr sz="1910" spc="27" dirty="0">
                <a:latin typeface="Arial Black"/>
                <a:cs typeface="Arial Black"/>
              </a:rPr>
              <a:t> </a:t>
            </a:r>
            <a:r>
              <a:rPr sz="1910" spc="-55" dirty="0">
                <a:latin typeface="Arial Black"/>
                <a:cs typeface="Arial Black"/>
              </a:rPr>
              <a:t>HKU4</a:t>
            </a:r>
            <a:r>
              <a:rPr sz="1910" spc="27" dirty="0">
                <a:latin typeface="Arial Black"/>
                <a:cs typeface="Arial Black"/>
              </a:rPr>
              <a:t> </a:t>
            </a:r>
            <a:r>
              <a:rPr sz="1910" spc="-97" dirty="0">
                <a:latin typeface="Arial Black"/>
                <a:cs typeface="Arial Black"/>
              </a:rPr>
              <a:t>spike</a:t>
            </a:r>
            <a:r>
              <a:rPr sz="1910" spc="27" dirty="0">
                <a:latin typeface="Arial Black"/>
                <a:cs typeface="Arial Black"/>
              </a:rPr>
              <a:t> </a:t>
            </a:r>
            <a:r>
              <a:rPr sz="1910" spc="73" dirty="0">
                <a:latin typeface="Arial"/>
                <a:cs typeface="Arial"/>
              </a:rPr>
              <a:t>aiming</a:t>
            </a:r>
            <a:r>
              <a:rPr sz="1910" spc="248" dirty="0">
                <a:latin typeface="Arial"/>
                <a:cs typeface="Arial"/>
              </a:rPr>
              <a:t> </a:t>
            </a:r>
            <a:r>
              <a:rPr sz="1910" spc="118" dirty="0">
                <a:latin typeface="Arial"/>
                <a:cs typeface="Arial"/>
              </a:rPr>
              <a:t>to</a:t>
            </a:r>
            <a:r>
              <a:rPr sz="1910" spc="248" dirty="0">
                <a:latin typeface="Arial"/>
                <a:cs typeface="Arial"/>
              </a:rPr>
              <a:t> </a:t>
            </a:r>
            <a:r>
              <a:rPr sz="1910" spc="94" dirty="0">
                <a:latin typeface="Arial"/>
                <a:cs typeface="Arial"/>
              </a:rPr>
              <a:t>build</a:t>
            </a:r>
            <a:r>
              <a:rPr sz="1910" spc="248" dirty="0">
                <a:latin typeface="Arial"/>
                <a:cs typeface="Arial"/>
              </a:rPr>
              <a:t> </a:t>
            </a:r>
            <a:r>
              <a:rPr sz="1910" spc="55" dirty="0">
                <a:latin typeface="Arial"/>
                <a:cs typeface="Arial"/>
              </a:rPr>
              <a:t>its</a:t>
            </a:r>
            <a:r>
              <a:rPr sz="1910" spc="248" dirty="0">
                <a:latin typeface="Arial"/>
                <a:cs typeface="Arial"/>
              </a:rPr>
              <a:t> </a:t>
            </a:r>
            <a:r>
              <a:rPr sz="1910" spc="79" dirty="0">
                <a:latin typeface="Arial"/>
                <a:cs typeface="Arial"/>
              </a:rPr>
              <a:t>capacity</a:t>
            </a:r>
            <a:r>
              <a:rPr sz="1910" spc="133" dirty="0">
                <a:latin typeface="Arial"/>
                <a:cs typeface="Arial"/>
              </a:rPr>
              <a:t> </a:t>
            </a:r>
            <a:r>
              <a:rPr sz="1910" dirty="0">
                <a:latin typeface="Arial Black"/>
                <a:cs typeface="Arial Black"/>
              </a:rPr>
              <a:t>to</a:t>
            </a:r>
            <a:r>
              <a:rPr sz="1910" spc="27" dirty="0">
                <a:latin typeface="Arial Black"/>
                <a:cs typeface="Arial Black"/>
              </a:rPr>
              <a:t> </a:t>
            </a:r>
            <a:r>
              <a:rPr sz="1910" spc="-69" dirty="0">
                <a:latin typeface="Arial Black"/>
                <a:cs typeface="Arial Black"/>
              </a:rPr>
              <a:t>infect</a:t>
            </a:r>
            <a:r>
              <a:rPr sz="1910" spc="27" dirty="0">
                <a:latin typeface="Arial Black"/>
                <a:cs typeface="Arial Black"/>
              </a:rPr>
              <a:t> </a:t>
            </a:r>
            <a:r>
              <a:rPr sz="1910" spc="-45" dirty="0">
                <a:latin typeface="Arial Black"/>
                <a:cs typeface="Arial Black"/>
              </a:rPr>
              <a:t>human </a:t>
            </a:r>
            <a:r>
              <a:rPr sz="1910" dirty="0">
                <a:latin typeface="Arial Black"/>
                <a:cs typeface="Arial Black"/>
              </a:rPr>
              <a:t>cells</a:t>
            </a:r>
            <a:r>
              <a:rPr sz="1910" dirty="0">
                <a:latin typeface="Arial"/>
                <a:cs typeface="Arial"/>
              </a:rPr>
              <a:t>.”</a:t>
            </a:r>
            <a:r>
              <a:rPr sz="1910" spc="52" dirty="0">
                <a:latin typeface="Arial"/>
                <a:cs typeface="Arial"/>
              </a:rPr>
              <a:t>  </a:t>
            </a:r>
            <a:r>
              <a:rPr sz="1910" dirty="0">
                <a:latin typeface="Arial"/>
                <a:cs typeface="Arial"/>
              </a:rPr>
              <a:t>“To</a:t>
            </a:r>
            <a:r>
              <a:rPr sz="1910" spc="49" dirty="0">
                <a:latin typeface="Arial"/>
                <a:cs typeface="Arial"/>
              </a:rPr>
              <a:t>  </a:t>
            </a:r>
            <a:r>
              <a:rPr sz="1910" spc="67" dirty="0">
                <a:latin typeface="Arial"/>
                <a:cs typeface="Arial"/>
              </a:rPr>
              <a:t>this</a:t>
            </a:r>
            <a:r>
              <a:rPr sz="1910" spc="52" dirty="0">
                <a:latin typeface="Arial"/>
                <a:cs typeface="Arial"/>
              </a:rPr>
              <a:t>  </a:t>
            </a:r>
            <a:r>
              <a:rPr sz="1910" spc="64" dirty="0">
                <a:latin typeface="Arial"/>
                <a:cs typeface="Arial"/>
              </a:rPr>
              <a:t>end,</a:t>
            </a:r>
            <a:r>
              <a:rPr sz="1910" spc="52" dirty="0">
                <a:latin typeface="Arial"/>
                <a:cs typeface="Arial"/>
              </a:rPr>
              <a:t>  </a:t>
            </a:r>
            <a:r>
              <a:rPr sz="1910" spc="67" dirty="0">
                <a:latin typeface="Arial"/>
                <a:cs typeface="Arial"/>
              </a:rPr>
              <a:t>we</a:t>
            </a:r>
            <a:r>
              <a:rPr sz="1910" spc="52" dirty="0">
                <a:latin typeface="Arial"/>
                <a:cs typeface="Arial"/>
              </a:rPr>
              <a:t>  </a:t>
            </a:r>
            <a:r>
              <a:rPr sz="1910" spc="88" dirty="0">
                <a:latin typeface="Arial"/>
                <a:cs typeface="Arial"/>
              </a:rPr>
              <a:t>introduced</a:t>
            </a:r>
            <a:r>
              <a:rPr sz="1910" spc="52" dirty="0">
                <a:latin typeface="Arial"/>
                <a:cs typeface="Arial"/>
              </a:rPr>
              <a:t>  </a:t>
            </a:r>
            <a:r>
              <a:rPr sz="1910" spc="118" dirty="0">
                <a:latin typeface="Arial"/>
                <a:cs typeface="Arial"/>
              </a:rPr>
              <a:t>two</a:t>
            </a:r>
            <a:r>
              <a:rPr sz="1910" spc="52" dirty="0">
                <a:latin typeface="Arial"/>
                <a:cs typeface="Arial"/>
              </a:rPr>
              <a:t>  </a:t>
            </a:r>
            <a:r>
              <a:rPr sz="1910" spc="58" dirty="0">
                <a:latin typeface="Arial"/>
                <a:cs typeface="Arial"/>
              </a:rPr>
              <a:t>single</a:t>
            </a:r>
            <a:r>
              <a:rPr sz="1910" spc="52" dirty="0">
                <a:latin typeface="Arial"/>
                <a:cs typeface="Arial"/>
              </a:rPr>
              <a:t>  mutations…mutations  </a:t>
            </a:r>
            <a:r>
              <a:rPr sz="1910" spc="73" dirty="0">
                <a:latin typeface="Arial"/>
                <a:cs typeface="Arial"/>
              </a:rPr>
              <a:t>in</a:t>
            </a:r>
            <a:r>
              <a:rPr sz="1910" spc="52" dirty="0">
                <a:latin typeface="Arial"/>
                <a:cs typeface="Arial"/>
              </a:rPr>
              <a:t>  </a:t>
            </a:r>
            <a:r>
              <a:rPr sz="1910" spc="45" dirty="0">
                <a:latin typeface="Arial"/>
                <a:cs typeface="Arial"/>
              </a:rPr>
              <a:t>these</a:t>
            </a:r>
            <a:r>
              <a:rPr sz="1910" spc="52" dirty="0">
                <a:latin typeface="Arial"/>
                <a:cs typeface="Arial"/>
              </a:rPr>
              <a:t>  </a:t>
            </a:r>
            <a:r>
              <a:rPr sz="1910" spc="85" dirty="0">
                <a:latin typeface="Arial"/>
                <a:cs typeface="Arial"/>
              </a:rPr>
              <a:t>motifs</a:t>
            </a:r>
            <a:r>
              <a:rPr sz="1910" spc="52" dirty="0">
                <a:latin typeface="Arial"/>
                <a:cs typeface="Arial"/>
              </a:rPr>
              <a:t>  </a:t>
            </a:r>
            <a:r>
              <a:rPr sz="1910" spc="58" dirty="0">
                <a:latin typeface="Arial"/>
                <a:cs typeface="Arial"/>
              </a:rPr>
              <a:t>in </a:t>
            </a:r>
            <a:r>
              <a:rPr sz="1910" spc="55" dirty="0">
                <a:latin typeface="Arial"/>
                <a:cs typeface="Arial"/>
              </a:rPr>
              <a:t>coronavirus</a:t>
            </a:r>
            <a:r>
              <a:rPr sz="1910" spc="3" dirty="0">
                <a:latin typeface="Arial"/>
                <a:cs typeface="Arial"/>
              </a:rPr>
              <a:t> </a:t>
            </a:r>
            <a:r>
              <a:rPr sz="1910" dirty="0">
                <a:latin typeface="Arial"/>
                <a:cs typeface="Arial"/>
              </a:rPr>
              <a:t>spikes</a:t>
            </a:r>
            <a:r>
              <a:rPr sz="1910" spc="3" dirty="0">
                <a:latin typeface="Arial"/>
                <a:cs typeface="Arial"/>
              </a:rPr>
              <a:t> </a:t>
            </a:r>
            <a:r>
              <a:rPr sz="1910" dirty="0">
                <a:latin typeface="Arial"/>
                <a:cs typeface="Arial"/>
              </a:rPr>
              <a:t>have</a:t>
            </a:r>
            <a:r>
              <a:rPr sz="1910" spc="3" dirty="0">
                <a:latin typeface="Arial"/>
                <a:cs typeface="Arial"/>
              </a:rPr>
              <a:t> </a:t>
            </a:r>
            <a:r>
              <a:rPr sz="1910" spc="73" dirty="0">
                <a:latin typeface="Arial"/>
                <a:cs typeface="Arial"/>
              </a:rPr>
              <a:t>demonstrated</a:t>
            </a:r>
            <a:r>
              <a:rPr sz="1910" spc="3" dirty="0">
                <a:latin typeface="Arial"/>
                <a:cs typeface="Arial"/>
              </a:rPr>
              <a:t> </a:t>
            </a:r>
            <a:r>
              <a:rPr sz="1910" spc="-118" dirty="0">
                <a:latin typeface="Arial Black"/>
                <a:cs typeface="Arial Black"/>
              </a:rPr>
              <a:t>dramatic</a:t>
            </a:r>
            <a:r>
              <a:rPr sz="1910" spc="-100" dirty="0">
                <a:latin typeface="Arial Black"/>
                <a:cs typeface="Arial Black"/>
              </a:rPr>
              <a:t> </a:t>
            </a:r>
            <a:r>
              <a:rPr sz="1910" spc="69" dirty="0">
                <a:latin typeface="Arial"/>
                <a:cs typeface="Arial"/>
              </a:rPr>
              <a:t>effects</a:t>
            </a:r>
            <a:r>
              <a:rPr sz="1910" spc="3" dirty="0">
                <a:latin typeface="Arial"/>
                <a:cs typeface="Arial"/>
              </a:rPr>
              <a:t> </a:t>
            </a:r>
            <a:r>
              <a:rPr sz="1910" spc="85" dirty="0">
                <a:latin typeface="Arial"/>
                <a:cs typeface="Arial"/>
              </a:rPr>
              <a:t>on</a:t>
            </a:r>
            <a:r>
              <a:rPr sz="1910" spc="3" dirty="0">
                <a:latin typeface="Arial"/>
                <a:cs typeface="Arial"/>
              </a:rPr>
              <a:t> </a:t>
            </a:r>
            <a:r>
              <a:rPr sz="1910" spc="42" dirty="0">
                <a:latin typeface="Arial"/>
                <a:cs typeface="Arial"/>
              </a:rPr>
              <a:t>viral</a:t>
            </a:r>
            <a:r>
              <a:rPr sz="1910" spc="3" dirty="0">
                <a:latin typeface="Arial"/>
                <a:cs typeface="Arial"/>
              </a:rPr>
              <a:t> </a:t>
            </a:r>
            <a:r>
              <a:rPr sz="1910" spc="79" dirty="0">
                <a:latin typeface="Arial"/>
                <a:cs typeface="Arial"/>
              </a:rPr>
              <a:t>entry</a:t>
            </a:r>
            <a:r>
              <a:rPr sz="1910" spc="3" dirty="0">
                <a:latin typeface="Arial"/>
                <a:cs typeface="Arial"/>
              </a:rPr>
              <a:t> </a:t>
            </a:r>
            <a:r>
              <a:rPr sz="1910" spc="91" dirty="0">
                <a:latin typeface="Arial"/>
                <a:cs typeface="Arial"/>
              </a:rPr>
              <a:t>into</a:t>
            </a:r>
            <a:r>
              <a:rPr sz="1910" spc="6" dirty="0">
                <a:latin typeface="Arial"/>
                <a:cs typeface="Arial"/>
              </a:rPr>
              <a:t> </a:t>
            </a:r>
            <a:r>
              <a:rPr sz="1910" spc="69" dirty="0">
                <a:latin typeface="Arial"/>
                <a:cs typeface="Arial"/>
              </a:rPr>
              <a:t>human</a:t>
            </a:r>
            <a:r>
              <a:rPr sz="1910" spc="3" dirty="0">
                <a:latin typeface="Arial"/>
                <a:cs typeface="Arial"/>
              </a:rPr>
              <a:t> </a:t>
            </a:r>
            <a:r>
              <a:rPr sz="1910" spc="27" dirty="0">
                <a:latin typeface="Arial"/>
                <a:cs typeface="Arial"/>
              </a:rPr>
              <a:t>cells.”</a:t>
            </a:r>
            <a:endParaRPr sz="1910">
              <a:latin typeface="Arial"/>
              <a:cs typeface="Arial"/>
            </a:endParaRPr>
          </a:p>
          <a:p>
            <a:pPr marL="704667" marR="21949" algn="just">
              <a:lnSpc>
                <a:spcPct val="150900"/>
              </a:lnSpc>
            </a:pPr>
            <a:r>
              <a:rPr sz="1910" b="1" i="1" u="sng" dirty="0">
                <a:uFill>
                  <a:solidFill>
                    <a:srgbClr val="000000"/>
                  </a:solidFill>
                </a:uFill>
                <a:latin typeface="Arial"/>
                <a:cs typeface="Arial"/>
              </a:rPr>
              <a:t>Baric</a:t>
            </a:r>
            <a:r>
              <a:rPr sz="1910" b="1" i="1" u="sng" spc="-94" dirty="0">
                <a:uFill>
                  <a:solidFill>
                    <a:srgbClr val="000000"/>
                  </a:solidFill>
                </a:uFill>
                <a:latin typeface="Arial"/>
                <a:cs typeface="Arial"/>
              </a:rPr>
              <a:t> </a:t>
            </a:r>
            <a:r>
              <a:rPr sz="1910" b="1" i="1" u="sng" spc="33" dirty="0">
                <a:uFill>
                  <a:solidFill>
                    <a:srgbClr val="000000"/>
                  </a:solidFill>
                </a:uFill>
                <a:latin typeface="Arial"/>
                <a:cs typeface="Arial"/>
              </a:rPr>
              <a:t>and</a:t>
            </a:r>
            <a:r>
              <a:rPr sz="1910" b="1" i="1" u="sng" spc="-94" dirty="0">
                <a:uFill>
                  <a:solidFill>
                    <a:srgbClr val="000000"/>
                  </a:solidFill>
                </a:uFill>
                <a:latin typeface="Arial"/>
                <a:cs typeface="Arial"/>
              </a:rPr>
              <a:t> </a:t>
            </a:r>
            <a:r>
              <a:rPr sz="1910" b="1" i="1" u="sng" spc="30" dirty="0">
                <a:uFill>
                  <a:solidFill>
                    <a:srgbClr val="000000"/>
                  </a:solidFill>
                </a:uFill>
                <a:latin typeface="Arial"/>
                <a:cs typeface="Arial"/>
              </a:rPr>
              <a:t>Zhengli</a:t>
            </a:r>
            <a:r>
              <a:rPr sz="1910" b="1" i="1" u="sng" spc="-94" dirty="0">
                <a:uFill>
                  <a:solidFill>
                    <a:srgbClr val="000000"/>
                  </a:solidFill>
                </a:uFill>
                <a:latin typeface="Arial"/>
                <a:cs typeface="Arial"/>
              </a:rPr>
              <a:t> </a:t>
            </a:r>
            <a:r>
              <a:rPr sz="1910" b="1" i="1" u="sng" dirty="0">
                <a:uFill>
                  <a:solidFill>
                    <a:srgbClr val="000000"/>
                  </a:solidFill>
                </a:uFill>
                <a:latin typeface="Arial"/>
                <a:cs typeface="Arial"/>
              </a:rPr>
              <a:t>announce</a:t>
            </a:r>
            <a:r>
              <a:rPr sz="1910" b="1" i="1" u="sng" spc="-94" dirty="0">
                <a:uFill>
                  <a:solidFill>
                    <a:srgbClr val="000000"/>
                  </a:solidFill>
                </a:uFill>
                <a:latin typeface="Arial"/>
                <a:cs typeface="Arial"/>
              </a:rPr>
              <a:t> </a:t>
            </a:r>
            <a:r>
              <a:rPr sz="1910" b="1" i="1" u="sng" spc="33" dirty="0">
                <a:uFill>
                  <a:solidFill>
                    <a:srgbClr val="000000"/>
                  </a:solidFill>
                </a:uFill>
                <a:latin typeface="Arial"/>
                <a:cs typeface="Arial"/>
              </a:rPr>
              <a:t>they</a:t>
            </a:r>
            <a:r>
              <a:rPr sz="1910" b="1" i="1" u="sng" spc="-94" dirty="0">
                <a:uFill>
                  <a:solidFill>
                    <a:srgbClr val="000000"/>
                  </a:solidFill>
                </a:uFill>
                <a:latin typeface="Arial"/>
                <a:cs typeface="Arial"/>
              </a:rPr>
              <a:t> </a:t>
            </a:r>
            <a:r>
              <a:rPr sz="1910" b="1" i="1" u="sng" spc="33" dirty="0">
                <a:uFill>
                  <a:solidFill>
                    <a:srgbClr val="000000"/>
                  </a:solidFill>
                </a:uFill>
                <a:latin typeface="Arial"/>
                <a:cs typeface="Arial"/>
              </a:rPr>
              <a:t>can</a:t>
            </a:r>
            <a:r>
              <a:rPr sz="1910" b="1" i="1" u="sng" spc="-94" dirty="0">
                <a:uFill>
                  <a:solidFill>
                    <a:srgbClr val="000000"/>
                  </a:solidFill>
                </a:uFill>
                <a:latin typeface="Arial"/>
                <a:cs typeface="Arial"/>
              </a:rPr>
              <a:t> </a:t>
            </a:r>
            <a:r>
              <a:rPr sz="1910" b="1" i="1" u="sng" spc="36" dirty="0">
                <a:uFill>
                  <a:solidFill>
                    <a:srgbClr val="000000"/>
                  </a:solidFill>
                </a:uFill>
                <a:latin typeface="Arial"/>
                <a:cs typeface="Arial"/>
              </a:rPr>
              <a:t>make</a:t>
            </a:r>
            <a:r>
              <a:rPr sz="1910" b="1" i="1" u="sng" spc="-94" dirty="0">
                <a:uFill>
                  <a:solidFill>
                    <a:srgbClr val="000000"/>
                  </a:solidFill>
                </a:uFill>
                <a:latin typeface="Arial"/>
                <a:cs typeface="Arial"/>
              </a:rPr>
              <a:t> </a:t>
            </a:r>
            <a:r>
              <a:rPr sz="1910" b="1" i="1" u="sng" spc="15" dirty="0">
                <a:uFill>
                  <a:solidFill>
                    <a:srgbClr val="000000"/>
                  </a:solidFill>
                </a:uFill>
                <a:latin typeface="Arial"/>
                <a:cs typeface="Arial"/>
              </a:rPr>
              <a:t>a</a:t>
            </a:r>
            <a:r>
              <a:rPr sz="1910" b="1" i="1" u="sng" spc="-94" dirty="0">
                <a:uFill>
                  <a:solidFill>
                    <a:srgbClr val="000000"/>
                  </a:solidFill>
                </a:uFill>
                <a:latin typeface="Arial"/>
                <a:cs typeface="Arial"/>
              </a:rPr>
              <a:t> </a:t>
            </a:r>
            <a:r>
              <a:rPr sz="1910" b="1" i="1" u="sng" spc="45" dirty="0">
                <a:uFill>
                  <a:solidFill>
                    <a:srgbClr val="000000"/>
                  </a:solidFill>
                </a:uFill>
                <a:latin typeface="Arial"/>
                <a:cs typeface="Arial"/>
              </a:rPr>
              <a:t>more</a:t>
            </a:r>
            <a:r>
              <a:rPr sz="1910" b="1" i="1" u="sng" spc="-94" dirty="0">
                <a:uFill>
                  <a:solidFill>
                    <a:srgbClr val="000000"/>
                  </a:solidFill>
                </a:uFill>
                <a:latin typeface="Arial"/>
                <a:cs typeface="Arial"/>
              </a:rPr>
              <a:t> </a:t>
            </a:r>
            <a:r>
              <a:rPr sz="1910" b="1" i="1" u="sng" spc="24" dirty="0">
                <a:uFill>
                  <a:solidFill>
                    <a:srgbClr val="000000"/>
                  </a:solidFill>
                </a:uFill>
                <a:latin typeface="Arial"/>
                <a:cs typeface="Arial"/>
              </a:rPr>
              <a:t>dangerous,</a:t>
            </a:r>
            <a:r>
              <a:rPr sz="1910" b="1" i="1" u="sng" spc="-94" dirty="0">
                <a:uFill>
                  <a:solidFill>
                    <a:srgbClr val="000000"/>
                  </a:solidFill>
                </a:uFill>
                <a:latin typeface="Arial"/>
                <a:cs typeface="Arial"/>
              </a:rPr>
              <a:t> </a:t>
            </a:r>
            <a:r>
              <a:rPr sz="1910" b="1" i="1" u="sng" spc="42" dirty="0">
                <a:uFill>
                  <a:solidFill>
                    <a:srgbClr val="000000"/>
                  </a:solidFill>
                </a:uFill>
                <a:latin typeface="Arial"/>
                <a:cs typeface="Arial"/>
              </a:rPr>
              <a:t>virulent</a:t>
            </a:r>
            <a:r>
              <a:rPr sz="1910" b="1" i="1" u="sng" spc="-94" dirty="0">
                <a:uFill>
                  <a:solidFill>
                    <a:srgbClr val="000000"/>
                  </a:solidFill>
                </a:uFill>
                <a:latin typeface="Arial"/>
                <a:cs typeface="Arial"/>
              </a:rPr>
              <a:t> </a:t>
            </a:r>
            <a:r>
              <a:rPr sz="1910" b="1" i="1" u="sng" spc="33" dirty="0">
                <a:uFill>
                  <a:solidFill>
                    <a:srgbClr val="000000"/>
                  </a:solidFill>
                </a:uFill>
                <a:latin typeface="Arial"/>
                <a:cs typeface="Arial"/>
              </a:rPr>
              <a:t>and</a:t>
            </a:r>
            <a:r>
              <a:rPr sz="1910" b="1" i="1" u="sng" spc="-91" dirty="0">
                <a:uFill>
                  <a:solidFill>
                    <a:srgbClr val="000000"/>
                  </a:solidFill>
                </a:uFill>
                <a:latin typeface="Arial"/>
                <a:cs typeface="Arial"/>
              </a:rPr>
              <a:t> </a:t>
            </a:r>
            <a:r>
              <a:rPr sz="1910" b="1" i="1" u="sng" spc="24" dirty="0">
                <a:uFill>
                  <a:solidFill>
                    <a:srgbClr val="000000"/>
                  </a:solidFill>
                </a:uFill>
                <a:latin typeface="Arial"/>
                <a:cs typeface="Arial"/>
              </a:rPr>
              <a:t>infectious</a:t>
            </a:r>
            <a:r>
              <a:rPr sz="1910" b="1" i="1" u="sng" spc="-94" dirty="0">
                <a:uFill>
                  <a:solidFill>
                    <a:srgbClr val="000000"/>
                  </a:solidFill>
                </a:uFill>
                <a:latin typeface="Arial"/>
                <a:cs typeface="Arial"/>
              </a:rPr>
              <a:t> </a:t>
            </a:r>
            <a:r>
              <a:rPr sz="1910" b="1" i="1" u="sng" spc="-6" dirty="0">
                <a:uFill>
                  <a:solidFill>
                    <a:srgbClr val="000000"/>
                  </a:solidFill>
                </a:uFill>
                <a:latin typeface="Arial"/>
                <a:cs typeface="Arial"/>
              </a:rPr>
              <a:t>virus.</a:t>
            </a:r>
            <a:r>
              <a:rPr sz="1910" b="1" i="1" spc="-6" dirty="0">
                <a:latin typeface="Arial"/>
                <a:cs typeface="Arial"/>
              </a:rPr>
              <a:t> </a:t>
            </a:r>
            <a:r>
              <a:rPr sz="1910" b="1" i="1" u="sng" spc="30" dirty="0">
                <a:uFill>
                  <a:solidFill>
                    <a:srgbClr val="000000"/>
                  </a:solidFill>
                </a:uFill>
                <a:latin typeface="Arial"/>
                <a:cs typeface="Arial"/>
              </a:rPr>
              <a:t>Gain-</a:t>
            </a:r>
            <a:r>
              <a:rPr sz="1910" b="1" i="1" u="sng" spc="39" dirty="0">
                <a:uFill>
                  <a:solidFill>
                    <a:srgbClr val="000000"/>
                  </a:solidFill>
                </a:uFill>
                <a:latin typeface="Arial"/>
                <a:cs typeface="Arial"/>
              </a:rPr>
              <a:t>of-</a:t>
            </a:r>
            <a:r>
              <a:rPr sz="1910" b="1" i="1" u="sng" spc="30" dirty="0">
                <a:uFill>
                  <a:solidFill>
                    <a:srgbClr val="000000"/>
                  </a:solidFill>
                </a:uFill>
                <a:latin typeface="Arial"/>
                <a:cs typeface="Arial"/>
              </a:rPr>
              <a:t>Function</a:t>
            </a:r>
            <a:r>
              <a:rPr sz="1910" b="1" i="1" u="sng" spc="-91" dirty="0">
                <a:uFill>
                  <a:solidFill>
                    <a:srgbClr val="000000"/>
                  </a:solidFill>
                </a:uFill>
                <a:latin typeface="Arial"/>
                <a:cs typeface="Arial"/>
              </a:rPr>
              <a:t> </a:t>
            </a:r>
            <a:r>
              <a:rPr sz="1910" b="1" i="1" u="sng" dirty="0">
                <a:uFill>
                  <a:solidFill>
                    <a:srgbClr val="000000"/>
                  </a:solidFill>
                </a:uFill>
                <a:latin typeface="Arial"/>
                <a:cs typeface="Arial"/>
              </a:rPr>
              <a:t>Research</a:t>
            </a:r>
            <a:r>
              <a:rPr sz="1910" b="1" i="1" u="sng" spc="-91" dirty="0">
                <a:uFill>
                  <a:solidFill>
                    <a:srgbClr val="000000"/>
                  </a:solidFill>
                </a:uFill>
                <a:latin typeface="Arial"/>
                <a:cs typeface="Arial"/>
              </a:rPr>
              <a:t> </a:t>
            </a:r>
            <a:r>
              <a:rPr sz="1910" b="1" i="1" u="sng" spc="-6" dirty="0">
                <a:uFill>
                  <a:solidFill>
                    <a:srgbClr val="000000"/>
                  </a:solidFill>
                </a:uFill>
                <a:latin typeface="Arial"/>
                <a:cs typeface="Arial"/>
              </a:rPr>
              <a:t>Ban</a:t>
            </a:r>
            <a:r>
              <a:rPr sz="1910" b="1" i="1" u="sng" spc="-91" dirty="0">
                <a:uFill>
                  <a:solidFill>
                    <a:srgbClr val="000000"/>
                  </a:solidFill>
                </a:uFill>
                <a:latin typeface="Arial"/>
                <a:cs typeface="Arial"/>
              </a:rPr>
              <a:t> </a:t>
            </a:r>
            <a:r>
              <a:rPr sz="1910" b="1" i="1" u="sng" spc="42" dirty="0">
                <a:uFill>
                  <a:solidFill>
                    <a:srgbClr val="000000"/>
                  </a:solidFill>
                </a:uFill>
                <a:latin typeface="Arial"/>
                <a:cs typeface="Arial"/>
              </a:rPr>
              <a:t>Lifted</a:t>
            </a:r>
            <a:endParaRPr sz="1910">
              <a:latin typeface="Arial"/>
              <a:cs typeface="Arial"/>
            </a:endParaRPr>
          </a:p>
          <a:p>
            <a:pPr marL="704667" marR="3081" algn="just">
              <a:lnSpc>
                <a:spcPct val="109100"/>
              </a:lnSpc>
              <a:spcBef>
                <a:spcPts val="958"/>
              </a:spcBef>
            </a:pPr>
            <a:r>
              <a:rPr sz="1910" spc="-91" dirty="0">
                <a:latin typeface="Arial Black"/>
                <a:cs typeface="Arial Black"/>
              </a:rPr>
              <a:t>Zhengli</a:t>
            </a:r>
            <a:r>
              <a:rPr sz="1910" spc="-6" dirty="0">
                <a:latin typeface="Arial Black"/>
                <a:cs typeface="Arial Black"/>
              </a:rPr>
              <a:t> </a:t>
            </a:r>
            <a:r>
              <a:rPr sz="1910" spc="49" dirty="0">
                <a:latin typeface="Arial"/>
                <a:cs typeface="Arial"/>
              </a:rPr>
              <a:t>presents</a:t>
            </a:r>
            <a:r>
              <a:rPr sz="1910" spc="106" dirty="0">
                <a:latin typeface="Arial"/>
                <a:cs typeface="Arial"/>
              </a:rPr>
              <a:t> </a:t>
            </a:r>
            <a:r>
              <a:rPr sz="1910" spc="36" dirty="0">
                <a:latin typeface="Arial"/>
                <a:cs typeface="Arial"/>
              </a:rPr>
              <a:t>research</a:t>
            </a:r>
            <a:r>
              <a:rPr sz="1910" spc="103" dirty="0">
                <a:latin typeface="Arial"/>
                <a:cs typeface="Arial"/>
              </a:rPr>
              <a:t> </a:t>
            </a:r>
            <a:r>
              <a:rPr sz="1910" spc="55" dirty="0">
                <a:latin typeface="Arial"/>
                <a:cs typeface="Arial"/>
              </a:rPr>
              <a:t>at</a:t>
            </a:r>
            <a:r>
              <a:rPr sz="1910" spc="103" dirty="0">
                <a:latin typeface="Arial"/>
                <a:cs typeface="Arial"/>
              </a:rPr>
              <a:t> </a:t>
            </a:r>
            <a:r>
              <a:rPr sz="1910" spc="39" dirty="0">
                <a:latin typeface="Arial"/>
                <a:cs typeface="Arial"/>
              </a:rPr>
              <a:t>Shanghai</a:t>
            </a:r>
            <a:r>
              <a:rPr sz="1910" spc="103" dirty="0">
                <a:latin typeface="Arial"/>
                <a:cs typeface="Arial"/>
              </a:rPr>
              <a:t> </a:t>
            </a:r>
            <a:r>
              <a:rPr sz="1910" dirty="0">
                <a:latin typeface="Arial"/>
                <a:cs typeface="Arial"/>
              </a:rPr>
              <a:t>Jiao</a:t>
            </a:r>
            <a:r>
              <a:rPr sz="1910" spc="103" dirty="0">
                <a:latin typeface="Arial"/>
                <a:cs typeface="Arial"/>
              </a:rPr>
              <a:t> </a:t>
            </a:r>
            <a:r>
              <a:rPr sz="1910" dirty="0">
                <a:latin typeface="Arial"/>
                <a:cs typeface="Arial"/>
              </a:rPr>
              <a:t>Tong</a:t>
            </a:r>
            <a:r>
              <a:rPr sz="1910" spc="103" dirty="0">
                <a:latin typeface="Arial"/>
                <a:cs typeface="Arial"/>
              </a:rPr>
              <a:t> </a:t>
            </a:r>
            <a:r>
              <a:rPr sz="1910" spc="42" dirty="0">
                <a:latin typeface="Arial"/>
                <a:cs typeface="Arial"/>
              </a:rPr>
              <a:t>University</a:t>
            </a:r>
            <a:r>
              <a:rPr sz="1910" spc="103" dirty="0">
                <a:latin typeface="Arial"/>
                <a:cs typeface="Arial"/>
              </a:rPr>
              <a:t> </a:t>
            </a:r>
            <a:r>
              <a:rPr sz="1910" spc="85" dirty="0">
                <a:latin typeface="Arial"/>
                <a:cs typeface="Arial"/>
              </a:rPr>
              <a:t>on</a:t>
            </a:r>
            <a:r>
              <a:rPr sz="1910" spc="103" dirty="0">
                <a:latin typeface="Arial"/>
                <a:cs typeface="Arial"/>
              </a:rPr>
              <a:t> </a:t>
            </a:r>
            <a:r>
              <a:rPr sz="1910" dirty="0">
                <a:latin typeface="Arial"/>
                <a:cs typeface="Arial"/>
              </a:rPr>
              <a:t>14</a:t>
            </a:r>
            <a:r>
              <a:rPr sz="1910" spc="103" dirty="0">
                <a:latin typeface="Arial"/>
                <a:cs typeface="Arial"/>
              </a:rPr>
              <a:t> </a:t>
            </a:r>
            <a:r>
              <a:rPr sz="1910" dirty="0">
                <a:latin typeface="Arial"/>
                <a:cs typeface="Arial"/>
              </a:rPr>
              <a:t>Nov.</a:t>
            </a:r>
            <a:r>
              <a:rPr sz="1910" spc="103" dirty="0">
                <a:latin typeface="Arial"/>
                <a:cs typeface="Arial"/>
              </a:rPr>
              <a:t> </a:t>
            </a:r>
            <a:r>
              <a:rPr sz="1910" dirty="0">
                <a:latin typeface="Arial"/>
                <a:cs typeface="Arial"/>
              </a:rPr>
              <a:t>2018</a:t>
            </a:r>
            <a:r>
              <a:rPr sz="1910" spc="103" dirty="0">
                <a:latin typeface="Arial"/>
                <a:cs typeface="Arial"/>
              </a:rPr>
              <a:t> </a:t>
            </a:r>
            <a:r>
              <a:rPr sz="1910" spc="82" dirty="0">
                <a:latin typeface="Arial"/>
                <a:cs typeface="Arial"/>
              </a:rPr>
              <a:t>entitled</a:t>
            </a:r>
            <a:r>
              <a:rPr sz="1910" spc="100" dirty="0">
                <a:latin typeface="Arial"/>
                <a:cs typeface="Arial"/>
              </a:rPr>
              <a:t> </a:t>
            </a:r>
            <a:r>
              <a:rPr sz="1910" spc="52" dirty="0">
                <a:latin typeface="Arial"/>
                <a:cs typeface="Arial"/>
              </a:rPr>
              <a:t>“Studies </a:t>
            </a:r>
            <a:r>
              <a:rPr sz="1910" spc="85" dirty="0">
                <a:latin typeface="Arial"/>
                <a:cs typeface="Arial"/>
              </a:rPr>
              <a:t>on</a:t>
            </a:r>
            <a:r>
              <a:rPr sz="1910" spc="91" dirty="0">
                <a:latin typeface="Arial"/>
                <a:cs typeface="Arial"/>
              </a:rPr>
              <a:t> </a:t>
            </a:r>
            <a:r>
              <a:rPr sz="1910" dirty="0">
                <a:latin typeface="Arial"/>
                <a:cs typeface="Arial"/>
              </a:rPr>
              <a:t>Bat</a:t>
            </a:r>
            <a:r>
              <a:rPr sz="1910" spc="88" dirty="0">
                <a:latin typeface="Arial"/>
                <a:cs typeface="Arial"/>
              </a:rPr>
              <a:t> </a:t>
            </a:r>
            <a:r>
              <a:rPr sz="1910" spc="42" dirty="0">
                <a:latin typeface="Arial"/>
                <a:cs typeface="Arial"/>
              </a:rPr>
              <a:t>Coronavirus</a:t>
            </a:r>
            <a:r>
              <a:rPr sz="1910" spc="91" dirty="0">
                <a:latin typeface="Arial"/>
                <a:cs typeface="Arial"/>
              </a:rPr>
              <a:t> </a:t>
            </a:r>
            <a:r>
              <a:rPr sz="1910" spc="64" dirty="0">
                <a:latin typeface="Arial"/>
                <a:cs typeface="Arial"/>
              </a:rPr>
              <a:t>and</a:t>
            </a:r>
            <a:r>
              <a:rPr sz="1910" spc="91" dirty="0">
                <a:latin typeface="Arial"/>
                <a:cs typeface="Arial"/>
              </a:rPr>
              <a:t> </a:t>
            </a:r>
            <a:r>
              <a:rPr sz="1910" spc="55" dirty="0">
                <a:latin typeface="Arial"/>
                <a:cs typeface="Arial"/>
              </a:rPr>
              <a:t>its</a:t>
            </a:r>
            <a:r>
              <a:rPr sz="1910" spc="91" dirty="0">
                <a:latin typeface="Arial"/>
                <a:cs typeface="Arial"/>
              </a:rPr>
              <a:t> </a:t>
            </a:r>
            <a:r>
              <a:rPr sz="1910" spc="55" dirty="0">
                <a:latin typeface="Arial"/>
                <a:cs typeface="Arial"/>
              </a:rPr>
              <a:t>cross-</a:t>
            </a:r>
            <a:r>
              <a:rPr sz="1910" spc="27" dirty="0">
                <a:latin typeface="Arial"/>
                <a:cs typeface="Arial"/>
              </a:rPr>
              <a:t>species</a:t>
            </a:r>
            <a:r>
              <a:rPr sz="1910" spc="88" dirty="0">
                <a:latin typeface="Arial"/>
                <a:cs typeface="Arial"/>
              </a:rPr>
              <a:t> </a:t>
            </a:r>
            <a:r>
              <a:rPr sz="1910" spc="67" dirty="0">
                <a:latin typeface="Arial"/>
                <a:cs typeface="Arial"/>
              </a:rPr>
              <a:t>infection.”</a:t>
            </a:r>
            <a:r>
              <a:rPr sz="1910" spc="91" dirty="0">
                <a:latin typeface="Arial"/>
                <a:cs typeface="Arial"/>
              </a:rPr>
              <a:t> </a:t>
            </a:r>
            <a:r>
              <a:rPr sz="1910" dirty="0">
                <a:latin typeface="Arial"/>
                <a:cs typeface="Arial"/>
              </a:rPr>
              <a:t>This</a:t>
            </a:r>
            <a:r>
              <a:rPr sz="1910" spc="91" dirty="0">
                <a:latin typeface="Arial"/>
                <a:cs typeface="Arial"/>
              </a:rPr>
              <a:t> </a:t>
            </a:r>
            <a:r>
              <a:rPr sz="1910" spc="67" dirty="0">
                <a:latin typeface="Arial"/>
                <a:cs typeface="Arial"/>
              </a:rPr>
              <a:t>presentation</a:t>
            </a:r>
            <a:r>
              <a:rPr sz="1910" spc="88" dirty="0">
                <a:latin typeface="Arial"/>
                <a:cs typeface="Arial"/>
              </a:rPr>
              <a:t> </a:t>
            </a:r>
            <a:r>
              <a:rPr sz="1910" dirty="0">
                <a:latin typeface="Arial"/>
                <a:cs typeface="Arial"/>
              </a:rPr>
              <a:t>has</a:t>
            </a:r>
            <a:r>
              <a:rPr sz="1910" spc="91" dirty="0">
                <a:latin typeface="Arial"/>
                <a:cs typeface="Arial"/>
              </a:rPr>
              <a:t> </a:t>
            </a:r>
            <a:r>
              <a:rPr sz="1910" spc="52" dirty="0">
                <a:latin typeface="Arial"/>
                <a:cs typeface="Arial"/>
              </a:rPr>
              <a:t>since</a:t>
            </a:r>
            <a:r>
              <a:rPr sz="1910" spc="91" dirty="0">
                <a:latin typeface="Arial"/>
                <a:cs typeface="Arial"/>
              </a:rPr>
              <a:t> </a:t>
            </a:r>
            <a:r>
              <a:rPr sz="1910" spc="64" dirty="0">
                <a:latin typeface="Arial"/>
                <a:cs typeface="Arial"/>
              </a:rPr>
              <a:t>been</a:t>
            </a:r>
            <a:r>
              <a:rPr sz="1910" spc="88" dirty="0">
                <a:latin typeface="Arial"/>
                <a:cs typeface="Arial"/>
              </a:rPr>
              <a:t> </a:t>
            </a:r>
            <a:r>
              <a:rPr sz="1910" spc="-49" dirty="0">
                <a:latin typeface="Arial Black"/>
                <a:cs typeface="Arial Black"/>
              </a:rPr>
              <a:t>deleted </a:t>
            </a:r>
            <a:r>
              <a:rPr sz="1910" spc="103" dirty="0">
                <a:latin typeface="Arial"/>
                <a:cs typeface="Arial"/>
              </a:rPr>
              <a:t>from</a:t>
            </a:r>
            <a:r>
              <a:rPr sz="1910" spc="-18" dirty="0">
                <a:latin typeface="Arial"/>
                <a:cs typeface="Arial"/>
              </a:rPr>
              <a:t> </a:t>
            </a:r>
            <a:r>
              <a:rPr sz="1910" spc="79" dirty="0">
                <a:latin typeface="Arial"/>
                <a:cs typeface="Arial"/>
              </a:rPr>
              <a:t>the</a:t>
            </a:r>
            <a:r>
              <a:rPr sz="1910" spc="-15" dirty="0">
                <a:latin typeface="Arial"/>
                <a:cs typeface="Arial"/>
              </a:rPr>
              <a:t> </a:t>
            </a:r>
            <a:r>
              <a:rPr sz="1910" spc="42" dirty="0">
                <a:latin typeface="Arial"/>
                <a:cs typeface="Arial"/>
              </a:rPr>
              <a:t>University</a:t>
            </a:r>
            <a:r>
              <a:rPr sz="1910" spc="-15" dirty="0">
                <a:latin typeface="Arial"/>
                <a:cs typeface="Arial"/>
              </a:rPr>
              <a:t> </a:t>
            </a:r>
            <a:r>
              <a:rPr sz="1910" spc="52" dirty="0">
                <a:latin typeface="Arial"/>
                <a:cs typeface="Arial"/>
              </a:rPr>
              <a:t>website.</a:t>
            </a:r>
            <a:endParaRPr sz="1910">
              <a:latin typeface="Arial"/>
              <a:cs typeface="Arial"/>
            </a:endParaRPr>
          </a:p>
          <a:p>
            <a:pPr marL="7701" algn="just">
              <a:spcBef>
                <a:spcPts val="1210"/>
              </a:spcBef>
            </a:pPr>
            <a:r>
              <a:rPr sz="1577" dirty="0">
                <a:solidFill>
                  <a:srgbClr val="AE0427"/>
                </a:solidFill>
                <a:latin typeface="Arial Black"/>
                <a:cs typeface="Arial Black"/>
              </a:rPr>
              <a:t>2019</a:t>
            </a:r>
            <a:r>
              <a:rPr sz="1577" spc="252" dirty="0">
                <a:solidFill>
                  <a:srgbClr val="AE0427"/>
                </a:solidFill>
                <a:latin typeface="Arial Black"/>
                <a:cs typeface="Arial Black"/>
              </a:rPr>
              <a:t>  </a:t>
            </a:r>
            <a:r>
              <a:rPr sz="1910" spc="64" dirty="0">
                <a:latin typeface="Arial"/>
                <a:cs typeface="Arial"/>
              </a:rPr>
              <a:t>Summer</a:t>
            </a:r>
            <a:r>
              <a:rPr sz="1910" spc="-24" dirty="0">
                <a:latin typeface="Arial"/>
                <a:cs typeface="Arial"/>
              </a:rPr>
              <a:t> </a:t>
            </a:r>
            <a:r>
              <a:rPr sz="1910" spc="-97" dirty="0">
                <a:latin typeface="Arial Black"/>
                <a:cs typeface="Arial Black"/>
              </a:rPr>
              <a:t>deletion</a:t>
            </a:r>
            <a:r>
              <a:rPr sz="1910" spc="-127" dirty="0">
                <a:latin typeface="Arial Black"/>
                <a:cs typeface="Arial Black"/>
              </a:rPr>
              <a:t> </a:t>
            </a:r>
            <a:r>
              <a:rPr sz="1910" spc="109" dirty="0">
                <a:latin typeface="Arial"/>
                <a:cs typeface="Arial"/>
              </a:rPr>
              <a:t>of</a:t>
            </a:r>
            <a:r>
              <a:rPr sz="1910" spc="-21" dirty="0">
                <a:latin typeface="Arial"/>
                <a:cs typeface="Arial"/>
              </a:rPr>
              <a:t> </a:t>
            </a:r>
            <a:r>
              <a:rPr sz="1910" dirty="0">
                <a:latin typeface="Arial"/>
                <a:cs typeface="Arial"/>
              </a:rPr>
              <a:t>Wuhan</a:t>
            </a:r>
            <a:r>
              <a:rPr sz="1910" spc="-21" dirty="0">
                <a:latin typeface="Arial"/>
                <a:cs typeface="Arial"/>
              </a:rPr>
              <a:t> </a:t>
            </a:r>
            <a:r>
              <a:rPr sz="1910" spc="73" dirty="0">
                <a:latin typeface="Arial"/>
                <a:cs typeface="Arial"/>
              </a:rPr>
              <a:t>Institute</a:t>
            </a:r>
            <a:r>
              <a:rPr sz="1910" spc="-21" dirty="0">
                <a:latin typeface="Arial"/>
                <a:cs typeface="Arial"/>
              </a:rPr>
              <a:t> </a:t>
            </a:r>
            <a:r>
              <a:rPr sz="1910" spc="109" dirty="0">
                <a:latin typeface="Arial"/>
                <a:cs typeface="Arial"/>
              </a:rPr>
              <a:t>of</a:t>
            </a:r>
            <a:r>
              <a:rPr sz="1910" spc="-24" dirty="0">
                <a:latin typeface="Arial"/>
                <a:cs typeface="Arial"/>
              </a:rPr>
              <a:t> </a:t>
            </a:r>
            <a:r>
              <a:rPr sz="1910" spc="64" dirty="0">
                <a:latin typeface="Arial"/>
                <a:cs typeface="Arial"/>
              </a:rPr>
              <a:t>Virology</a:t>
            </a:r>
            <a:r>
              <a:rPr sz="1910" spc="-21" dirty="0">
                <a:latin typeface="Arial"/>
                <a:cs typeface="Arial"/>
              </a:rPr>
              <a:t> </a:t>
            </a:r>
            <a:r>
              <a:rPr sz="1910" spc="45" dirty="0">
                <a:latin typeface="Arial"/>
                <a:cs typeface="Arial"/>
              </a:rPr>
              <a:t>Corona</a:t>
            </a:r>
            <a:r>
              <a:rPr sz="1910" spc="-21" dirty="0">
                <a:latin typeface="Arial"/>
                <a:cs typeface="Arial"/>
              </a:rPr>
              <a:t> </a:t>
            </a:r>
            <a:r>
              <a:rPr sz="1910" dirty="0">
                <a:latin typeface="Arial"/>
                <a:cs typeface="Arial"/>
              </a:rPr>
              <a:t>Virus</a:t>
            </a:r>
            <a:r>
              <a:rPr sz="1910" spc="-21" dirty="0">
                <a:latin typeface="Arial"/>
                <a:cs typeface="Arial"/>
              </a:rPr>
              <a:t> </a:t>
            </a:r>
            <a:r>
              <a:rPr sz="1910" spc="61" dirty="0">
                <a:latin typeface="Arial"/>
                <a:cs typeface="Arial"/>
              </a:rPr>
              <a:t>data</a:t>
            </a:r>
            <a:r>
              <a:rPr sz="1910" spc="-21" dirty="0">
                <a:latin typeface="Arial"/>
                <a:cs typeface="Arial"/>
              </a:rPr>
              <a:t> </a:t>
            </a:r>
            <a:r>
              <a:rPr sz="1910" spc="39" dirty="0">
                <a:latin typeface="Arial"/>
                <a:cs typeface="Arial"/>
              </a:rPr>
              <a:t>bank.</a:t>
            </a:r>
            <a:endParaRPr sz="1910">
              <a:latin typeface="Arial"/>
              <a:cs typeface="Arial"/>
            </a:endParaRPr>
          </a:p>
          <a:p>
            <a:pPr marL="704667" algn="just">
              <a:spcBef>
                <a:spcPts val="1125"/>
              </a:spcBef>
            </a:pPr>
            <a:r>
              <a:rPr sz="1910" spc="-109" dirty="0">
                <a:latin typeface="Arial Black"/>
                <a:cs typeface="Arial Black"/>
              </a:rPr>
              <a:t>December</a:t>
            </a:r>
            <a:r>
              <a:rPr sz="1910" spc="-136" dirty="0">
                <a:latin typeface="Arial Black"/>
                <a:cs typeface="Arial Black"/>
              </a:rPr>
              <a:t> </a:t>
            </a:r>
            <a:r>
              <a:rPr sz="1910" spc="-236" dirty="0">
                <a:latin typeface="Arial Black"/>
                <a:cs typeface="Arial Black"/>
              </a:rPr>
              <a:t>31</a:t>
            </a:r>
            <a:r>
              <a:rPr sz="1910" spc="-136" dirty="0">
                <a:latin typeface="Arial Black"/>
                <a:cs typeface="Arial Black"/>
              </a:rPr>
              <a:t> </a:t>
            </a:r>
            <a:r>
              <a:rPr sz="1910" dirty="0">
                <a:latin typeface="Arial"/>
                <a:cs typeface="Arial"/>
              </a:rPr>
              <a:t>Wuhan</a:t>
            </a:r>
            <a:r>
              <a:rPr sz="1910" spc="109" dirty="0">
                <a:latin typeface="Arial"/>
                <a:cs typeface="Arial"/>
              </a:rPr>
              <a:t> </a:t>
            </a:r>
            <a:r>
              <a:rPr sz="1910" spc="69" dirty="0">
                <a:latin typeface="Arial"/>
                <a:cs typeface="Arial"/>
              </a:rPr>
              <a:t>Municipal</a:t>
            </a:r>
            <a:r>
              <a:rPr sz="1910" spc="106" dirty="0">
                <a:latin typeface="Arial"/>
                <a:cs typeface="Arial"/>
              </a:rPr>
              <a:t> </a:t>
            </a:r>
            <a:r>
              <a:rPr sz="1910" spc="55" dirty="0">
                <a:latin typeface="Arial"/>
                <a:cs typeface="Arial"/>
              </a:rPr>
              <a:t>Health</a:t>
            </a:r>
            <a:r>
              <a:rPr sz="1910" spc="106" dirty="0">
                <a:latin typeface="Arial"/>
                <a:cs typeface="Arial"/>
              </a:rPr>
              <a:t> </a:t>
            </a:r>
            <a:r>
              <a:rPr sz="1910" spc="61" dirty="0">
                <a:latin typeface="Arial"/>
                <a:cs typeface="Arial"/>
              </a:rPr>
              <a:t>Commission</a:t>
            </a:r>
            <a:r>
              <a:rPr sz="1910" spc="106" dirty="0">
                <a:latin typeface="Arial"/>
                <a:cs typeface="Arial"/>
              </a:rPr>
              <a:t> </a:t>
            </a:r>
            <a:r>
              <a:rPr sz="1910" spc="85" dirty="0">
                <a:latin typeface="Arial"/>
                <a:cs typeface="Arial"/>
              </a:rPr>
              <a:t>report**</a:t>
            </a:r>
            <a:r>
              <a:rPr sz="1910" spc="106" dirty="0">
                <a:latin typeface="Arial"/>
                <a:cs typeface="Arial"/>
              </a:rPr>
              <a:t> </a:t>
            </a:r>
            <a:r>
              <a:rPr sz="1910" spc="52" dirty="0">
                <a:latin typeface="Arial"/>
                <a:cs typeface="Arial"/>
              </a:rPr>
              <a:t>discussing</a:t>
            </a:r>
            <a:r>
              <a:rPr sz="1910" spc="106" dirty="0">
                <a:latin typeface="Arial"/>
                <a:cs typeface="Arial"/>
              </a:rPr>
              <a:t> </a:t>
            </a:r>
            <a:r>
              <a:rPr sz="1910" spc="-15" dirty="0">
                <a:latin typeface="Arial"/>
                <a:cs typeface="Arial"/>
              </a:rPr>
              <a:t>COVID</a:t>
            </a:r>
            <a:r>
              <a:rPr sz="1910" spc="-15" dirty="0">
                <a:latin typeface="Tahoma"/>
                <a:cs typeface="Tahoma"/>
              </a:rPr>
              <a:t>-</a:t>
            </a:r>
            <a:r>
              <a:rPr sz="1910" dirty="0">
                <a:latin typeface="Arial"/>
                <a:cs typeface="Arial"/>
              </a:rPr>
              <a:t>19</a:t>
            </a:r>
            <a:r>
              <a:rPr sz="1910" spc="106" dirty="0">
                <a:latin typeface="Arial"/>
                <a:cs typeface="Arial"/>
              </a:rPr>
              <a:t> </a:t>
            </a:r>
            <a:r>
              <a:rPr sz="1910" spc="67" dirty="0">
                <a:latin typeface="Arial"/>
                <a:cs typeface="Arial"/>
              </a:rPr>
              <a:t>pneumonia</a:t>
            </a:r>
            <a:endParaRPr sz="1910">
              <a:latin typeface="Arial"/>
              <a:cs typeface="Arial"/>
            </a:endParaRPr>
          </a:p>
          <a:p>
            <a:pPr marL="704667" algn="just">
              <a:spcBef>
                <a:spcPts val="209"/>
              </a:spcBef>
            </a:pPr>
            <a:r>
              <a:rPr sz="1910" dirty="0">
                <a:latin typeface="Arial"/>
                <a:cs typeface="Arial"/>
              </a:rPr>
              <a:t>-</a:t>
            </a:r>
            <a:r>
              <a:rPr sz="1910" spc="-24" dirty="0">
                <a:latin typeface="Arial"/>
                <a:cs typeface="Arial"/>
              </a:rPr>
              <a:t> </a:t>
            </a:r>
            <a:r>
              <a:rPr sz="1910" spc="-6" dirty="0">
                <a:latin typeface="Arial Black"/>
                <a:cs typeface="Arial Black"/>
              </a:rPr>
              <a:t>deleted</a:t>
            </a:r>
            <a:r>
              <a:rPr sz="1910" spc="-6" dirty="0">
                <a:latin typeface="Arial"/>
                <a:cs typeface="Arial"/>
              </a:rPr>
              <a:t>.</a:t>
            </a:r>
            <a:endParaRPr sz="1910">
              <a:latin typeface="Arial"/>
              <a:cs typeface="Arial"/>
            </a:endParaRPr>
          </a:p>
        </p:txBody>
      </p:sp>
      <p:sp>
        <p:nvSpPr>
          <p:cNvPr id="13" name="object 13"/>
          <p:cNvSpPr/>
          <p:nvPr/>
        </p:nvSpPr>
        <p:spPr>
          <a:xfrm>
            <a:off x="428" y="493278"/>
            <a:ext cx="11660140" cy="800164"/>
          </a:xfrm>
          <a:custGeom>
            <a:avLst/>
            <a:gdLst/>
            <a:ahLst/>
            <a:cxnLst/>
            <a:rect l="l" t="t" r="r" b="b"/>
            <a:pathLst>
              <a:path w="19228435" h="1319530">
                <a:moveTo>
                  <a:pt x="19228116" y="0"/>
                </a:moveTo>
                <a:lnTo>
                  <a:pt x="0" y="0"/>
                </a:lnTo>
                <a:lnTo>
                  <a:pt x="0" y="1319036"/>
                </a:lnTo>
                <a:lnTo>
                  <a:pt x="19228116" y="1319036"/>
                </a:lnTo>
                <a:lnTo>
                  <a:pt x="19228116" y="0"/>
                </a:lnTo>
                <a:close/>
              </a:path>
            </a:pathLst>
          </a:custGeom>
          <a:solidFill>
            <a:srgbClr val="000000">
              <a:alpha val="82348"/>
            </a:srgbClr>
          </a:solidFill>
        </p:spPr>
        <p:txBody>
          <a:bodyPr wrap="square" lIns="0" tIns="0" rIns="0" bIns="0" rtlCol="0"/>
          <a:lstStyle/>
          <a:p>
            <a:endParaRPr sz="1092"/>
          </a:p>
        </p:txBody>
      </p:sp>
      <p:sp>
        <p:nvSpPr>
          <p:cNvPr id="14" name="object 14"/>
          <p:cNvSpPr txBox="1">
            <a:spLocks noGrp="1"/>
          </p:cNvSpPr>
          <p:nvPr>
            <p:ph type="title"/>
          </p:nvPr>
        </p:nvSpPr>
        <p:spPr>
          <a:xfrm>
            <a:off x="233998" y="556320"/>
            <a:ext cx="11331680" cy="638406"/>
          </a:xfrm>
          <a:prstGeom prst="rect">
            <a:avLst/>
          </a:prstGeom>
        </p:spPr>
        <p:txBody>
          <a:bodyPr vert="horz" wrap="square" lIns="0" tIns="8471" rIns="0" bIns="0" rtlCol="0">
            <a:spAutoFit/>
          </a:bodyPr>
          <a:lstStyle/>
          <a:p>
            <a:pPr marL="7701">
              <a:lnSpc>
                <a:spcPct val="100000"/>
              </a:lnSpc>
              <a:spcBef>
                <a:spcPts val="67"/>
              </a:spcBef>
            </a:pPr>
            <a:r>
              <a:rPr sz="4093" dirty="0">
                <a:solidFill>
                  <a:srgbClr val="FEFFFF"/>
                </a:solidFill>
                <a:latin typeface="Arial"/>
                <a:cs typeface="Arial"/>
              </a:rPr>
              <a:t>Why</a:t>
            </a:r>
            <a:r>
              <a:rPr sz="4093" spc="-6" dirty="0">
                <a:solidFill>
                  <a:srgbClr val="FEFFFF"/>
                </a:solidFill>
                <a:latin typeface="Arial"/>
                <a:cs typeface="Arial"/>
              </a:rPr>
              <a:t> </a:t>
            </a:r>
            <a:r>
              <a:rPr sz="4093" dirty="0">
                <a:solidFill>
                  <a:srgbClr val="FEFFFF"/>
                </a:solidFill>
                <a:latin typeface="Arial"/>
                <a:cs typeface="Arial"/>
              </a:rPr>
              <a:t>understanding</a:t>
            </a:r>
            <a:r>
              <a:rPr sz="4093" spc="-3" dirty="0">
                <a:solidFill>
                  <a:srgbClr val="FEFFFF"/>
                </a:solidFill>
                <a:latin typeface="Arial"/>
                <a:cs typeface="Arial"/>
              </a:rPr>
              <a:t> </a:t>
            </a:r>
            <a:r>
              <a:rPr sz="4093" dirty="0">
                <a:solidFill>
                  <a:srgbClr val="FEFFFF"/>
                </a:solidFill>
                <a:latin typeface="Arial"/>
                <a:cs typeface="Arial"/>
              </a:rPr>
              <a:t>Gain</a:t>
            </a:r>
            <a:r>
              <a:rPr sz="4093" spc="-3" dirty="0">
                <a:solidFill>
                  <a:srgbClr val="FEFFFF"/>
                </a:solidFill>
                <a:latin typeface="Arial"/>
                <a:cs typeface="Arial"/>
              </a:rPr>
              <a:t> </a:t>
            </a:r>
            <a:r>
              <a:rPr sz="4093" dirty="0">
                <a:solidFill>
                  <a:srgbClr val="FEFFFF"/>
                </a:solidFill>
                <a:latin typeface="Arial"/>
                <a:cs typeface="Arial"/>
              </a:rPr>
              <a:t>of</a:t>
            </a:r>
            <a:r>
              <a:rPr sz="4093" spc="-3" dirty="0">
                <a:solidFill>
                  <a:srgbClr val="FEFFFF"/>
                </a:solidFill>
                <a:latin typeface="Arial"/>
                <a:cs typeface="Arial"/>
              </a:rPr>
              <a:t> </a:t>
            </a:r>
            <a:r>
              <a:rPr sz="4093" dirty="0">
                <a:solidFill>
                  <a:srgbClr val="FEFFFF"/>
                </a:solidFill>
                <a:latin typeface="Arial"/>
                <a:cs typeface="Arial"/>
              </a:rPr>
              <a:t>Function</a:t>
            </a:r>
            <a:r>
              <a:rPr sz="4093" spc="-3" dirty="0">
                <a:solidFill>
                  <a:srgbClr val="FEFFFF"/>
                </a:solidFill>
                <a:latin typeface="Arial"/>
                <a:cs typeface="Arial"/>
              </a:rPr>
              <a:t> </a:t>
            </a:r>
            <a:r>
              <a:rPr sz="4093" dirty="0">
                <a:solidFill>
                  <a:srgbClr val="FEFFFF"/>
                </a:solidFill>
                <a:latin typeface="Arial"/>
                <a:cs typeface="Arial"/>
              </a:rPr>
              <a:t>is</a:t>
            </a:r>
            <a:r>
              <a:rPr sz="4093" spc="-3" dirty="0">
                <a:solidFill>
                  <a:srgbClr val="FEFFFF"/>
                </a:solidFill>
                <a:latin typeface="Arial"/>
                <a:cs typeface="Arial"/>
              </a:rPr>
              <a:t> </a:t>
            </a:r>
            <a:r>
              <a:rPr sz="4093" spc="-6" dirty="0">
                <a:solidFill>
                  <a:srgbClr val="FEFFFF"/>
                </a:solidFill>
                <a:latin typeface="Arial"/>
                <a:cs typeface="Arial"/>
              </a:rPr>
              <a:t>Important</a:t>
            </a:r>
            <a:endParaRPr sz="4093">
              <a:latin typeface="Arial"/>
              <a:cs typeface="Arial"/>
            </a:endParaRPr>
          </a:p>
        </p:txBody>
      </p:sp>
      <p:sp>
        <p:nvSpPr>
          <p:cNvPr id="15" name="object 15"/>
          <p:cNvSpPr txBox="1"/>
          <p:nvPr/>
        </p:nvSpPr>
        <p:spPr>
          <a:xfrm>
            <a:off x="187393" y="88996"/>
            <a:ext cx="471319" cy="199825"/>
          </a:xfrm>
          <a:prstGeom prst="rect">
            <a:avLst/>
          </a:prstGeom>
        </p:spPr>
        <p:txBody>
          <a:bodyPr vert="horz" wrap="square" lIns="0" tIns="8471" rIns="0" bIns="0" rtlCol="0">
            <a:spAutoFit/>
          </a:bodyPr>
          <a:lstStyle/>
          <a:p>
            <a:pPr marL="7701">
              <a:spcBef>
                <a:spcPts val="67"/>
              </a:spcBef>
            </a:pPr>
            <a:r>
              <a:rPr sz="1243" spc="-6" dirty="0">
                <a:solidFill>
                  <a:srgbClr val="919191"/>
                </a:solidFill>
                <a:latin typeface="Arial"/>
                <a:cs typeface="Arial"/>
              </a:rPr>
              <a:t>Inform</a:t>
            </a:r>
            <a:endParaRPr sz="1243">
              <a:latin typeface="Arial"/>
              <a:cs typeface="Arial"/>
            </a:endParaRPr>
          </a:p>
        </p:txBody>
      </p:sp>
      <p:grpSp>
        <p:nvGrpSpPr>
          <p:cNvPr id="16" name="object 16"/>
          <p:cNvGrpSpPr/>
          <p:nvPr/>
        </p:nvGrpSpPr>
        <p:grpSpPr>
          <a:xfrm>
            <a:off x="1086933" y="2678172"/>
            <a:ext cx="122836" cy="2507925"/>
            <a:chOff x="1791727" y="4416504"/>
            <a:chExt cx="202565" cy="4135754"/>
          </a:xfrm>
        </p:grpSpPr>
        <p:pic>
          <p:nvPicPr>
            <p:cNvPr id="17" name="object 17"/>
            <p:cNvPicPr/>
            <p:nvPr/>
          </p:nvPicPr>
          <p:blipFill>
            <a:blip cstate="print"/>
            <a:stretch>
              <a:fillRect/>
            </a:stretch>
          </p:blipFill>
          <p:spPr>
            <a:xfrm>
              <a:off x="1791727" y="8349831"/>
              <a:ext cx="202415" cy="202415"/>
            </a:xfrm>
            <a:prstGeom prst="rect">
              <a:avLst/>
            </a:prstGeom>
          </p:spPr>
        </p:pic>
        <p:pic>
          <p:nvPicPr>
            <p:cNvPr id="18" name="object 18"/>
            <p:cNvPicPr/>
            <p:nvPr/>
          </p:nvPicPr>
          <p:blipFill>
            <a:blip cstate="print"/>
            <a:stretch>
              <a:fillRect/>
            </a:stretch>
          </p:blipFill>
          <p:spPr>
            <a:xfrm>
              <a:off x="1791727" y="4416504"/>
              <a:ext cx="202415" cy="202415"/>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468C63-F060-E46E-E020-41B8F0D30275}"/>
              </a:ext>
            </a:extLst>
          </p:cNvPr>
          <p:cNvSpPr txBox="1"/>
          <p:nvPr/>
        </p:nvSpPr>
        <p:spPr>
          <a:xfrm>
            <a:off x="845127" y="909843"/>
            <a:ext cx="10896599" cy="3970318"/>
          </a:xfrm>
          <a:prstGeom prst="rect">
            <a:avLst/>
          </a:prstGeom>
          <a:noFill/>
        </p:spPr>
        <p:txBody>
          <a:bodyPr wrap="square">
            <a:spAutoFit/>
          </a:bodyPr>
          <a:lstStyle/>
          <a:p>
            <a:r>
              <a:rPr lang="en-US" altLang="ja-JP" dirty="0">
                <a:latin typeface="Amasis MT Pro Medium" panose="02040604050005020304" pitchFamily="18" charset="0"/>
                <a:ea typeface="Microsoft JhengHei" panose="020B0604030504040204" pitchFamily="34" charset="-120"/>
              </a:rPr>
              <a:t>U.S. Dept. of Health &amp; Human Services (HHS) funds research amplifying the infectious character of Coronaviruses.  </a:t>
            </a:r>
          </a:p>
          <a:p>
            <a:endParaRPr lang="en-US" altLang="ja-JP" dirty="0">
              <a:latin typeface="Amasis MT Pro Medium" panose="02040604050005020304" pitchFamily="18" charset="0"/>
              <a:ea typeface="Microsoft JhengHei" panose="020B0604030504040204" pitchFamily="34" charset="-120"/>
            </a:endParaRPr>
          </a:p>
          <a:p>
            <a:r>
              <a:rPr lang="en-US" altLang="ja-JP" dirty="0">
                <a:latin typeface="Amasis MT Pro Medium" panose="02040604050005020304" pitchFamily="18" charset="0"/>
                <a:ea typeface="Microsoft JhengHei" panose="020B0604030504040204" pitchFamily="34" charset="-120"/>
              </a:rPr>
              <a:t>In May</a:t>
            </a:r>
            <a:r>
              <a:rPr lang="en-US" altLang="ja-JP" baseline="30000" dirty="0">
                <a:latin typeface="Amasis MT Pro Medium" panose="02040604050005020304" pitchFamily="18" charset="0"/>
                <a:ea typeface="Microsoft JhengHei" panose="020B0604030504040204" pitchFamily="34" charset="-120"/>
              </a:rPr>
              <a:t>* </a:t>
            </a:r>
            <a:r>
              <a:rPr lang="en-US" altLang="ja-JP" dirty="0">
                <a:latin typeface="Amasis MT Pro Medium" panose="02040604050005020304" pitchFamily="18" charset="0"/>
                <a:ea typeface="Microsoft JhengHei" panose="020B0604030504040204" pitchFamily="34" charset="-120"/>
              </a:rPr>
              <a:t>Ralph Baric successfully uses reverse genetics (cDNA</a:t>
            </a:r>
            <a:r>
              <a:rPr lang="en-US" altLang="ja-JP" baseline="30000" dirty="0">
                <a:latin typeface="Amasis MT Pro Medium" panose="02040604050005020304" pitchFamily="18" charset="0"/>
                <a:ea typeface="Microsoft JhengHei" panose="020B0604030504040204" pitchFamily="34" charset="-120"/>
              </a:rPr>
              <a:t>**</a:t>
            </a:r>
            <a:r>
              <a:rPr lang="en-US" altLang="ja-JP" dirty="0">
                <a:latin typeface="Amasis MT Pro Medium" panose="02040604050005020304" pitchFamily="18" charset="0"/>
                <a:ea typeface="Microsoft JhengHei" panose="020B0604030504040204" pitchFamily="34" charset="-120"/>
              </a:rPr>
              <a:t>) to rescued infectious clone</a:t>
            </a:r>
            <a:r>
              <a:rPr lang="en-US" altLang="ja-JP" baseline="30000" dirty="0">
                <a:latin typeface="Amasis MT Pro Medium" panose="02040604050005020304" pitchFamily="18" charset="0"/>
                <a:ea typeface="Microsoft JhengHei" panose="020B0604030504040204" pitchFamily="34" charset="-120"/>
              </a:rPr>
              <a:t>*** </a:t>
            </a:r>
            <a:r>
              <a:rPr lang="en-US" altLang="ja-JP" dirty="0">
                <a:latin typeface="Amasis MT Pro Medium" panose="02040604050005020304" pitchFamily="18" charset="0"/>
                <a:ea typeface="Microsoft JhengHei" panose="020B0604030504040204" pitchFamily="34" charset="-120"/>
              </a:rPr>
              <a:t>of SARS-</a:t>
            </a:r>
            <a:r>
              <a:rPr lang="en-US" altLang="ja-JP" dirty="0" err="1">
                <a:latin typeface="Amasis MT Pro Medium" panose="02040604050005020304" pitchFamily="18" charset="0"/>
                <a:ea typeface="Microsoft JhengHei" panose="020B0604030504040204" pitchFamily="34" charset="-120"/>
              </a:rPr>
              <a:t>CoV</a:t>
            </a:r>
            <a:r>
              <a:rPr lang="en-US" altLang="ja-JP" dirty="0">
                <a:latin typeface="Amasis MT Pro Medium" panose="02040604050005020304" pitchFamily="18" charset="0"/>
                <a:ea typeface="Microsoft JhengHei" panose="020B0604030504040204" pitchFamily="34" charset="-120"/>
              </a:rPr>
              <a:t> </a:t>
            </a:r>
            <a:r>
              <a:rPr lang="en-US" altLang="ja-JP" dirty="0" err="1">
                <a:latin typeface="Amasis MT Pro Medium" panose="02040604050005020304" pitchFamily="18" charset="0"/>
                <a:ea typeface="Microsoft JhengHei" panose="020B0604030504040204" pitchFamily="34" charset="-120"/>
              </a:rPr>
              <a:t>Urbani</a:t>
            </a:r>
            <a:r>
              <a:rPr lang="en-US" altLang="ja-JP" dirty="0">
                <a:latin typeface="Amasis MT Pro Medium" panose="02040604050005020304" pitchFamily="18" charset="0"/>
                <a:ea typeface="Microsoft JhengHei" panose="020B0604030504040204" pitchFamily="34" charset="-120"/>
              </a:rPr>
              <a:t>. </a:t>
            </a:r>
          </a:p>
          <a:p>
            <a:endParaRPr lang="en-US" altLang="ja-JP" dirty="0">
              <a:latin typeface="Amasis MT Pro Medium" panose="02040604050005020304" pitchFamily="18" charset="0"/>
              <a:ea typeface="Microsoft JhengHei" panose="020B0604030504040204" pitchFamily="34" charset="-120"/>
            </a:endParaRPr>
          </a:p>
          <a:p>
            <a:r>
              <a:rPr lang="en-US" altLang="ja-JP" dirty="0">
                <a:latin typeface="Amasis MT Pro Medium" panose="02040604050005020304" pitchFamily="18" charset="0"/>
                <a:ea typeface="Microsoft JhengHei" panose="020B0604030504040204" pitchFamily="34" charset="-120"/>
              </a:rPr>
              <a:t>In April Christopher M Curtis, Boyd Young &amp; Ralph Baric file a patent for a recombinant (chimeric) DNA means of producing “an infectious, replication defective, coronavirus.” Funded by NIH Grant GM63228. </a:t>
            </a:r>
          </a:p>
          <a:p>
            <a:endParaRPr lang="en-US" altLang="ja-JP" dirty="0">
              <a:latin typeface="Amasis MT Pro Medium" panose="02040604050005020304" pitchFamily="18" charset="0"/>
              <a:ea typeface="Microsoft JhengHei" panose="020B0604030504040204" pitchFamily="34" charset="-120"/>
            </a:endParaRPr>
          </a:p>
          <a:p>
            <a:r>
              <a:rPr lang="en-US" altLang="ja-JP" dirty="0">
                <a:latin typeface="Amasis MT Pro Medium" panose="02040604050005020304" pitchFamily="18" charset="0"/>
                <a:ea typeface="Microsoft JhengHei" panose="020B0604030504040204" pitchFamily="34" charset="-120"/>
              </a:rPr>
              <a:t>Dr. Shi </a:t>
            </a:r>
            <a:r>
              <a:rPr lang="en-US" altLang="ja-JP" dirty="0" err="1">
                <a:latin typeface="Amasis MT Pro Medium" panose="02040604050005020304" pitchFamily="18" charset="0"/>
                <a:ea typeface="Microsoft JhengHei" panose="020B0604030504040204" pitchFamily="34" charset="-120"/>
              </a:rPr>
              <a:t>Zhengli</a:t>
            </a:r>
            <a:r>
              <a:rPr lang="en-US" altLang="ja-JP" dirty="0">
                <a:latin typeface="Amasis MT Pro Medium" panose="02040604050005020304" pitchFamily="18" charset="0"/>
                <a:ea typeface="Microsoft JhengHei" panose="020B0604030504040204" pitchFamily="34" charset="-120"/>
              </a:rPr>
              <a:t> and colleagues increase infectivity by combining an HIV </a:t>
            </a:r>
            <a:r>
              <a:rPr lang="en-US" altLang="ja-JP" dirty="0" err="1">
                <a:latin typeface="Amasis MT Pro Medium" panose="02040604050005020304" pitchFamily="18" charset="0"/>
                <a:ea typeface="Microsoft JhengHei" panose="020B0604030504040204" pitchFamily="34" charset="-120"/>
              </a:rPr>
              <a:t>pseudovirus</a:t>
            </a:r>
            <a:r>
              <a:rPr lang="en-US" altLang="ja-JP" dirty="0">
                <a:latin typeface="Amasis MT Pro Medium" panose="02040604050005020304" pitchFamily="18" charset="0"/>
                <a:ea typeface="Microsoft JhengHei" panose="020B0604030504040204" pitchFamily="34" charset="-120"/>
              </a:rPr>
              <a:t> with SARS-CoV-1. </a:t>
            </a:r>
          </a:p>
          <a:p>
            <a:endParaRPr lang="en-US" altLang="ja-JP" dirty="0">
              <a:latin typeface="Amasis MT Pro Medium" panose="02040604050005020304" pitchFamily="18" charset="0"/>
              <a:ea typeface="Microsoft JhengHei" panose="020B0604030504040204" pitchFamily="34" charset="-120"/>
            </a:endParaRPr>
          </a:p>
          <a:p>
            <a:r>
              <a:rPr lang="en-US" altLang="ja-JP" dirty="0">
                <a:latin typeface="Amasis MT Pro Medium" panose="02040604050005020304" pitchFamily="18" charset="0"/>
                <a:ea typeface="Microsoft JhengHei" panose="020B0604030504040204" pitchFamily="34" charset="-120"/>
              </a:rPr>
              <a:t>Dr. Ralph Baric at UNC Chapel Hill receives NIH grant AI23946-08 officially classified as affiliated with NIAID. </a:t>
            </a:r>
            <a:endParaRPr lang="ja-JP" altLang="en-US" dirty="0">
              <a:latin typeface="Amasis MT Pro Medium" panose="02040604050005020304" pitchFamily="18" charset="0"/>
              <a:ea typeface="Microsoft JhengHei" panose="020B0604030504040204" pitchFamily="34" charset="-120"/>
            </a:endParaRPr>
          </a:p>
        </p:txBody>
      </p:sp>
      <p:sp>
        <p:nvSpPr>
          <p:cNvPr id="6" name="テキスト ボックス 5">
            <a:extLst>
              <a:ext uri="{FF2B5EF4-FFF2-40B4-BE49-F238E27FC236}">
                <a16:creationId xmlns:a16="http://schemas.microsoft.com/office/drawing/2014/main" id="{94B631E8-0989-756B-3AAE-26CEFD5AA79D}"/>
              </a:ext>
            </a:extLst>
          </p:cNvPr>
          <p:cNvSpPr txBox="1"/>
          <p:nvPr/>
        </p:nvSpPr>
        <p:spPr>
          <a:xfrm>
            <a:off x="1461655" y="5044827"/>
            <a:ext cx="6096000" cy="369332"/>
          </a:xfrm>
          <a:prstGeom prst="rect">
            <a:avLst/>
          </a:prstGeom>
          <a:noFill/>
        </p:spPr>
        <p:txBody>
          <a:bodyPr wrap="square">
            <a:spAutoFit/>
          </a:bodyPr>
          <a:lstStyle/>
          <a:p>
            <a:r>
              <a:rPr lang="en-US" altLang="ja-JP" dirty="0"/>
              <a:t>Baric works on synthetically altering </a:t>
            </a:r>
            <a:r>
              <a:rPr lang="en-US" altLang="ja-JP" dirty="0" err="1"/>
              <a:t>Coronaviridae</a:t>
            </a:r>
            <a:r>
              <a:rPr lang="en-US" altLang="ja-JP" dirty="0"/>
              <a:t>.</a:t>
            </a:r>
            <a:endParaRPr lang="ja-JP" altLang="en-US" dirty="0"/>
          </a:p>
        </p:txBody>
      </p:sp>
      <p:sp>
        <p:nvSpPr>
          <p:cNvPr id="8" name="テキスト ボックス 7">
            <a:extLst>
              <a:ext uri="{FF2B5EF4-FFF2-40B4-BE49-F238E27FC236}">
                <a16:creationId xmlns:a16="http://schemas.microsoft.com/office/drawing/2014/main" id="{7E19A95B-C631-5659-2055-441AA708D293}"/>
              </a:ext>
            </a:extLst>
          </p:cNvPr>
          <p:cNvSpPr txBox="1"/>
          <p:nvPr/>
        </p:nvSpPr>
        <p:spPr>
          <a:xfrm>
            <a:off x="1461655" y="5414159"/>
            <a:ext cx="10134600" cy="369332"/>
          </a:xfrm>
          <a:prstGeom prst="rect">
            <a:avLst/>
          </a:prstGeom>
          <a:noFill/>
        </p:spPr>
        <p:txBody>
          <a:bodyPr wrap="square">
            <a:spAutoFit/>
          </a:bodyPr>
          <a:lstStyle/>
          <a:p>
            <a:r>
              <a:rPr lang="en-US" altLang="ja-JP" dirty="0"/>
              <a:t>Chinese**** researchers combine HCV, HIV-1, SARS-CoV-1 &amp; SARS-CoV-2.</a:t>
            </a:r>
            <a:endParaRPr lang="ja-JP" altLang="en-US" dirty="0"/>
          </a:p>
        </p:txBody>
      </p:sp>
      <p:sp>
        <p:nvSpPr>
          <p:cNvPr id="10" name="テキスト ボックス 9">
            <a:extLst>
              <a:ext uri="{FF2B5EF4-FFF2-40B4-BE49-F238E27FC236}">
                <a16:creationId xmlns:a16="http://schemas.microsoft.com/office/drawing/2014/main" id="{8182E712-F2E0-ADFA-6721-365833D1F643}"/>
              </a:ext>
            </a:extLst>
          </p:cNvPr>
          <p:cNvSpPr txBox="1"/>
          <p:nvPr/>
        </p:nvSpPr>
        <p:spPr>
          <a:xfrm>
            <a:off x="386195" y="6152823"/>
            <a:ext cx="11419609" cy="577081"/>
          </a:xfrm>
          <a:prstGeom prst="rect">
            <a:avLst/>
          </a:prstGeom>
          <a:noFill/>
        </p:spPr>
        <p:txBody>
          <a:bodyPr wrap="square">
            <a:spAutoFit/>
          </a:bodyPr>
          <a:lstStyle/>
          <a:p>
            <a:r>
              <a:rPr lang="en-US" altLang="ja-JP" sz="1050" dirty="0"/>
              <a:t>* U.S. Provisional Application No. 60/206,537, filed May 21, 2000</a:t>
            </a:r>
          </a:p>
          <a:p>
            <a:r>
              <a:rPr lang="en-US" altLang="ja-JP" sz="1050" dirty="0"/>
              <a:t>** Complimentary DNA is Reverse Transcription (mRNA-&gt;DNA) frequently using Moloney murine leukemia virus. ***https://www.pnas.org/content/100/22/12995  </a:t>
            </a:r>
          </a:p>
          <a:p>
            <a:r>
              <a:rPr lang="en-US" altLang="ja-JP" sz="1050" dirty="0"/>
              <a:t>**** Huang Q, Cheng Y, Guo Q, Li Q. Preparation of a Chimeric Armored RNA as a Versatile Calibrator for Multiple Virus Assays. </a:t>
            </a:r>
            <a:r>
              <a:rPr lang="en-US" altLang="ja-JP" sz="1050" dirty="0" err="1"/>
              <a:t>Clinchem</a:t>
            </a:r>
            <a:r>
              <a:rPr lang="en-US" altLang="ja-JP" sz="1050" dirty="0"/>
              <a:t> 2006; 52(7):1446-1448 and Supplement A.</a:t>
            </a:r>
            <a:endParaRPr lang="ja-JP" altLang="en-US" sz="1050" dirty="0"/>
          </a:p>
        </p:txBody>
      </p:sp>
      <p:sp>
        <p:nvSpPr>
          <p:cNvPr id="12" name="テキスト ボックス 11">
            <a:extLst>
              <a:ext uri="{FF2B5EF4-FFF2-40B4-BE49-F238E27FC236}">
                <a16:creationId xmlns:a16="http://schemas.microsoft.com/office/drawing/2014/main" id="{C25B2CF4-4458-1F83-28E1-F3585C7CAA29}"/>
              </a:ext>
            </a:extLst>
          </p:cNvPr>
          <p:cNvSpPr txBox="1"/>
          <p:nvPr/>
        </p:nvSpPr>
        <p:spPr>
          <a:xfrm>
            <a:off x="3695699" y="201957"/>
            <a:ext cx="4800600" cy="523220"/>
          </a:xfrm>
          <a:prstGeom prst="rect">
            <a:avLst/>
          </a:prstGeom>
          <a:noFill/>
        </p:spPr>
        <p:txBody>
          <a:bodyPr wrap="square">
            <a:spAutoFit/>
          </a:bodyPr>
          <a:lstStyle/>
          <a:p>
            <a:pPr algn="ctr"/>
            <a:r>
              <a:rPr lang="en-US" altLang="ja-JP" sz="2800" dirty="0">
                <a:latin typeface="Arial Rounded MT Bold" panose="020F0704030504030204" pitchFamily="34" charset="0"/>
              </a:rPr>
              <a:t>Gain of Function</a:t>
            </a:r>
            <a:endParaRPr lang="ja-JP" altLang="en-US" sz="2800" dirty="0">
              <a:latin typeface="Arial Rounded MT Bold" panose="020F0704030504030204" pitchFamily="34" charset="0"/>
            </a:endParaRPr>
          </a:p>
        </p:txBody>
      </p:sp>
    </p:spTree>
    <p:extLst>
      <p:ext uri="{BB962C8B-B14F-4D97-AF65-F5344CB8AC3E}">
        <p14:creationId xmlns:p14="http://schemas.microsoft.com/office/powerpoint/2010/main" val="50139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47E737-4554-51AE-D147-BEC9825E8B1D}"/>
              </a:ext>
            </a:extLst>
          </p:cNvPr>
          <p:cNvPicPr>
            <a:picLocks noChangeAspect="1"/>
          </p:cNvPicPr>
          <p:nvPr/>
        </p:nvPicPr>
        <p:blipFill>
          <a:blip r:embed="rId2"/>
          <a:stretch>
            <a:fillRect/>
          </a:stretch>
        </p:blipFill>
        <p:spPr>
          <a:xfrm>
            <a:off x="2520040" y="1128975"/>
            <a:ext cx="6417629" cy="4600049"/>
          </a:xfrm>
          <a:prstGeom prst="rect">
            <a:avLst/>
          </a:prstGeom>
        </p:spPr>
      </p:pic>
    </p:spTree>
    <p:extLst>
      <p:ext uri="{BB962C8B-B14F-4D97-AF65-F5344CB8AC3E}">
        <p14:creationId xmlns:p14="http://schemas.microsoft.com/office/powerpoint/2010/main" val="3439662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A85617E3-8C90-01B4-3BD6-D4CA1F721BD5}"/>
              </a:ext>
            </a:extLst>
          </p:cNvPr>
          <p:cNvSpPr txBox="1"/>
          <p:nvPr/>
        </p:nvSpPr>
        <p:spPr>
          <a:xfrm>
            <a:off x="3332018" y="6596390"/>
            <a:ext cx="6096000" cy="261610"/>
          </a:xfrm>
          <a:prstGeom prst="rect">
            <a:avLst/>
          </a:prstGeom>
          <a:noFill/>
        </p:spPr>
        <p:txBody>
          <a:bodyPr wrap="square">
            <a:spAutoFit/>
          </a:bodyPr>
          <a:lstStyle/>
          <a:p>
            <a:r>
              <a:rPr lang="en-US" altLang="ja-JP" sz="1100" dirty="0">
                <a:latin typeface="Amasis MT Pro Medium" panose="02040604050005020304" pitchFamily="18" charset="0"/>
              </a:rPr>
              <a:t>https://patentimages.storage.googleapis.com/a6/c6/8c/1d50123673f1a5/US6593111.pdf</a:t>
            </a:r>
            <a:endParaRPr lang="ja-JP" altLang="en-US" sz="1100" dirty="0">
              <a:latin typeface="Amasis MT Pro Medium" panose="02040604050005020304" pitchFamily="18" charset="0"/>
            </a:endParaRPr>
          </a:p>
        </p:txBody>
      </p:sp>
      <p:pic>
        <p:nvPicPr>
          <p:cNvPr id="12" name="図 11">
            <a:extLst>
              <a:ext uri="{FF2B5EF4-FFF2-40B4-BE49-F238E27FC236}">
                <a16:creationId xmlns:a16="http://schemas.microsoft.com/office/drawing/2014/main" id="{575F2FDA-49F1-6712-1184-4AE980F829F2}"/>
              </a:ext>
            </a:extLst>
          </p:cNvPr>
          <p:cNvPicPr>
            <a:picLocks noChangeAspect="1"/>
          </p:cNvPicPr>
          <p:nvPr/>
        </p:nvPicPr>
        <p:blipFill>
          <a:blip r:embed="rId2"/>
          <a:stretch>
            <a:fillRect/>
          </a:stretch>
        </p:blipFill>
        <p:spPr>
          <a:xfrm>
            <a:off x="2664684" y="0"/>
            <a:ext cx="6862631" cy="6858000"/>
          </a:xfrm>
          <a:prstGeom prst="rect">
            <a:avLst/>
          </a:prstGeom>
        </p:spPr>
      </p:pic>
    </p:spTree>
    <p:extLst>
      <p:ext uri="{BB962C8B-B14F-4D97-AF65-F5344CB8AC3E}">
        <p14:creationId xmlns:p14="http://schemas.microsoft.com/office/powerpoint/2010/main" val="2293511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6AC2B6E-2B02-A791-9E3F-51A42272E852}"/>
              </a:ext>
            </a:extLst>
          </p:cNvPr>
          <p:cNvPicPr>
            <a:picLocks noChangeAspect="1"/>
          </p:cNvPicPr>
          <p:nvPr/>
        </p:nvPicPr>
        <p:blipFill>
          <a:blip r:embed="rId2"/>
          <a:stretch>
            <a:fillRect/>
          </a:stretch>
        </p:blipFill>
        <p:spPr>
          <a:xfrm>
            <a:off x="574155" y="350722"/>
            <a:ext cx="10890481" cy="6156556"/>
          </a:xfrm>
          <a:prstGeom prst="rect">
            <a:avLst/>
          </a:prstGeom>
        </p:spPr>
      </p:pic>
    </p:spTree>
    <p:extLst>
      <p:ext uri="{BB962C8B-B14F-4D97-AF65-F5344CB8AC3E}">
        <p14:creationId xmlns:p14="http://schemas.microsoft.com/office/powerpoint/2010/main" val="2904192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5CEFB61-8FF4-CB54-72A0-ABC7EF22B396}"/>
              </a:ext>
            </a:extLst>
          </p:cNvPr>
          <p:cNvPicPr>
            <a:picLocks noChangeAspect="1"/>
          </p:cNvPicPr>
          <p:nvPr/>
        </p:nvPicPr>
        <p:blipFill>
          <a:blip r:embed="rId2"/>
          <a:stretch>
            <a:fillRect/>
          </a:stretch>
        </p:blipFill>
        <p:spPr>
          <a:xfrm>
            <a:off x="333979" y="1066800"/>
            <a:ext cx="11524042" cy="5418020"/>
          </a:xfrm>
          <a:prstGeom prst="rect">
            <a:avLst/>
          </a:prstGeom>
        </p:spPr>
      </p:pic>
    </p:spTree>
    <p:extLst>
      <p:ext uri="{BB962C8B-B14F-4D97-AF65-F5344CB8AC3E}">
        <p14:creationId xmlns:p14="http://schemas.microsoft.com/office/powerpoint/2010/main" val="1709296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AD39E41-8725-BF7A-E897-C23672C9D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450" y="0"/>
            <a:ext cx="5243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25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EB60714-A673-0708-8149-6C3AA04F2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0"/>
            <a:ext cx="81740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8DD2919-C523-9C74-C17A-6CD368E34DCD}"/>
              </a:ext>
            </a:extLst>
          </p:cNvPr>
          <p:cNvSpPr txBox="1"/>
          <p:nvPr/>
        </p:nvSpPr>
        <p:spPr>
          <a:xfrm>
            <a:off x="6805670" y="6606445"/>
            <a:ext cx="5312884" cy="251555"/>
          </a:xfrm>
          <a:prstGeom prst="rect">
            <a:avLst/>
          </a:prstGeom>
          <a:noFill/>
        </p:spPr>
        <p:txBody>
          <a:bodyPr wrap="square">
            <a:spAutoFit/>
          </a:bodyPr>
          <a:lstStyle/>
          <a:p>
            <a:r>
              <a:rPr lang="en-US" altLang="ja-JP" sz="1000" dirty="0">
                <a:latin typeface="Amasis MT Pro Medium" panose="02040604050005020304" pitchFamily="18" charset="0"/>
              </a:rPr>
              <a:t>https://anandamide.substack.com/p/pfizer-and-moderna-bivalent-vaccines?r=jhcie</a:t>
            </a:r>
            <a:endParaRPr lang="ja-JP" altLang="en-US" sz="1000" dirty="0">
              <a:latin typeface="Amasis MT Pro Medium" panose="02040604050005020304" pitchFamily="18" charset="0"/>
            </a:endParaRPr>
          </a:p>
        </p:txBody>
      </p:sp>
      <p:sp>
        <p:nvSpPr>
          <p:cNvPr id="8" name="テキスト ボックス 7">
            <a:extLst>
              <a:ext uri="{FF2B5EF4-FFF2-40B4-BE49-F238E27FC236}">
                <a16:creationId xmlns:a16="http://schemas.microsoft.com/office/drawing/2014/main" id="{3A098ADE-9BC0-1CE9-F661-0C8963FDE76C}"/>
              </a:ext>
            </a:extLst>
          </p:cNvPr>
          <p:cNvSpPr txBox="1"/>
          <p:nvPr/>
        </p:nvSpPr>
        <p:spPr>
          <a:xfrm>
            <a:off x="1010798" y="1249880"/>
            <a:ext cx="6097836" cy="1477328"/>
          </a:xfrm>
          <a:prstGeom prst="rect">
            <a:avLst/>
          </a:prstGeom>
          <a:noFill/>
        </p:spPr>
        <p:txBody>
          <a:bodyPr wrap="square">
            <a:spAutoFit/>
          </a:bodyPr>
          <a:lstStyle/>
          <a:p>
            <a:r>
              <a:rPr lang="ja-JP" altLang="en-US" b="0" i="0" dirty="0">
                <a:solidFill>
                  <a:srgbClr val="808080"/>
                </a:solidFill>
                <a:effectLst/>
                <a:latin typeface="Spectral"/>
              </a:rPr>
              <a:t>図</a:t>
            </a:r>
            <a:r>
              <a:rPr lang="en-US" altLang="ja-JP" b="0" i="0" dirty="0">
                <a:solidFill>
                  <a:srgbClr val="808080"/>
                </a:solidFill>
                <a:effectLst/>
                <a:latin typeface="Spectral"/>
              </a:rPr>
              <a:t>7</a:t>
            </a:r>
            <a:r>
              <a:rPr lang="ja-JP" altLang="en-US" b="0" i="0" dirty="0">
                <a:solidFill>
                  <a:srgbClr val="808080"/>
                </a:solidFill>
                <a:effectLst/>
                <a:latin typeface="Spectral"/>
              </a:rPr>
              <a:t>。ベクターは、</a:t>
            </a:r>
            <a:r>
              <a:rPr lang="en-US" altLang="ja-JP" b="0" i="0" dirty="0" err="1">
                <a:solidFill>
                  <a:srgbClr val="808080"/>
                </a:solidFill>
                <a:effectLst/>
                <a:latin typeface="Spectral"/>
              </a:rPr>
              <a:t>SnapGene</a:t>
            </a:r>
            <a:r>
              <a:rPr lang="ja-JP" altLang="en-US" b="0" i="0" dirty="0">
                <a:solidFill>
                  <a:srgbClr val="808080"/>
                </a:solidFill>
                <a:effectLst/>
                <a:latin typeface="Spectral"/>
              </a:rPr>
              <a:t>で描かれたファイザーの</a:t>
            </a:r>
            <a:r>
              <a:rPr lang="en-US" altLang="ja-JP" b="0" i="0" dirty="0">
                <a:solidFill>
                  <a:srgbClr val="808080"/>
                </a:solidFill>
                <a:effectLst/>
                <a:latin typeface="Spectral"/>
              </a:rPr>
              <a:t>2</a:t>
            </a:r>
            <a:r>
              <a:rPr lang="ja-JP" altLang="en-US" b="0" i="0" dirty="0">
                <a:solidFill>
                  <a:srgbClr val="808080"/>
                </a:solidFill>
                <a:effectLst/>
                <a:latin typeface="Spectral"/>
              </a:rPr>
              <a:t>価バイアル</a:t>
            </a:r>
            <a:r>
              <a:rPr lang="en-US" altLang="ja-JP" b="0" i="0" dirty="0">
                <a:solidFill>
                  <a:srgbClr val="808080"/>
                </a:solidFill>
                <a:effectLst/>
                <a:latin typeface="Spectral"/>
              </a:rPr>
              <a:t>1</a:t>
            </a:r>
            <a:r>
              <a:rPr lang="ja-JP" altLang="en-US" b="0" i="0" dirty="0">
                <a:solidFill>
                  <a:srgbClr val="808080"/>
                </a:solidFill>
                <a:effectLst/>
                <a:latin typeface="Spectral"/>
              </a:rPr>
              <a:t>をマップします。カンマイシン</a:t>
            </a:r>
            <a:r>
              <a:rPr lang="en-US" altLang="ja-JP" b="0" i="0" dirty="0">
                <a:solidFill>
                  <a:srgbClr val="808080"/>
                </a:solidFill>
                <a:effectLst/>
                <a:latin typeface="Spectral"/>
              </a:rPr>
              <a:t>qPCR</a:t>
            </a:r>
            <a:r>
              <a:rPr lang="ja-JP" altLang="en-US" b="0" i="0" dirty="0">
                <a:solidFill>
                  <a:srgbClr val="808080"/>
                </a:solidFill>
                <a:effectLst/>
                <a:latin typeface="Spectral"/>
              </a:rPr>
              <a:t>プライマーは緑色で</a:t>
            </a:r>
            <a:r>
              <a:rPr lang="en-US" altLang="ja-JP" b="0" i="0" dirty="0">
                <a:solidFill>
                  <a:srgbClr val="808080"/>
                </a:solidFill>
                <a:effectLst/>
                <a:latin typeface="Spectral"/>
              </a:rPr>
              <a:t>( HEX )</a:t>
            </a:r>
            <a:r>
              <a:rPr lang="ja-JP" altLang="en-US" b="0" i="0" dirty="0">
                <a:solidFill>
                  <a:srgbClr val="808080"/>
                </a:solidFill>
                <a:effectLst/>
                <a:latin typeface="Spectral"/>
              </a:rPr>
              <a:t>で描かれ、スパイクプライマーは青色で描かれています</a:t>
            </a:r>
            <a:r>
              <a:rPr lang="en-US" altLang="ja-JP" b="0" i="0" dirty="0">
                <a:solidFill>
                  <a:srgbClr val="808080"/>
                </a:solidFill>
                <a:effectLst/>
                <a:latin typeface="Spectral"/>
              </a:rPr>
              <a:t>( FAM )</a:t>
            </a:r>
            <a:r>
              <a:rPr lang="ja-JP" altLang="en-US" b="0" i="0" dirty="0">
                <a:solidFill>
                  <a:srgbClr val="808080"/>
                </a:solidFill>
                <a:effectLst/>
                <a:latin typeface="Spectral"/>
              </a:rPr>
              <a:t>。注目すべきは、</a:t>
            </a:r>
            <a:r>
              <a:rPr lang="en-US" altLang="ja-JP" b="0" i="0" dirty="0">
                <a:solidFill>
                  <a:srgbClr val="808080"/>
                </a:solidFill>
                <a:effectLst/>
                <a:latin typeface="Spectral"/>
              </a:rPr>
              <a:t>T7</a:t>
            </a:r>
            <a:r>
              <a:rPr lang="ja-JP" altLang="en-US" b="0" i="0" dirty="0">
                <a:solidFill>
                  <a:srgbClr val="808080"/>
                </a:solidFill>
                <a:effectLst/>
                <a:latin typeface="Spectral"/>
              </a:rPr>
              <a:t>プロモーターの</a:t>
            </a:r>
            <a:r>
              <a:rPr lang="en-US" altLang="ja-JP" b="0" i="0" dirty="0">
                <a:solidFill>
                  <a:srgbClr val="808080"/>
                </a:solidFill>
                <a:effectLst/>
                <a:latin typeface="Spectral"/>
              </a:rPr>
              <a:t>3 ’ SNP</a:t>
            </a:r>
            <a:r>
              <a:rPr lang="ja-JP" altLang="en-US" b="0" i="0" dirty="0">
                <a:solidFill>
                  <a:srgbClr val="808080"/>
                </a:solidFill>
                <a:effectLst/>
                <a:latin typeface="Spectral"/>
              </a:rPr>
              <a:t>です。</a:t>
            </a:r>
            <a:endParaRPr lang="ja-JP" altLang="en-US" dirty="0"/>
          </a:p>
        </p:txBody>
      </p:sp>
    </p:spTree>
    <p:extLst>
      <p:ext uri="{BB962C8B-B14F-4D97-AF65-F5344CB8AC3E}">
        <p14:creationId xmlns:p14="http://schemas.microsoft.com/office/powerpoint/2010/main" val="1703376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98B55B8-84F8-C42F-9E9F-5CBF71CE8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8913"/>
            <a:ext cx="12192000" cy="393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91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5500569-8782-BBDC-ADAE-A7A9646CE248}"/>
              </a:ext>
            </a:extLst>
          </p:cNvPr>
          <p:cNvSpPr/>
          <p:nvPr/>
        </p:nvSpPr>
        <p:spPr>
          <a:xfrm>
            <a:off x="0" y="0"/>
            <a:ext cx="12192000" cy="505968"/>
          </a:xfrm>
          <a:prstGeom prst="rect">
            <a:avLst/>
          </a:prstGeom>
          <a:solidFill>
            <a:schemeClr val="accent2">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b="1" dirty="0">
                <a:solidFill>
                  <a:schemeClr val="bg1"/>
                </a:solidFill>
                <a:latin typeface="BIZ UDP明朝 Medium" panose="02020500000000000000" pitchFamily="18" charset="-128"/>
                <a:ea typeface="BIZ UDP明朝 Medium" panose="02020500000000000000" pitchFamily="18" charset="-128"/>
              </a:rPr>
              <a:t>ウィルス・ワクチン中の残存細胞</a:t>
            </a:r>
            <a:r>
              <a:rPr kumimoji="1" lang="en-US" altLang="ja-JP" sz="2400" b="1" dirty="0">
                <a:solidFill>
                  <a:schemeClr val="bg1"/>
                </a:solidFill>
                <a:latin typeface="BIZ UDP明朝 Medium" panose="02020500000000000000" pitchFamily="18" charset="-128"/>
                <a:ea typeface="BIZ UDP明朝 Medium" panose="02020500000000000000" pitchFamily="18" charset="-128"/>
              </a:rPr>
              <a:t>DNA</a:t>
            </a:r>
            <a:r>
              <a:rPr kumimoji="1" lang="ja-JP" altLang="en-US" sz="2400" b="1" dirty="0">
                <a:solidFill>
                  <a:schemeClr val="bg1"/>
                </a:solidFill>
                <a:latin typeface="BIZ UDP明朝 Medium" panose="02020500000000000000" pitchFamily="18" charset="-128"/>
                <a:ea typeface="BIZ UDP明朝 Medium" panose="02020500000000000000" pitchFamily="18" charset="-128"/>
              </a:rPr>
              <a:t>に関する論文</a:t>
            </a:r>
          </a:p>
        </p:txBody>
      </p:sp>
      <p:graphicFrame>
        <p:nvGraphicFramePr>
          <p:cNvPr id="4" name="表 4">
            <a:extLst>
              <a:ext uri="{FF2B5EF4-FFF2-40B4-BE49-F238E27FC236}">
                <a16:creationId xmlns:a16="http://schemas.microsoft.com/office/drawing/2014/main" id="{43C582DA-A298-D7F5-FF44-23BA3E8AC206}"/>
              </a:ext>
            </a:extLst>
          </p:cNvPr>
          <p:cNvGraphicFramePr>
            <a:graphicFrameLocks noGrp="1"/>
          </p:cNvGraphicFramePr>
          <p:nvPr/>
        </p:nvGraphicFramePr>
        <p:xfrm>
          <a:off x="0" y="592450"/>
          <a:ext cx="12192000" cy="6151880"/>
        </p:xfrm>
        <a:graphic>
          <a:graphicData uri="http://schemas.openxmlformats.org/drawingml/2006/table">
            <a:tbl>
              <a:tblPr firstRow="1" bandRow="1">
                <a:tableStyleId>{21E4AEA4-8DFA-4A89-87EB-49C32662AFE0}</a:tableStyleId>
              </a:tblPr>
              <a:tblGrid>
                <a:gridCol w="554431">
                  <a:extLst>
                    <a:ext uri="{9D8B030D-6E8A-4147-A177-3AD203B41FA5}">
                      <a16:colId xmlns:a16="http://schemas.microsoft.com/office/drawing/2014/main" val="2978897226"/>
                    </a:ext>
                  </a:extLst>
                </a:gridCol>
                <a:gridCol w="5696467">
                  <a:extLst>
                    <a:ext uri="{9D8B030D-6E8A-4147-A177-3AD203B41FA5}">
                      <a16:colId xmlns:a16="http://schemas.microsoft.com/office/drawing/2014/main" val="952738715"/>
                    </a:ext>
                  </a:extLst>
                </a:gridCol>
                <a:gridCol w="1424066">
                  <a:extLst>
                    <a:ext uri="{9D8B030D-6E8A-4147-A177-3AD203B41FA5}">
                      <a16:colId xmlns:a16="http://schemas.microsoft.com/office/drawing/2014/main" val="1548683220"/>
                    </a:ext>
                  </a:extLst>
                </a:gridCol>
                <a:gridCol w="1184223">
                  <a:extLst>
                    <a:ext uri="{9D8B030D-6E8A-4147-A177-3AD203B41FA5}">
                      <a16:colId xmlns:a16="http://schemas.microsoft.com/office/drawing/2014/main" val="91035744"/>
                    </a:ext>
                  </a:extLst>
                </a:gridCol>
                <a:gridCol w="3332813">
                  <a:extLst>
                    <a:ext uri="{9D8B030D-6E8A-4147-A177-3AD203B41FA5}">
                      <a16:colId xmlns:a16="http://schemas.microsoft.com/office/drawing/2014/main" val="2444991350"/>
                    </a:ext>
                  </a:extLst>
                </a:gridCol>
              </a:tblGrid>
              <a:tr h="370840">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No.</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4">
                        <a:lumMod val="75000"/>
                      </a:schemeClr>
                    </a:solidFill>
                  </a:tcPr>
                </a:tc>
                <a:tc>
                  <a:txBody>
                    <a:bodyPr/>
                    <a:lstStyle/>
                    <a:p>
                      <a:pPr algn="ctr"/>
                      <a:r>
                        <a:rPr kumimoji="1" lang="ja-JP" altLang="en-US" sz="1800" dirty="0">
                          <a:latin typeface="BIZ UDP明朝 Medium" panose="02020500000000000000" pitchFamily="18" charset="-128"/>
                          <a:ea typeface="BIZ UDP明朝 Medium" panose="02020500000000000000" pitchFamily="18" charset="-128"/>
                        </a:rPr>
                        <a:t>論文</a:t>
                      </a:r>
                    </a:p>
                  </a:txBody>
                  <a:tcPr>
                    <a:solidFill>
                      <a:schemeClr val="accent4">
                        <a:lumMod val="75000"/>
                      </a:schemeClr>
                    </a:solidFill>
                  </a:tcPr>
                </a:tc>
                <a:tc>
                  <a:txBody>
                    <a:bodyPr/>
                    <a:lstStyle/>
                    <a:p>
                      <a:pPr algn="ctr"/>
                      <a:r>
                        <a:rPr kumimoji="1" lang="ja-JP" altLang="en-US" sz="1800" dirty="0">
                          <a:latin typeface="BIZ UDP明朝 Medium" panose="02020500000000000000" pitchFamily="18" charset="-128"/>
                          <a:ea typeface="BIZ UDP明朝 Medium" panose="02020500000000000000" pitchFamily="18" charset="-128"/>
                        </a:rPr>
                        <a:t>年月日</a:t>
                      </a:r>
                    </a:p>
                  </a:txBody>
                  <a:tcPr>
                    <a:solidFill>
                      <a:schemeClr val="accent4">
                        <a:lumMod val="75000"/>
                      </a:schemeClr>
                    </a:solidFill>
                  </a:tcPr>
                </a:tc>
                <a:tc>
                  <a:txBody>
                    <a:bodyPr/>
                    <a:lstStyle/>
                    <a:p>
                      <a:pPr algn="ctr"/>
                      <a:r>
                        <a:rPr kumimoji="1" lang="en-US" altLang="ja-JP" sz="1800" dirty="0">
                          <a:latin typeface="BIZ UDP明朝 Medium" panose="02020500000000000000" pitchFamily="18" charset="-128"/>
                          <a:ea typeface="BIZ UDP明朝 Medium" panose="02020500000000000000" pitchFamily="18" charset="-128"/>
                        </a:rPr>
                        <a:t>PMID</a:t>
                      </a:r>
                      <a:endParaRPr kumimoji="1" lang="ja-JP" altLang="en-US" sz="1800" dirty="0">
                        <a:latin typeface="BIZ UDP明朝 Medium" panose="02020500000000000000" pitchFamily="18" charset="-128"/>
                        <a:ea typeface="BIZ UDP明朝 Medium" panose="02020500000000000000" pitchFamily="18" charset="-128"/>
                      </a:endParaRPr>
                    </a:p>
                  </a:txBody>
                  <a:tcPr>
                    <a:solidFill>
                      <a:schemeClr val="accent4">
                        <a:lumMod val="75000"/>
                      </a:schemeClr>
                    </a:solidFill>
                  </a:tcPr>
                </a:tc>
                <a:tc>
                  <a:txBody>
                    <a:bodyPr/>
                    <a:lstStyle/>
                    <a:p>
                      <a:pPr algn="ctr"/>
                      <a:r>
                        <a:rPr kumimoji="1" lang="en-US" altLang="ja-JP" sz="1800" dirty="0">
                          <a:latin typeface="BIZ UDP明朝 Medium" panose="02020500000000000000" pitchFamily="18" charset="-128"/>
                          <a:ea typeface="BIZ UDP明朝 Medium" panose="02020500000000000000" pitchFamily="18" charset="-128"/>
                        </a:rPr>
                        <a:t>DOI</a:t>
                      </a:r>
                      <a:endParaRPr kumimoji="1" lang="ja-JP" altLang="en-US" sz="1800" dirty="0">
                        <a:latin typeface="BIZ UDP明朝 Medium" panose="02020500000000000000" pitchFamily="18" charset="-128"/>
                        <a:ea typeface="BIZ UDP明朝 Medium" panose="02020500000000000000" pitchFamily="18" charset="-128"/>
                      </a:endParaRPr>
                    </a:p>
                  </a:txBody>
                  <a:tcPr>
                    <a:solidFill>
                      <a:schemeClr val="accent4">
                        <a:lumMod val="75000"/>
                      </a:schemeClr>
                    </a:solidFill>
                  </a:tcPr>
                </a:tc>
                <a:extLst>
                  <a:ext uri="{0D108BD9-81ED-4DB2-BD59-A6C34878D82A}">
                    <a16:rowId xmlns:a16="http://schemas.microsoft.com/office/drawing/2014/main" val="440837543"/>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１</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ウィルスワクチン中の残存細胞基質</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に関する問題</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2009</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3</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14</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dk1"/>
                          </a:solidFill>
                          <a:effectLst/>
                          <a:latin typeface="BIZ UDP明朝 Medium" panose="02020500000000000000" pitchFamily="18" charset="-128"/>
                          <a:ea typeface="BIZ UDP明朝 Medium" panose="02020500000000000000" pitchFamily="18" charset="-128"/>
                          <a:cs typeface="+mn-cs"/>
                        </a:rPr>
                        <a:t>19285882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dirty="0">
                          <a:solidFill>
                            <a:schemeClr val="dk1"/>
                          </a:solidFill>
                          <a:effectLst/>
                          <a:latin typeface="BIZ UDP明朝 Medium" panose="02020500000000000000" pitchFamily="18" charset="-128"/>
                          <a:ea typeface="BIZ UDP明朝 Medium" panose="02020500000000000000" pitchFamily="18" charset="-128"/>
                          <a:cs typeface="+mn-cs"/>
                          <a:hlinkClick r:id="rId2"/>
                        </a:rPr>
                        <a:t>10.1016/j.biologicals.2009.02.015</a:t>
                      </a: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062523707"/>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２</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残留細胞基質</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の生物学的活性</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2006</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16566436</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47516560"/>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３</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細胞基質：</a:t>
                      </a:r>
                      <a:r>
                        <a:rPr kumimoji="1" lang="en-US" altLang="ja-JP" sz="1400" b="1" dirty="0">
                          <a:latin typeface="BIZ UDP明朝 Medium" panose="02020500000000000000" pitchFamily="18" charset="-128"/>
                          <a:ea typeface="BIZ UDP明朝 Medium" panose="02020500000000000000" pitchFamily="18" charset="-128"/>
                        </a:rPr>
                        <a:t>50</a:t>
                      </a:r>
                      <a:r>
                        <a:rPr kumimoji="1" lang="ja-JP" altLang="en-US" sz="1400" b="1" dirty="0">
                          <a:latin typeface="BIZ UDP明朝 Medium" panose="02020500000000000000" pitchFamily="18" charset="-128"/>
                          <a:ea typeface="BIZ UDP明朝 Medium" panose="02020500000000000000" pitchFamily="18" charset="-128"/>
                        </a:rPr>
                        <a:t>年にわたる議論の後、私たちはどこにいるのか？</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2006</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16566432</a:t>
                      </a: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975926701"/>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４</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細胞基質：得られた教訓と残された課題</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1999</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10616176</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794905814"/>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５</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ウィルスワクチンと残存細胞</a:t>
                      </a:r>
                      <a:r>
                        <a:rPr kumimoji="1" lang="en-US" altLang="ja-JP" sz="1400" b="1" dirty="0">
                          <a:latin typeface="BIZ UDP明朝 Medium" panose="02020500000000000000" pitchFamily="18" charset="-128"/>
                          <a:ea typeface="BIZ UDP明朝 Medium" panose="02020500000000000000" pitchFamily="18" charset="-128"/>
                        </a:rPr>
                        <a:t>DNA</a:t>
                      </a:r>
                      <a:endParaRPr kumimoji="1" lang="ja-JP" altLang="en-US" sz="1400" b="1" dirty="0">
                        <a:latin typeface="BIZ UDP明朝 Medium" panose="02020500000000000000" pitchFamily="18" charset="-128"/>
                        <a:ea typeface="BIZ UDP明朝 Medium" panose="02020500000000000000" pitchFamily="18" charset="-128"/>
                      </a:endParaRP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1995</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9</a:t>
                      </a:r>
                      <a:r>
                        <a:rPr kumimoji="1" lang="ja-JP" altLang="en-US" sz="1200" b="1" dirty="0">
                          <a:latin typeface="BIZ UDP明朝 Medium" panose="02020500000000000000" pitchFamily="18" charset="-128"/>
                          <a:ea typeface="BIZ UDP明朝 Medium" panose="02020500000000000000" pitchFamily="18" charset="-128"/>
                        </a:rPr>
                        <a:t>月</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8527122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dirty="0">
                          <a:solidFill>
                            <a:schemeClr val="dk1"/>
                          </a:solidFill>
                          <a:effectLst/>
                          <a:latin typeface="BIZ UDP明朝 Medium" panose="02020500000000000000" pitchFamily="18" charset="-128"/>
                          <a:ea typeface="BIZ UDP明朝 Medium" panose="02020500000000000000" pitchFamily="18" charset="-128"/>
                          <a:cs typeface="+mn-cs"/>
                          <a:hlinkClick r:id="rId3"/>
                        </a:rPr>
                        <a:t>10.1006/biol.1995.0037</a:t>
                      </a:r>
                      <a:endParaRPr kumimoji="1" lang="en-US" altLang="ja-JP" sz="1100" b="1" i="0" kern="1200" dirty="0">
                        <a:solidFill>
                          <a:schemeClr val="dk1"/>
                        </a:solidFill>
                        <a:effectLst/>
                        <a:latin typeface="BIZ UDP明朝 Medium" panose="02020500000000000000" pitchFamily="18" charset="-128"/>
                        <a:ea typeface="BIZ UDP明朝 Medium" panose="02020500000000000000" pitchFamily="18" charset="-128"/>
                        <a:cs typeface="+mn-cs"/>
                      </a:endParaRPr>
                    </a:p>
                  </a:txBody>
                  <a:tcPr anchor="ctr"/>
                </a:tc>
                <a:extLst>
                  <a:ext uri="{0D108BD9-81ED-4DB2-BD59-A6C34878D82A}">
                    <a16:rowId xmlns:a16="http://schemas.microsoft.com/office/drawing/2014/main" val="972428486"/>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６</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連続細胞株で生成された生物製剤中の細胞核酸の検出と除去</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1981</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6281112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485984335"/>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７</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不活化ポリオウィルスワクチンにおける細胞基質</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の存在と定量化</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1980</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6245003</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739007165"/>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８</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モノクローナル抗体ベースの製品に残存するマウスＤＮＡの定量</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1990</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2401382</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algn="ctr"/>
                      <a:endParaRPr kumimoji="1" lang="ja-JP" altLang="en-US" sz="11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660364319"/>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9</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残留マウス</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の定量的</a:t>
                      </a:r>
                      <a:r>
                        <a:rPr kumimoji="1" lang="en-US" altLang="ja-JP" sz="1400" b="1" dirty="0">
                          <a:latin typeface="BIZ UDP明朝 Medium" panose="02020500000000000000" pitchFamily="18" charset="-128"/>
                          <a:ea typeface="BIZ UDP明朝 Medium" panose="02020500000000000000" pitchFamily="18" charset="-128"/>
                        </a:rPr>
                        <a:t>PCR</a:t>
                      </a:r>
                      <a:r>
                        <a:rPr kumimoji="1" lang="ja-JP" altLang="en-US" sz="1400" b="1" dirty="0">
                          <a:latin typeface="BIZ UDP明朝 Medium" panose="02020500000000000000" pitchFamily="18" charset="-128"/>
                          <a:ea typeface="BIZ UDP明朝 Medium" panose="02020500000000000000" pitchFamily="18" charset="-128"/>
                        </a:rPr>
                        <a:t>アッセイの開発と</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分離のための</a:t>
                      </a:r>
                      <a:r>
                        <a:rPr kumimoji="1" lang="en-US" altLang="ja-JP" sz="1400" b="1" dirty="0">
                          <a:latin typeface="BIZ UDP明朝 Medium" panose="02020500000000000000" pitchFamily="18" charset="-128"/>
                          <a:ea typeface="BIZ UDP明朝 Medium" panose="02020500000000000000" pitchFamily="18" charset="-128"/>
                        </a:rPr>
                        <a:t>4</a:t>
                      </a:r>
                      <a:r>
                        <a:rPr kumimoji="1" lang="ja-JP" altLang="en-US" sz="1400" b="1" dirty="0">
                          <a:latin typeface="BIZ UDP明朝 Medium" panose="02020500000000000000" pitchFamily="18" charset="-128"/>
                          <a:ea typeface="BIZ UDP明朝 Medium" panose="02020500000000000000" pitchFamily="18" charset="-128"/>
                        </a:rPr>
                        <a:t>つのサンプル精製方法の比較</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2011</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4</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28</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21295933</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dk1"/>
                          </a:solidFill>
                          <a:effectLst/>
                          <a:latin typeface="BIZ UDP明朝 Medium" panose="02020500000000000000" pitchFamily="18" charset="-128"/>
                          <a:ea typeface="BIZ UDP明朝 Medium" panose="02020500000000000000" pitchFamily="18" charset="-128"/>
                          <a:cs typeface="+mn-cs"/>
                          <a:hlinkClick r:id="rId4"/>
                        </a:rPr>
                        <a:t>10.1016/j.jpba.2011.01.010</a:t>
                      </a:r>
                      <a:endParaRPr kumimoji="1" lang="en-US" altLang="ja-JP" sz="1800" b="0" i="0" kern="1200" dirty="0">
                        <a:solidFill>
                          <a:schemeClr val="dk1"/>
                        </a:solidFill>
                        <a:effectLst/>
                        <a:latin typeface="BIZ UDP明朝 Medium" panose="02020500000000000000" pitchFamily="18" charset="-128"/>
                        <a:ea typeface="BIZ UDP明朝 Medium" panose="02020500000000000000" pitchFamily="18" charset="-128"/>
                        <a:cs typeface="+mn-cs"/>
                      </a:endParaRPr>
                    </a:p>
                  </a:txBody>
                  <a:tcPr anchor="ctr"/>
                </a:tc>
                <a:extLst>
                  <a:ext uri="{0D108BD9-81ED-4DB2-BD59-A6C34878D82A}">
                    <a16:rowId xmlns:a16="http://schemas.microsoft.com/office/drawing/2014/main" val="357652686"/>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10</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残留</a:t>
                      </a:r>
                      <a:r>
                        <a:rPr kumimoji="1" lang="en-US" altLang="ja-JP" sz="1400" b="1" dirty="0">
                          <a:latin typeface="BIZ UDP明朝 Medium" panose="02020500000000000000" pitchFamily="18" charset="-128"/>
                          <a:ea typeface="BIZ UDP明朝 Medium" panose="02020500000000000000" pitchFamily="18" charset="-128"/>
                        </a:rPr>
                        <a:t>CHO</a:t>
                      </a:r>
                      <a:r>
                        <a:rPr kumimoji="1" lang="ja-JP" altLang="en-US" sz="1400" b="1" dirty="0">
                          <a:latin typeface="BIZ UDP明朝 Medium" panose="02020500000000000000" pitchFamily="18" charset="-128"/>
                          <a:ea typeface="BIZ UDP明朝 Medium" panose="02020500000000000000" pitchFamily="18" charset="-128"/>
                        </a:rPr>
                        <a:t>宿主細胞</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の検出のための定量的リアルタイム</a:t>
                      </a:r>
                      <a:r>
                        <a:rPr kumimoji="1" lang="en-US" altLang="ja-JP" sz="1400" b="1" dirty="0">
                          <a:latin typeface="BIZ UDP明朝 Medium" panose="02020500000000000000" pitchFamily="18" charset="-128"/>
                          <a:ea typeface="BIZ UDP明朝 Medium" panose="02020500000000000000" pitchFamily="18" charset="-128"/>
                        </a:rPr>
                        <a:t>PCR</a:t>
                      </a:r>
                      <a:r>
                        <a:rPr kumimoji="1" lang="ja-JP" altLang="en-US" sz="1400" b="1" dirty="0">
                          <a:latin typeface="BIZ UDP明朝 Medium" panose="02020500000000000000" pitchFamily="18" charset="-128"/>
                          <a:ea typeface="BIZ UDP明朝 Medium" panose="02020500000000000000" pitchFamily="18" charset="-128"/>
                        </a:rPr>
                        <a:t>の開発と検証、およびバイオ医薬品におけるサンプル前処理方法の最適化</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2019</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9</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1</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algn="r"/>
                      <a:r>
                        <a:rPr kumimoji="1" lang="ja-JP" altLang="en-US" sz="1200" b="1" dirty="0">
                          <a:latin typeface="BIZ UDP明朝 Medium" panose="02020500000000000000" pitchFamily="18" charset="-128"/>
                          <a:ea typeface="BIZ UDP明朝 Medium" panose="02020500000000000000" pitchFamily="18" charset="-128"/>
                        </a:rPr>
                        <a:t>３１４９６９２３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5"/>
                        </a:rPr>
                        <a:t>10.1186/s12575-019-0105-1</a:t>
                      </a: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145986702"/>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11</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en-US" altLang="ja-JP" sz="1400" b="1" dirty="0" err="1">
                          <a:latin typeface="BIZ UDP明朝 Medium" panose="02020500000000000000" pitchFamily="18" charset="-128"/>
                          <a:ea typeface="BIZ UDP明朝 Medium" panose="02020500000000000000" pitchFamily="18" charset="-128"/>
                        </a:rPr>
                        <a:t>rAAV</a:t>
                      </a:r>
                      <a:r>
                        <a:rPr kumimoji="1" lang="ja-JP" altLang="en-US" sz="1400" b="1" dirty="0">
                          <a:latin typeface="BIZ UDP明朝 Medium" panose="02020500000000000000" pitchFamily="18" charset="-128"/>
                          <a:ea typeface="BIZ UDP明朝 Medium" panose="02020500000000000000" pitchFamily="18" charset="-128"/>
                        </a:rPr>
                        <a:t>遺伝子製品中の残留宿主細胞</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の定量のための無消化方</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2019</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5</a:t>
                      </a:r>
                      <a:r>
                        <a:rPr kumimoji="1" lang="ja-JP" altLang="en-US" sz="1200" b="1" dirty="0">
                          <a:latin typeface="BIZ UDP明朝 Medium" panose="02020500000000000000" pitchFamily="18" charset="-128"/>
                          <a:ea typeface="BIZ UDP明朝 Medium" panose="02020500000000000000" pitchFamily="18" charset="-128"/>
                        </a:rPr>
                        <a:t>月</a:t>
                      </a:r>
                      <a:r>
                        <a:rPr kumimoji="1" lang="en-US" altLang="ja-JP" sz="1200" b="1" dirty="0">
                          <a:latin typeface="BIZ UDP明朝 Medium" panose="02020500000000000000" pitchFamily="18" charset="-128"/>
                          <a:ea typeface="BIZ UDP明朝 Medium" panose="02020500000000000000" pitchFamily="18" charset="-128"/>
                        </a:rPr>
                        <a:t>18</a:t>
                      </a:r>
                      <a:r>
                        <a:rPr kumimoji="1" lang="ja-JP" altLang="en-US" sz="1200" b="1" dirty="0">
                          <a:latin typeface="BIZ UDP明朝 Medium" panose="02020500000000000000" pitchFamily="18" charset="-128"/>
                          <a:ea typeface="BIZ UDP明朝 Medium" panose="02020500000000000000" pitchFamily="18" charset="-128"/>
                        </a:rPr>
                        <a:t>日</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31194094</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6"/>
                        </a:rPr>
                        <a:t>10.1016/j.omtm.2019.05.005</a:t>
                      </a:r>
                      <a:endParaRPr kumimoji="1" lang="en-US" altLang="ja-JP"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183455596"/>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１２</a:t>
                      </a: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細胞</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の問題の概要</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2001</a:t>
                      </a:r>
                      <a:r>
                        <a:rPr kumimoji="1" lang="ja-JP" altLang="en-US" sz="1200" b="1" dirty="0">
                          <a:latin typeface="BIZ UDP明朝 Medium" panose="02020500000000000000" pitchFamily="18" charset="-128"/>
                          <a:ea typeface="BIZ UDP明朝 Medium" panose="02020500000000000000" pitchFamily="18" charset="-128"/>
                        </a:rPr>
                        <a:t>年</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11761240</a:t>
                      </a:r>
                      <a:endParaRPr kumimoji="1" lang="ja-JP" altLang="en-US" sz="1200" b="1" dirty="0">
                        <a:latin typeface="BIZ UDP明朝 Medium" panose="02020500000000000000" pitchFamily="18" charset="-128"/>
                        <a:ea typeface="BIZ UDP明朝 Medium" panose="02020500000000000000" pitchFamily="18"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843332799"/>
                  </a:ext>
                </a:extLst>
              </a:tr>
              <a:tr h="370840">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13</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tc>
                  <a:txBody>
                    <a:bodyPr/>
                    <a:lstStyle/>
                    <a:p>
                      <a:r>
                        <a:rPr kumimoji="1" lang="ja-JP" altLang="en-US" sz="1400" b="1" dirty="0">
                          <a:latin typeface="BIZ UDP明朝 Medium" panose="02020500000000000000" pitchFamily="18" charset="-128"/>
                          <a:ea typeface="BIZ UDP明朝 Medium" panose="02020500000000000000" pitchFamily="18" charset="-128"/>
                        </a:rPr>
                        <a:t>活性化されたＨ</a:t>
                      </a:r>
                      <a:r>
                        <a:rPr kumimoji="1" lang="en-US" altLang="ja-JP" sz="1400" b="1" dirty="0">
                          <a:latin typeface="BIZ UDP明朝 Medium" panose="02020500000000000000" pitchFamily="18" charset="-128"/>
                          <a:ea typeface="BIZ UDP明朝 Medium" panose="02020500000000000000" pitchFamily="18" charset="-128"/>
                        </a:rPr>
                        <a:t>-</a:t>
                      </a:r>
                      <a:r>
                        <a:rPr kumimoji="1" lang="en-US" altLang="ja-JP" sz="1400" b="1" dirty="0" err="1">
                          <a:latin typeface="BIZ UDP明朝 Medium" panose="02020500000000000000" pitchFamily="18" charset="-128"/>
                          <a:ea typeface="BIZ UDP明朝 Medium" panose="02020500000000000000" pitchFamily="18" charset="-128"/>
                        </a:rPr>
                        <a:t>ras</a:t>
                      </a:r>
                      <a:r>
                        <a:rPr kumimoji="1" lang="ja-JP" altLang="en-US" sz="1400" b="1" dirty="0">
                          <a:latin typeface="BIZ UDP明朝 Medium" panose="02020500000000000000" pitchFamily="18" charset="-128"/>
                          <a:ea typeface="BIZ UDP明朝 Medium" panose="02020500000000000000" pitchFamily="18" charset="-128"/>
                        </a:rPr>
                        <a:t>と</a:t>
                      </a:r>
                      <a:r>
                        <a:rPr kumimoji="1" lang="en-US" altLang="ja-JP" sz="1400" b="1" dirty="0">
                          <a:latin typeface="BIZ UDP明朝 Medium" panose="02020500000000000000" pitchFamily="18" charset="-128"/>
                          <a:ea typeface="BIZ UDP明朝 Medium" panose="02020500000000000000" pitchFamily="18" charset="-128"/>
                        </a:rPr>
                        <a:t>c-</a:t>
                      </a:r>
                      <a:r>
                        <a:rPr kumimoji="1" lang="en-US" altLang="ja-JP" sz="1400" b="1" dirty="0" err="1">
                          <a:latin typeface="BIZ UDP明朝 Medium" panose="02020500000000000000" pitchFamily="18" charset="-128"/>
                          <a:ea typeface="BIZ UDP明朝 Medium" panose="02020500000000000000" pitchFamily="18" charset="-128"/>
                        </a:rPr>
                        <a:t>myc</a:t>
                      </a:r>
                      <a:r>
                        <a:rPr kumimoji="1" lang="ja-JP" altLang="en-US" sz="1400" b="1" dirty="0">
                          <a:latin typeface="BIZ UDP明朝 Medium" panose="02020500000000000000" pitchFamily="18" charset="-128"/>
                          <a:ea typeface="BIZ UDP明朝 Medium" panose="02020500000000000000" pitchFamily="18" charset="-128"/>
                        </a:rPr>
                        <a:t>の両方を発現するプラスミド</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の直接接種によってマウスに誘発された腫瘍</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2010</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3</a:t>
                      </a:r>
                      <a:r>
                        <a:rPr kumimoji="1" lang="ja-JP" altLang="en-US" sz="1200" b="1" dirty="0">
                          <a:latin typeface="BIZ UDP明朝 Medium" panose="02020500000000000000" pitchFamily="18" charset="-128"/>
                          <a:ea typeface="BIZ UDP明朝 Medium" panose="02020500000000000000" pitchFamily="18" charset="-128"/>
                        </a:rPr>
                        <a:t>月</a:t>
                      </a:r>
                    </a:p>
                  </a:txBody>
                  <a:tcPr anchor="ctr"/>
                </a:tc>
                <a:tc>
                  <a:txBody>
                    <a:bodyPr/>
                    <a:lstStyle/>
                    <a:p>
                      <a:pPr algn="r"/>
                      <a:r>
                        <a:rPr kumimoji="1" lang="ja-JP" altLang="en-US" sz="1200" b="1" dirty="0">
                          <a:latin typeface="BIZ UDP明朝 Medium" panose="02020500000000000000" pitchFamily="18" charset="-128"/>
                          <a:ea typeface="BIZ UDP明朝 Medium" panose="02020500000000000000" pitchFamily="18" charset="-128"/>
                        </a:rPr>
                        <a:t>２０３７６２０６</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7"/>
                        </a:rPr>
                        <a:t>10.7150/ijbs.6.151</a:t>
                      </a: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78837376"/>
                  </a:ext>
                </a:extLst>
              </a:tr>
              <a:tr h="37084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１４</a:t>
                      </a:r>
                    </a:p>
                  </a:txBody>
                  <a:tcPr anchor="ctr"/>
                </a:tc>
                <a:tc>
                  <a:txBody>
                    <a:bodyPr/>
                    <a:lstStyle/>
                    <a:p>
                      <a:r>
                        <a:rPr kumimoji="1" lang="en-US" altLang="ja-JP" sz="1400" b="1" dirty="0">
                          <a:latin typeface="BIZ UDP明朝 Medium" panose="02020500000000000000" pitchFamily="18" charset="-128"/>
                          <a:ea typeface="BIZ UDP明朝 Medium" panose="02020500000000000000" pitchFamily="18" charset="-128"/>
                        </a:rPr>
                        <a:t>T</a:t>
                      </a:r>
                      <a:r>
                        <a:rPr kumimoji="1" lang="ja-JP" altLang="en-US" sz="1400" b="1" dirty="0">
                          <a:latin typeface="BIZ UDP明朝 Medium" panose="02020500000000000000" pitchFamily="18" charset="-128"/>
                          <a:ea typeface="BIZ UDP明朝 Medium" panose="02020500000000000000" pitchFamily="18" charset="-128"/>
                        </a:rPr>
                        <a:t>細胞と</a:t>
                      </a:r>
                      <a:r>
                        <a:rPr kumimoji="1" lang="en-US" altLang="ja-JP" sz="1400" b="1" dirty="0">
                          <a:latin typeface="BIZ UDP明朝 Medium" panose="02020500000000000000" pitchFamily="18" charset="-128"/>
                          <a:ea typeface="BIZ UDP明朝 Medium" panose="02020500000000000000" pitchFamily="18" charset="-128"/>
                        </a:rPr>
                        <a:t>NK</a:t>
                      </a:r>
                      <a:r>
                        <a:rPr kumimoji="1" lang="ja-JP" altLang="en-US" sz="1400" b="1" dirty="0">
                          <a:latin typeface="BIZ UDP明朝 Medium" panose="02020500000000000000" pitchFamily="18" charset="-128"/>
                          <a:ea typeface="BIZ UDP明朝 Medium" panose="02020500000000000000" pitchFamily="18" charset="-128"/>
                        </a:rPr>
                        <a:t>細胞の両方に欠陥のあるマウス系統は、活性化</a:t>
                      </a:r>
                      <a:r>
                        <a:rPr kumimoji="1" lang="en-US" altLang="ja-JP" sz="1400" b="1" dirty="0">
                          <a:latin typeface="BIZ UDP明朝 Medium" panose="02020500000000000000" pitchFamily="18" charset="-128"/>
                          <a:ea typeface="BIZ UDP明朝 Medium" panose="02020500000000000000" pitchFamily="18" charset="-128"/>
                        </a:rPr>
                        <a:t>H-Ras</a:t>
                      </a:r>
                      <a:r>
                        <a:rPr kumimoji="1" lang="ja-JP" altLang="en-US" sz="1400" b="1" dirty="0">
                          <a:latin typeface="BIZ UDP明朝 Medium" panose="02020500000000000000" pitchFamily="18" charset="-128"/>
                          <a:ea typeface="BIZ UDP明朝 Medium" panose="02020500000000000000" pitchFamily="18" charset="-128"/>
                        </a:rPr>
                        <a:t>と</a:t>
                      </a:r>
                      <a:r>
                        <a:rPr kumimoji="1" lang="en-US" altLang="ja-JP" sz="1400" b="1" dirty="0">
                          <a:latin typeface="BIZ UDP明朝 Medium" panose="02020500000000000000" pitchFamily="18" charset="-128"/>
                          <a:ea typeface="BIZ UDP明朝 Medium" panose="02020500000000000000" pitchFamily="18" charset="-128"/>
                        </a:rPr>
                        <a:t>c-</a:t>
                      </a:r>
                      <a:r>
                        <a:rPr kumimoji="1" lang="en-US" altLang="ja-JP" sz="1400" b="1" dirty="0" err="1">
                          <a:latin typeface="BIZ UDP明朝 Medium" panose="02020500000000000000" pitchFamily="18" charset="-128"/>
                          <a:ea typeface="BIZ UDP明朝 Medium" panose="02020500000000000000" pitchFamily="18" charset="-128"/>
                        </a:rPr>
                        <a:t>Myc</a:t>
                      </a:r>
                      <a:r>
                        <a:rPr kumimoji="1" lang="ja-JP" altLang="en-US" sz="1400" b="1" dirty="0">
                          <a:latin typeface="BIZ UDP明朝 Medium" panose="02020500000000000000" pitchFamily="18" charset="-128"/>
                          <a:ea typeface="BIZ UDP明朝 Medium" panose="02020500000000000000" pitchFamily="18" charset="-128"/>
                        </a:rPr>
                        <a:t>の両方を発現するプラスミド</a:t>
                      </a:r>
                      <a:r>
                        <a:rPr kumimoji="1" lang="en-US" altLang="ja-JP" sz="1400" b="1" dirty="0">
                          <a:latin typeface="BIZ UDP明朝 Medium" panose="02020500000000000000" pitchFamily="18" charset="-128"/>
                          <a:ea typeface="BIZ UDP明朝 Medium" panose="02020500000000000000" pitchFamily="18" charset="-128"/>
                        </a:rPr>
                        <a:t>DNA</a:t>
                      </a:r>
                      <a:r>
                        <a:rPr kumimoji="1" lang="ja-JP" altLang="en-US" sz="1400" b="1" dirty="0">
                          <a:latin typeface="BIZ UDP明朝 Medium" panose="02020500000000000000" pitchFamily="18" charset="-128"/>
                          <a:ea typeface="BIZ UDP明朝 Medium" panose="02020500000000000000" pitchFamily="18" charset="-128"/>
                        </a:rPr>
                        <a:t>による腫瘍誘発感受性が強化</a:t>
                      </a:r>
                    </a:p>
                  </a:txBody>
                  <a:tcPr anchor="ctr"/>
                </a:tc>
                <a:tc>
                  <a:txBody>
                    <a:bodyPr/>
                    <a:lstStyle/>
                    <a:p>
                      <a:pPr algn="r"/>
                      <a:r>
                        <a:rPr kumimoji="1" lang="en-US" altLang="ja-JP" sz="1200" b="1" dirty="0">
                          <a:latin typeface="BIZ UDP明朝 Medium" panose="02020500000000000000" pitchFamily="18" charset="-128"/>
                          <a:ea typeface="BIZ UDP明朝 Medium" panose="02020500000000000000" pitchFamily="18" charset="-128"/>
                        </a:rPr>
                        <a:t>2014</a:t>
                      </a:r>
                      <a:r>
                        <a:rPr kumimoji="1" lang="ja-JP" altLang="en-US" sz="1200" b="1" dirty="0">
                          <a:latin typeface="BIZ UDP明朝 Medium" panose="02020500000000000000" pitchFamily="18" charset="-128"/>
                          <a:ea typeface="BIZ UDP明朝 Medium" panose="02020500000000000000" pitchFamily="18" charset="-128"/>
                        </a:rPr>
                        <a:t>年</a:t>
                      </a:r>
                      <a:r>
                        <a:rPr kumimoji="1" lang="en-US" altLang="ja-JP" sz="1200" b="1" dirty="0">
                          <a:latin typeface="BIZ UDP明朝 Medium" panose="02020500000000000000" pitchFamily="18" charset="-128"/>
                          <a:ea typeface="BIZ UDP明朝 Medium" panose="02020500000000000000" pitchFamily="18" charset="-128"/>
                        </a:rPr>
                        <a:t>10</a:t>
                      </a:r>
                      <a:r>
                        <a:rPr kumimoji="1" lang="ja-JP" altLang="en-US" sz="1200" b="1" dirty="0">
                          <a:latin typeface="BIZ UDP明朝 Medium" panose="02020500000000000000" pitchFamily="18" charset="-128"/>
                          <a:ea typeface="BIZ UDP明朝 Medium" panose="02020500000000000000" pitchFamily="18" charset="-128"/>
                        </a:rPr>
                        <a:t>月</a:t>
                      </a:r>
                    </a:p>
                  </a:txBody>
                  <a:tcPr anchor="ctr"/>
                </a:tc>
                <a:tc>
                  <a:txBody>
                    <a:bodyPr/>
                    <a:lstStyle/>
                    <a:p>
                      <a:pPr algn="r"/>
                      <a:r>
                        <a:rPr kumimoji="1" lang="ja-JP" altLang="en-US" sz="1200" b="1" dirty="0">
                          <a:latin typeface="BIZ UDP明朝 Medium" panose="02020500000000000000" pitchFamily="18" charset="-128"/>
                          <a:ea typeface="BIZ UDP明朝 Medium" panose="02020500000000000000" pitchFamily="18" charset="-128"/>
                        </a:rPr>
                        <a:t>２５３０２７１０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dirty="0">
                          <a:solidFill>
                            <a:schemeClr val="dk1"/>
                          </a:solidFill>
                          <a:effectLst/>
                          <a:latin typeface="+mn-lt"/>
                          <a:ea typeface="+mn-ea"/>
                          <a:cs typeface="+mn-cs"/>
                          <a:hlinkClick r:id="rId8"/>
                        </a:rPr>
                        <a:t>10.1371/journal.pone.0108926</a:t>
                      </a:r>
                      <a:endParaRPr kumimoji="1" lang="en-US" altLang="ja-JP"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571794171"/>
                  </a:ext>
                </a:extLst>
              </a:tr>
            </a:tbl>
          </a:graphicData>
        </a:graphic>
      </p:graphicFrame>
    </p:spTree>
    <p:extLst>
      <p:ext uri="{BB962C8B-B14F-4D97-AF65-F5344CB8AC3E}">
        <p14:creationId xmlns:p14="http://schemas.microsoft.com/office/powerpoint/2010/main" val="4140619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40705A2-DF92-F898-6D97-873D0074B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7863"/>
            <a:ext cx="12192000" cy="550068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11557359-64C8-C669-F1EF-92EE3D734A66}"/>
              </a:ext>
            </a:extLst>
          </p:cNvPr>
          <p:cNvSpPr txBox="1"/>
          <p:nvPr/>
        </p:nvSpPr>
        <p:spPr>
          <a:xfrm>
            <a:off x="4651873" y="859570"/>
            <a:ext cx="6174954" cy="1200329"/>
          </a:xfrm>
          <a:prstGeom prst="rect">
            <a:avLst/>
          </a:prstGeom>
          <a:noFill/>
        </p:spPr>
        <p:txBody>
          <a:bodyPr wrap="square">
            <a:spAutoFit/>
          </a:bodyPr>
          <a:lstStyle/>
          <a:p>
            <a:r>
              <a:rPr lang="en-US" altLang="ja-JP" b="0" i="0" dirty="0">
                <a:solidFill>
                  <a:srgbClr val="808080"/>
                </a:solidFill>
                <a:effectLst/>
                <a:latin typeface="Spectral"/>
              </a:rPr>
              <a:t>Figure2 -Reproduction of figure 3 from Nance et al. modified to identify the plasmid DNA in the T7 RNA polymerase. </a:t>
            </a:r>
            <a:r>
              <a:rPr lang="ja-JP" altLang="en-US" b="0" i="0" dirty="0">
                <a:solidFill>
                  <a:srgbClr val="808080"/>
                </a:solidFill>
                <a:effectLst/>
                <a:latin typeface="Spectral"/>
              </a:rPr>
              <a:t>図</a:t>
            </a:r>
            <a:r>
              <a:rPr lang="en-US" altLang="ja-JP" b="0" i="0" dirty="0">
                <a:solidFill>
                  <a:srgbClr val="808080"/>
                </a:solidFill>
                <a:effectLst/>
                <a:latin typeface="Spectral"/>
              </a:rPr>
              <a:t>2-Nance et al</a:t>
            </a:r>
            <a:r>
              <a:rPr lang="ja-JP" altLang="en-US" b="0" i="0" dirty="0">
                <a:solidFill>
                  <a:srgbClr val="808080"/>
                </a:solidFill>
                <a:effectLst/>
                <a:latin typeface="Spectral"/>
              </a:rPr>
              <a:t>。からの図</a:t>
            </a:r>
            <a:r>
              <a:rPr lang="en-US" altLang="ja-JP" b="0" i="0" dirty="0">
                <a:solidFill>
                  <a:srgbClr val="808080"/>
                </a:solidFill>
                <a:effectLst/>
                <a:latin typeface="Spectral"/>
              </a:rPr>
              <a:t>3</a:t>
            </a:r>
            <a:r>
              <a:rPr lang="ja-JP" altLang="en-US" b="0" i="0" dirty="0">
                <a:solidFill>
                  <a:srgbClr val="808080"/>
                </a:solidFill>
                <a:effectLst/>
                <a:latin typeface="Spectral"/>
              </a:rPr>
              <a:t>の複製。 </a:t>
            </a:r>
            <a:r>
              <a:rPr lang="en-US" altLang="ja-JP" b="0" i="0" dirty="0">
                <a:solidFill>
                  <a:srgbClr val="808080"/>
                </a:solidFill>
                <a:effectLst/>
                <a:latin typeface="Spectral"/>
              </a:rPr>
              <a:t>T7 RNA</a:t>
            </a:r>
            <a:r>
              <a:rPr lang="ja-JP" altLang="en-US" b="0" i="0" dirty="0">
                <a:solidFill>
                  <a:srgbClr val="808080"/>
                </a:solidFill>
                <a:effectLst/>
                <a:latin typeface="Spectral"/>
              </a:rPr>
              <a:t>ポリメラーゼのプラスミド</a:t>
            </a:r>
            <a:r>
              <a:rPr lang="en-US" altLang="ja-JP" b="0" i="0" dirty="0">
                <a:solidFill>
                  <a:srgbClr val="808080"/>
                </a:solidFill>
                <a:effectLst/>
                <a:latin typeface="Spectral"/>
              </a:rPr>
              <a:t>DNA</a:t>
            </a:r>
            <a:r>
              <a:rPr lang="ja-JP" altLang="en-US" b="0" i="0" dirty="0">
                <a:solidFill>
                  <a:srgbClr val="808080"/>
                </a:solidFill>
                <a:effectLst/>
                <a:latin typeface="Spectral"/>
              </a:rPr>
              <a:t>を識別するように変更。</a:t>
            </a:r>
            <a:endParaRPr lang="ja-JP" altLang="en-US" dirty="0"/>
          </a:p>
        </p:txBody>
      </p:sp>
    </p:spTree>
    <p:extLst>
      <p:ext uri="{BB962C8B-B14F-4D97-AF65-F5344CB8AC3E}">
        <p14:creationId xmlns:p14="http://schemas.microsoft.com/office/powerpoint/2010/main" val="1006651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74A9239-B578-0BD0-C66B-4C3921B11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25" y="0"/>
            <a:ext cx="10521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7D2F635-AB13-C75B-D834-AFFF9E015341}"/>
              </a:ext>
            </a:extLst>
          </p:cNvPr>
          <p:cNvSpPr txBox="1"/>
          <p:nvPr/>
        </p:nvSpPr>
        <p:spPr>
          <a:xfrm>
            <a:off x="151482" y="1410414"/>
            <a:ext cx="6097836" cy="1200329"/>
          </a:xfrm>
          <a:prstGeom prst="rect">
            <a:avLst/>
          </a:prstGeom>
          <a:noFill/>
        </p:spPr>
        <p:txBody>
          <a:bodyPr wrap="square">
            <a:spAutoFit/>
          </a:bodyPr>
          <a:lstStyle/>
          <a:p>
            <a:r>
              <a:rPr lang="ja-JP" altLang="en-US" b="0" i="0" dirty="0">
                <a:solidFill>
                  <a:srgbClr val="808080"/>
                </a:solidFill>
                <a:effectLst/>
                <a:latin typeface="Spectral"/>
              </a:rPr>
              <a:t>図</a:t>
            </a:r>
            <a:r>
              <a:rPr lang="en-US" altLang="ja-JP" b="0" i="0" dirty="0">
                <a:solidFill>
                  <a:srgbClr val="808080"/>
                </a:solidFill>
                <a:effectLst/>
                <a:latin typeface="Spectral"/>
              </a:rPr>
              <a:t>3</a:t>
            </a:r>
            <a:r>
              <a:rPr lang="ja-JP" altLang="en-US" b="0" i="0" dirty="0">
                <a:solidFill>
                  <a:srgbClr val="808080"/>
                </a:solidFill>
                <a:effectLst/>
                <a:latin typeface="Spectral"/>
              </a:rPr>
              <a:t>。</a:t>
            </a:r>
            <a:r>
              <a:rPr lang="en-US" altLang="ja-JP" b="0" i="0" dirty="0" err="1">
                <a:solidFill>
                  <a:srgbClr val="808080"/>
                </a:solidFill>
                <a:effectLst/>
                <a:latin typeface="Spectral"/>
              </a:rPr>
              <a:t>NEBExpress</a:t>
            </a:r>
            <a:r>
              <a:rPr lang="en-US" altLang="ja-JP" b="0" i="0" dirty="0">
                <a:solidFill>
                  <a:srgbClr val="808080"/>
                </a:solidFill>
                <a:effectLst/>
                <a:latin typeface="Spectral"/>
              </a:rPr>
              <a:t> Kan</a:t>
            </a:r>
            <a:r>
              <a:rPr lang="ja-JP" altLang="en-US" b="0" i="0" dirty="0">
                <a:solidFill>
                  <a:srgbClr val="808080"/>
                </a:solidFill>
                <a:effectLst/>
                <a:latin typeface="Spectral"/>
              </a:rPr>
              <a:t>感受性大腸菌細胞の変換。プレートは</a:t>
            </a:r>
            <a:r>
              <a:rPr lang="en-US" altLang="ja-JP" b="0" i="0" dirty="0">
                <a:solidFill>
                  <a:srgbClr val="808080"/>
                </a:solidFill>
                <a:effectLst/>
                <a:latin typeface="Spectral"/>
              </a:rPr>
              <a:t>37C</a:t>
            </a:r>
            <a:r>
              <a:rPr lang="ja-JP" altLang="en-US" b="0" i="0" dirty="0">
                <a:solidFill>
                  <a:srgbClr val="808080"/>
                </a:solidFill>
                <a:effectLst/>
                <a:latin typeface="Spectral"/>
              </a:rPr>
              <a:t>で</a:t>
            </a:r>
            <a:r>
              <a:rPr lang="en-US" altLang="ja-JP" b="0" i="0" dirty="0">
                <a:solidFill>
                  <a:srgbClr val="808080"/>
                </a:solidFill>
                <a:effectLst/>
                <a:latin typeface="Spectral"/>
              </a:rPr>
              <a:t>48</a:t>
            </a:r>
            <a:r>
              <a:rPr lang="ja-JP" altLang="en-US" b="0" i="0" dirty="0">
                <a:solidFill>
                  <a:srgbClr val="808080"/>
                </a:solidFill>
                <a:effectLst/>
                <a:latin typeface="Spectral"/>
              </a:rPr>
              <a:t>時間栽培されました。 </a:t>
            </a:r>
            <a:r>
              <a:rPr lang="en-US" altLang="ja-JP" b="0" i="0" dirty="0">
                <a:solidFill>
                  <a:srgbClr val="808080"/>
                </a:solidFill>
                <a:effectLst/>
                <a:latin typeface="Spectral"/>
              </a:rPr>
              <a:t>1</a:t>
            </a:r>
            <a:r>
              <a:rPr lang="ja-JP" altLang="en-US" b="0" i="0" dirty="0">
                <a:solidFill>
                  <a:srgbClr val="808080"/>
                </a:solidFill>
                <a:effectLst/>
                <a:latin typeface="Spectral"/>
              </a:rPr>
              <a:t>つのプレートで変換全体をキャプチャするために、</a:t>
            </a:r>
            <a:r>
              <a:rPr lang="en-US" altLang="ja-JP" b="0" i="0" dirty="0">
                <a:solidFill>
                  <a:srgbClr val="808080"/>
                </a:solidFill>
                <a:effectLst/>
                <a:latin typeface="Spectral"/>
              </a:rPr>
              <a:t>200ul</a:t>
            </a:r>
            <a:r>
              <a:rPr lang="ja-JP" altLang="en-US" b="0" i="0" dirty="0">
                <a:solidFill>
                  <a:srgbClr val="808080"/>
                </a:solidFill>
                <a:effectLst/>
                <a:latin typeface="Spectral"/>
              </a:rPr>
              <a:t>および</a:t>
            </a:r>
            <a:r>
              <a:rPr lang="en-US" altLang="ja-JP" b="0" i="0" dirty="0">
                <a:solidFill>
                  <a:srgbClr val="808080"/>
                </a:solidFill>
                <a:effectLst/>
                <a:latin typeface="Spectral"/>
              </a:rPr>
              <a:t>800ul</a:t>
            </a:r>
            <a:r>
              <a:rPr lang="ja-JP" altLang="en-US" b="0" i="0" dirty="0">
                <a:solidFill>
                  <a:srgbClr val="808080"/>
                </a:solidFill>
                <a:effectLst/>
                <a:latin typeface="Spectral"/>
              </a:rPr>
              <a:t>の</a:t>
            </a:r>
            <a:r>
              <a:rPr lang="en-US" altLang="ja-JP" b="0" i="0" dirty="0">
                <a:solidFill>
                  <a:srgbClr val="808080"/>
                </a:solidFill>
                <a:effectLst/>
                <a:latin typeface="Spectral"/>
              </a:rPr>
              <a:t>SOC</a:t>
            </a:r>
            <a:r>
              <a:rPr lang="ja-JP" altLang="en-US" b="0" i="0" dirty="0">
                <a:solidFill>
                  <a:srgbClr val="808080"/>
                </a:solidFill>
                <a:effectLst/>
                <a:latin typeface="Spectral"/>
              </a:rPr>
              <a:t>がメッキされました。</a:t>
            </a:r>
            <a:endParaRPr lang="ja-JP" altLang="en-US" dirty="0"/>
          </a:p>
        </p:txBody>
      </p:sp>
    </p:spTree>
    <p:extLst>
      <p:ext uri="{BB962C8B-B14F-4D97-AF65-F5344CB8AC3E}">
        <p14:creationId xmlns:p14="http://schemas.microsoft.com/office/powerpoint/2010/main" val="565223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AE3F993-5AAE-FA3D-DE97-72EE89CA7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488" y="0"/>
            <a:ext cx="71834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5356291-A346-C9FC-7F74-805B43FCBD81}"/>
              </a:ext>
            </a:extLst>
          </p:cNvPr>
          <p:cNvSpPr txBox="1"/>
          <p:nvPr/>
        </p:nvSpPr>
        <p:spPr>
          <a:xfrm>
            <a:off x="1341303" y="760419"/>
            <a:ext cx="6097836" cy="1200329"/>
          </a:xfrm>
          <a:prstGeom prst="rect">
            <a:avLst/>
          </a:prstGeom>
          <a:noFill/>
        </p:spPr>
        <p:txBody>
          <a:bodyPr wrap="square">
            <a:spAutoFit/>
          </a:bodyPr>
          <a:lstStyle/>
          <a:p>
            <a:r>
              <a:rPr lang="ja-JP" altLang="en-US" b="0" i="0" dirty="0">
                <a:solidFill>
                  <a:srgbClr val="808080"/>
                </a:solidFill>
                <a:effectLst/>
                <a:latin typeface="Spectral"/>
              </a:rPr>
              <a:t>図</a:t>
            </a:r>
            <a:r>
              <a:rPr lang="en-US" altLang="ja-JP" b="0" i="0" dirty="0">
                <a:solidFill>
                  <a:srgbClr val="808080"/>
                </a:solidFill>
                <a:effectLst/>
                <a:latin typeface="Spectral"/>
              </a:rPr>
              <a:t>4</a:t>
            </a:r>
            <a:r>
              <a:rPr lang="ja-JP" altLang="en-US" b="0" i="0" dirty="0">
                <a:solidFill>
                  <a:srgbClr val="808080"/>
                </a:solidFill>
                <a:effectLst/>
                <a:latin typeface="Spectral"/>
              </a:rPr>
              <a:t>。上</a:t>
            </a:r>
            <a:r>
              <a:rPr lang="en-US" altLang="ja-JP" b="0" i="0" dirty="0">
                <a:solidFill>
                  <a:srgbClr val="808080"/>
                </a:solidFill>
                <a:effectLst/>
                <a:latin typeface="Spectral"/>
              </a:rPr>
              <a:t>-E.coli qPCR</a:t>
            </a:r>
            <a:r>
              <a:rPr lang="ja-JP" altLang="en-US" b="0" i="0" dirty="0">
                <a:solidFill>
                  <a:srgbClr val="808080"/>
                </a:solidFill>
                <a:effectLst/>
                <a:latin typeface="Spectral"/>
              </a:rPr>
              <a:t>は、薬用ゲノミクス</a:t>
            </a:r>
            <a:r>
              <a:rPr lang="en-US" altLang="ja-JP" b="0" i="0" dirty="0" err="1">
                <a:solidFill>
                  <a:srgbClr val="808080"/>
                </a:solidFill>
                <a:effectLst/>
                <a:latin typeface="Spectral"/>
              </a:rPr>
              <a:t>PathoSEEK</a:t>
            </a:r>
            <a:r>
              <a:rPr lang="en-US" altLang="ja-JP" b="0" i="0" dirty="0">
                <a:solidFill>
                  <a:srgbClr val="808080"/>
                </a:solidFill>
                <a:effectLst/>
                <a:latin typeface="Spectral"/>
              </a:rPr>
              <a:t> E.coli</a:t>
            </a:r>
            <a:r>
              <a:rPr lang="ja-JP" altLang="en-US" b="0" i="0" dirty="0">
                <a:solidFill>
                  <a:srgbClr val="808080"/>
                </a:solidFill>
                <a:effectLst/>
                <a:latin typeface="Spectral"/>
              </a:rPr>
              <a:t>検出</a:t>
            </a:r>
            <a:r>
              <a:rPr lang="en-US" altLang="ja-JP" b="0" i="0" dirty="0">
                <a:solidFill>
                  <a:srgbClr val="808080"/>
                </a:solidFill>
                <a:effectLst/>
                <a:latin typeface="Spectral"/>
              </a:rPr>
              <a:t>qPCR</a:t>
            </a:r>
            <a:r>
              <a:rPr lang="ja-JP" altLang="en-US" b="0" i="0" dirty="0">
                <a:solidFill>
                  <a:srgbClr val="808080"/>
                </a:solidFill>
                <a:effectLst/>
                <a:latin typeface="Spectral"/>
              </a:rPr>
              <a:t>キット</a:t>
            </a:r>
            <a:r>
              <a:rPr lang="en-US" altLang="ja-JP" b="0" i="0" dirty="0">
                <a:solidFill>
                  <a:srgbClr val="808080"/>
                </a:solidFill>
                <a:effectLst/>
                <a:latin typeface="Spectral"/>
              </a:rPr>
              <a:t>(#420102 )</a:t>
            </a:r>
            <a:r>
              <a:rPr lang="ja-JP" altLang="en-US" b="0" i="0" dirty="0">
                <a:solidFill>
                  <a:srgbClr val="808080"/>
                </a:solidFill>
                <a:effectLst/>
                <a:latin typeface="Spectral"/>
              </a:rPr>
              <a:t>を使用して実行されました。下</a:t>
            </a:r>
            <a:r>
              <a:rPr lang="en-US" altLang="ja-JP" b="0" i="0" dirty="0">
                <a:solidFill>
                  <a:srgbClr val="808080"/>
                </a:solidFill>
                <a:effectLst/>
                <a:latin typeface="Spectral"/>
              </a:rPr>
              <a:t>- ⁇ </a:t>
            </a:r>
            <a:r>
              <a:rPr lang="ja-JP" altLang="en-US" b="0" i="0" dirty="0">
                <a:solidFill>
                  <a:srgbClr val="808080"/>
                </a:solidFill>
                <a:effectLst/>
                <a:latin typeface="Spectral"/>
              </a:rPr>
              <a:t>剤テープステーションワクチンで形質転換された大腸菌コロニーの</a:t>
            </a:r>
            <a:r>
              <a:rPr lang="en-US" altLang="ja-JP" b="0" i="0" dirty="0">
                <a:solidFill>
                  <a:srgbClr val="808080"/>
                </a:solidFill>
                <a:effectLst/>
                <a:latin typeface="Spectral"/>
              </a:rPr>
              <a:t>gDNA</a:t>
            </a:r>
            <a:r>
              <a:rPr lang="ja-JP" altLang="en-US" b="0" i="0" dirty="0">
                <a:solidFill>
                  <a:srgbClr val="808080"/>
                </a:solidFill>
                <a:effectLst/>
                <a:latin typeface="Spectral"/>
              </a:rPr>
              <a:t>分離のエレクトロフェログラム。</a:t>
            </a:r>
            <a:endParaRPr lang="ja-JP" altLang="en-US" dirty="0"/>
          </a:p>
        </p:txBody>
      </p:sp>
    </p:spTree>
    <p:extLst>
      <p:ext uri="{BB962C8B-B14F-4D97-AF65-F5344CB8AC3E}">
        <p14:creationId xmlns:p14="http://schemas.microsoft.com/office/powerpoint/2010/main" val="1026269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EC99E43-733E-7CBD-BE3C-2CC32A2B9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1088"/>
            <a:ext cx="12192000" cy="46958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D1964B3-4D0B-7C9F-BA90-30B4741983DA}"/>
              </a:ext>
            </a:extLst>
          </p:cNvPr>
          <p:cNvSpPr txBox="1"/>
          <p:nvPr/>
        </p:nvSpPr>
        <p:spPr>
          <a:xfrm>
            <a:off x="3048918" y="2831590"/>
            <a:ext cx="6097836" cy="1200329"/>
          </a:xfrm>
          <a:prstGeom prst="rect">
            <a:avLst/>
          </a:prstGeom>
          <a:noFill/>
        </p:spPr>
        <p:txBody>
          <a:bodyPr wrap="square">
            <a:spAutoFit/>
          </a:bodyPr>
          <a:lstStyle/>
          <a:p>
            <a:r>
              <a:rPr lang="ja-JP" altLang="en-US" b="0" i="0" dirty="0">
                <a:solidFill>
                  <a:srgbClr val="808080"/>
                </a:solidFill>
                <a:effectLst/>
                <a:latin typeface="Spectral"/>
              </a:rPr>
              <a:t>図</a:t>
            </a:r>
            <a:r>
              <a:rPr lang="en-US" altLang="ja-JP" b="0" i="0" dirty="0">
                <a:solidFill>
                  <a:srgbClr val="808080"/>
                </a:solidFill>
                <a:effectLst/>
                <a:latin typeface="Spectral"/>
              </a:rPr>
              <a:t>5</a:t>
            </a:r>
            <a:r>
              <a:rPr lang="ja-JP" altLang="en-US" b="0" i="0" dirty="0">
                <a:solidFill>
                  <a:srgbClr val="808080"/>
                </a:solidFill>
                <a:effectLst/>
                <a:latin typeface="Spectral"/>
              </a:rPr>
              <a:t>。</a:t>
            </a:r>
            <a:r>
              <a:rPr lang="en-US" altLang="ja-JP" b="0" i="0" dirty="0">
                <a:solidFill>
                  <a:srgbClr val="808080"/>
                </a:solidFill>
                <a:effectLst/>
                <a:latin typeface="Spectral"/>
              </a:rPr>
              <a:t>Watchmaker Genomics Illumina</a:t>
            </a:r>
            <a:r>
              <a:rPr lang="ja-JP" altLang="en-US" b="0" i="0" dirty="0">
                <a:solidFill>
                  <a:srgbClr val="808080"/>
                </a:solidFill>
                <a:effectLst/>
                <a:latin typeface="Spectral"/>
              </a:rPr>
              <a:t>全ゲノムワクチンのショットガンライブラリーは、大腸菌のコロニーを変形させました。</a:t>
            </a:r>
            <a:r>
              <a:rPr lang="en-US" altLang="ja-JP" b="0" i="0" dirty="0">
                <a:solidFill>
                  <a:srgbClr val="808080"/>
                </a:solidFill>
                <a:effectLst/>
                <a:latin typeface="Spectral"/>
              </a:rPr>
              <a:t>Agilent Tape Station D5000</a:t>
            </a:r>
            <a:r>
              <a:rPr lang="ja-JP" altLang="en-US" b="0" i="0" dirty="0">
                <a:solidFill>
                  <a:srgbClr val="808080"/>
                </a:solidFill>
                <a:effectLst/>
                <a:latin typeface="Spectral"/>
              </a:rPr>
              <a:t>高感度テープから生成されたエレクトロフェログラム。</a:t>
            </a:r>
            <a:endParaRPr lang="ja-JP" altLang="en-US" dirty="0"/>
          </a:p>
        </p:txBody>
      </p:sp>
    </p:spTree>
    <p:extLst>
      <p:ext uri="{BB962C8B-B14F-4D97-AF65-F5344CB8AC3E}">
        <p14:creationId xmlns:p14="http://schemas.microsoft.com/office/powerpoint/2010/main" val="2197967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A3F1C415-7F5A-8818-B939-16282AAC6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0"/>
            <a:ext cx="81518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7A416DA-E30C-D99D-BEDE-2A12F5379072}"/>
              </a:ext>
            </a:extLst>
          </p:cNvPr>
          <p:cNvSpPr txBox="1"/>
          <p:nvPr/>
        </p:nvSpPr>
        <p:spPr>
          <a:xfrm>
            <a:off x="3048918" y="2831590"/>
            <a:ext cx="6097836" cy="1200329"/>
          </a:xfrm>
          <a:prstGeom prst="rect">
            <a:avLst/>
          </a:prstGeom>
          <a:noFill/>
        </p:spPr>
        <p:txBody>
          <a:bodyPr wrap="square">
            <a:spAutoFit/>
          </a:bodyPr>
          <a:lstStyle/>
          <a:p>
            <a:r>
              <a:rPr lang="ja-JP" altLang="en-US" b="0" i="0" dirty="0">
                <a:solidFill>
                  <a:srgbClr val="808080"/>
                </a:solidFill>
                <a:effectLst/>
                <a:latin typeface="Spectral"/>
              </a:rPr>
              <a:t>図</a:t>
            </a:r>
            <a:r>
              <a:rPr lang="en-US" altLang="ja-JP" b="0" i="0" dirty="0">
                <a:solidFill>
                  <a:srgbClr val="808080"/>
                </a:solidFill>
                <a:effectLst/>
                <a:latin typeface="Spectral"/>
              </a:rPr>
              <a:t>6</a:t>
            </a:r>
            <a:r>
              <a:rPr lang="ja-JP" altLang="en-US" b="0" i="0" dirty="0">
                <a:solidFill>
                  <a:srgbClr val="808080"/>
                </a:solidFill>
                <a:effectLst/>
                <a:latin typeface="Spectral"/>
              </a:rPr>
              <a:t>。</a:t>
            </a:r>
            <a:r>
              <a:rPr lang="en-US" altLang="ja-JP" b="0" i="0" dirty="0">
                <a:solidFill>
                  <a:srgbClr val="808080"/>
                </a:solidFill>
                <a:effectLst/>
                <a:latin typeface="Spectral"/>
              </a:rPr>
              <a:t>Watchmaker</a:t>
            </a:r>
            <a:r>
              <a:rPr lang="ja-JP" altLang="en-US" b="0" i="0" dirty="0">
                <a:solidFill>
                  <a:srgbClr val="808080"/>
                </a:solidFill>
                <a:effectLst/>
                <a:latin typeface="Spectral"/>
              </a:rPr>
              <a:t>ゲノミクスライブラリ構築キットで生成された変換前のフラグメントライブラリ。 </a:t>
            </a:r>
            <a:r>
              <a:rPr lang="en-US" altLang="ja-JP" b="0" i="0" dirty="0">
                <a:solidFill>
                  <a:srgbClr val="808080"/>
                </a:solidFill>
                <a:effectLst/>
                <a:latin typeface="Spectral"/>
              </a:rPr>
              <a:t>Agilent Tape Station D5000</a:t>
            </a:r>
            <a:r>
              <a:rPr lang="ja-JP" altLang="en-US" b="0" i="0" dirty="0">
                <a:solidFill>
                  <a:srgbClr val="808080"/>
                </a:solidFill>
                <a:effectLst/>
                <a:latin typeface="Spectral"/>
              </a:rPr>
              <a:t>高感度テープから生成されたエレクトロフェログラム。</a:t>
            </a:r>
            <a:endParaRPr lang="ja-JP" altLang="en-US" dirty="0"/>
          </a:p>
        </p:txBody>
      </p:sp>
    </p:spTree>
    <p:extLst>
      <p:ext uri="{BB962C8B-B14F-4D97-AF65-F5344CB8AC3E}">
        <p14:creationId xmlns:p14="http://schemas.microsoft.com/office/powerpoint/2010/main" val="1848891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704D7A-DB30-D788-0A79-2C51FFD34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4850"/>
            <a:ext cx="12192000" cy="29083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F7DE1C-EE61-AB13-F43E-A7B31F036B01}"/>
              </a:ext>
            </a:extLst>
          </p:cNvPr>
          <p:cNvSpPr txBox="1"/>
          <p:nvPr/>
        </p:nvSpPr>
        <p:spPr>
          <a:xfrm>
            <a:off x="2707395" y="865867"/>
            <a:ext cx="6097836" cy="923330"/>
          </a:xfrm>
          <a:prstGeom prst="rect">
            <a:avLst/>
          </a:prstGeom>
          <a:noFill/>
        </p:spPr>
        <p:txBody>
          <a:bodyPr wrap="square">
            <a:spAutoFit/>
          </a:bodyPr>
          <a:lstStyle/>
          <a:p>
            <a:r>
              <a:rPr lang="ja-JP" altLang="en-US" b="0" i="0" dirty="0">
                <a:solidFill>
                  <a:srgbClr val="808080"/>
                </a:solidFill>
                <a:effectLst/>
                <a:latin typeface="Spectral"/>
              </a:rPr>
              <a:t>図</a:t>
            </a:r>
            <a:r>
              <a:rPr lang="en-US" altLang="ja-JP" b="0" i="0" dirty="0">
                <a:solidFill>
                  <a:srgbClr val="808080"/>
                </a:solidFill>
                <a:effectLst/>
                <a:latin typeface="Spectral"/>
              </a:rPr>
              <a:t>8</a:t>
            </a:r>
            <a:r>
              <a:rPr lang="ja-JP" altLang="en-US" b="0" i="0" dirty="0">
                <a:solidFill>
                  <a:srgbClr val="808080"/>
                </a:solidFill>
                <a:effectLst/>
                <a:latin typeface="Spectral"/>
              </a:rPr>
              <a:t>。ファイザー二価ワクチンの</a:t>
            </a:r>
            <a:r>
              <a:rPr lang="en-US" altLang="ja-JP" b="0" i="0" dirty="0">
                <a:solidFill>
                  <a:srgbClr val="808080"/>
                </a:solidFill>
                <a:effectLst/>
                <a:latin typeface="Spectral"/>
              </a:rPr>
              <a:t>T7</a:t>
            </a:r>
            <a:r>
              <a:rPr lang="ja-JP" altLang="en-US" b="0" i="0" dirty="0">
                <a:solidFill>
                  <a:srgbClr val="808080"/>
                </a:solidFill>
                <a:effectLst/>
                <a:latin typeface="Spectral"/>
              </a:rPr>
              <a:t>プロモーターは、モダニーナベクターと比較して、</a:t>
            </a:r>
            <a:r>
              <a:rPr lang="en-US" altLang="ja-JP" b="0" i="0" dirty="0">
                <a:solidFill>
                  <a:srgbClr val="808080"/>
                </a:solidFill>
                <a:effectLst/>
                <a:latin typeface="Spectral"/>
              </a:rPr>
              <a:t>3</a:t>
            </a:r>
            <a:r>
              <a:rPr lang="ja-JP" altLang="en-US" b="0" i="0" dirty="0">
                <a:solidFill>
                  <a:srgbClr val="808080"/>
                </a:solidFill>
                <a:effectLst/>
                <a:latin typeface="Spectral"/>
              </a:rPr>
              <a:t>つの主要な単一ヌクレオチド多型</a:t>
            </a:r>
            <a:r>
              <a:rPr lang="en-US" altLang="ja-JP" b="0" i="0" dirty="0">
                <a:solidFill>
                  <a:srgbClr val="808080"/>
                </a:solidFill>
                <a:effectLst/>
                <a:latin typeface="Spectral"/>
              </a:rPr>
              <a:t>(</a:t>
            </a:r>
            <a:r>
              <a:rPr lang="ja-JP" altLang="en-US" b="0" i="0" dirty="0">
                <a:solidFill>
                  <a:srgbClr val="808080"/>
                </a:solidFill>
                <a:effectLst/>
                <a:latin typeface="Spectral"/>
              </a:rPr>
              <a:t>の赤</a:t>
            </a:r>
            <a:r>
              <a:rPr lang="en-US" altLang="ja-JP" b="0" i="0" dirty="0">
                <a:solidFill>
                  <a:srgbClr val="808080"/>
                </a:solidFill>
                <a:effectLst/>
                <a:latin typeface="Spectral"/>
              </a:rPr>
              <a:t>)</a:t>
            </a:r>
            <a:r>
              <a:rPr lang="ja-JP" altLang="en-US" b="0" i="0" dirty="0">
                <a:solidFill>
                  <a:srgbClr val="808080"/>
                </a:solidFill>
                <a:effectLst/>
                <a:latin typeface="Spectral"/>
              </a:rPr>
              <a:t>を持っています。</a:t>
            </a:r>
            <a:endParaRPr lang="ja-JP" altLang="en-US" dirty="0"/>
          </a:p>
        </p:txBody>
      </p:sp>
    </p:spTree>
    <p:extLst>
      <p:ext uri="{BB962C8B-B14F-4D97-AF65-F5344CB8AC3E}">
        <p14:creationId xmlns:p14="http://schemas.microsoft.com/office/powerpoint/2010/main" val="148402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5493E9B-B6A7-CB31-5EB3-8E4C34C93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0"/>
            <a:ext cx="1056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8C5F362-7F94-9D22-306A-4D0B1CAC6247}"/>
              </a:ext>
            </a:extLst>
          </p:cNvPr>
          <p:cNvSpPr txBox="1"/>
          <p:nvPr/>
        </p:nvSpPr>
        <p:spPr>
          <a:xfrm>
            <a:off x="173515" y="1454481"/>
            <a:ext cx="6097836" cy="1200329"/>
          </a:xfrm>
          <a:prstGeom prst="rect">
            <a:avLst/>
          </a:prstGeom>
          <a:noFill/>
        </p:spPr>
        <p:txBody>
          <a:bodyPr wrap="square">
            <a:spAutoFit/>
          </a:bodyPr>
          <a:lstStyle/>
          <a:p>
            <a:r>
              <a:rPr lang="ja-JP" altLang="en-US" b="0" i="0" dirty="0">
                <a:solidFill>
                  <a:srgbClr val="808080"/>
                </a:solidFill>
                <a:effectLst/>
                <a:latin typeface="Spectral"/>
              </a:rPr>
              <a:t>図</a:t>
            </a:r>
            <a:r>
              <a:rPr lang="en-US" altLang="ja-JP" b="0" i="0" dirty="0">
                <a:solidFill>
                  <a:srgbClr val="808080"/>
                </a:solidFill>
                <a:effectLst/>
                <a:latin typeface="Spectral"/>
              </a:rPr>
              <a:t>9</a:t>
            </a:r>
            <a:r>
              <a:rPr lang="ja-JP" altLang="en-US" b="0" i="0" dirty="0">
                <a:solidFill>
                  <a:srgbClr val="808080"/>
                </a:solidFill>
                <a:effectLst/>
                <a:latin typeface="Spectral"/>
              </a:rPr>
              <a:t>。青のファイザースパイクシーケンスの</a:t>
            </a:r>
            <a:r>
              <a:rPr lang="en-US" altLang="ja-JP" b="0" i="0" dirty="0">
                <a:solidFill>
                  <a:srgbClr val="808080"/>
                </a:solidFill>
                <a:effectLst/>
                <a:latin typeface="Spectral"/>
              </a:rPr>
              <a:t>RT-qPCR ( FAM )</a:t>
            </a:r>
            <a:r>
              <a:rPr lang="ja-JP" altLang="en-US" b="0" i="0" dirty="0">
                <a:solidFill>
                  <a:srgbClr val="808080"/>
                </a:solidFill>
                <a:effectLst/>
                <a:latin typeface="Spectral"/>
              </a:rPr>
              <a:t>および緑のプラスミドのファイザーカナマイシン遺伝子</a:t>
            </a:r>
            <a:r>
              <a:rPr lang="en-US" altLang="ja-JP" b="0" i="0" dirty="0">
                <a:solidFill>
                  <a:srgbClr val="808080"/>
                </a:solidFill>
                <a:effectLst/>
                <a:latin typeface="Spectral"/>
              </a:rPr>
              <a:t>( HEX )</a:t>
            </a:r>
            <a:r>
              <a:rPr lang="ja-JP" altLang="en-US" b="0" i="0" dirty="0">
                <a:solidFill>
                  <a:srgbClr val="808080"/>
                </a:solidFill>
                <a:effectLst/>
                <a:latin typeface="Spectral"/>
              </a:rPr>
              <a:t>。ベクトルとスパイクシーケンスのほぼ同等の</a:t>
            </a:r>
            <a:r>
              <a:rPr lang="en-US" altLang="ja-JP" b="0" i="0" dirty="0">
                <a:solidFill>
                  <a:srgbClr val="808080"/>
                </a:solidFill>
                <a:effectLst/>
                <a:latin typeface="Spectral"/>
              </a:rPr>
              <a:t>CT</a:t>
            </a:r>
            <a:r>
              <a:rPr lang="ja-JP" altLang="en-US" b="0" i="0" dirty="0">
                <a:solidFill>
                  <a:srgbClr val="808080"/>
                </a:solidFill>
                <a:effectLst/>
                <a:latin typeface="Spectral"/>
              </a:rPr>
              <a:t>スコアは、多くの汚染ベクトルを意味します。</a:t>
            </a:r>
            <a:endParaRPr lang="ja-JP" altLang="en-US" dirty="0"/>
          </a:p>
        </p:txBody>
      </p:sp>
    </p:spTree>
    <p:extLst>
      <p:ext uri="{BB962C8B-B14F-4D97-AF65-F5344CB8AC3E}">
        <p14:creationId xmlns:p14="http://schemas.microsoft.com/office/powerpoint/2010/main" val="3485123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0D626E6-FAB7-E203-F769-C906E760452C}"/>
              </a:ext>
            </a:extLst>
          </p:cNvPr>
          <p:cNvPicPr>
            <a:picLocks noChangeAspect="1"/>
          </p:cNvPicPr>
          <p:nvPr/>
        </p:nvPicPr>
        <p:blipFill>
          <a:blip r:embed="rId2"/>
          <a:stretch>
            <a:fillRect/>
          </a:stretch>
        </p:blipFill>
        <p:spPr>
          <a:xfrm>
            <a:off x="95744" y="758725"/>
            <a:ext cx="6172735" cy="5243014"/>
          </a:xfrm>
          <a:prstGeom prst="rect">
            <a:avLst/>
          </a:prstGeom>
        </p:spPr>
      </p:pic>
      <p:sp>
        <p:nvSpPr>
          <p:cNvPr id="5" name="テキスト ボックス 4">
            <a:extLst>
              <a:ext uri="{FF2B5EF4-FFF2-40B4-BE49-F238E27FC236}">
                <a16:creationId xmlns:a16="http://schemas.microsoft.com/office/drawing/2014/main" id="{7C0F5FC3-24D0-BE0E-74BD-229C8070F555}"/>
              </a:ext>
            </a:extLst>
          </p:cNvPr>
          <p:cNvSpPr txBox="1"/>
          <p:nvPr/>
        </p:nvSpPr>
        <p:spPr>
          <a:xfrm>
            <a:off x="6443472" y="1461391"/>
            <a:ext cx="5652784" cy="3785652"/>
          </a:xfrm>
          <a:prstGeom prst="rect">
            <a:avLst/>
          </a:prstGeom>
          <a:noFill/>
        </p:spPr>
        <p:txBody>
          <a:bodyPr wrap="square">
            <a:spAutoFit/>
          </a:bodyPr>
          <a:lstStyle/>
          <a:p>
            <a:r>
              <a:rPr lang="en-US" altLang="ja-JP" sz="1600" b="0" i="0" dirty="0">
                <a:effectLst/>
                <a:latin typeface="BIZ UDPゴシック" panose="020B0400000000000000" pitchFamily="50" charset="-128"/>
                <a:ea typeface="BIZ UDPゴシック" panose="020B0400000000000000" pitchFamily="50" charset="-128"/>
              </a:rPr>
              <a:t>SV40</a:t>
            </a:r>
            <a:r>
              <a:rPr lang="ja-JP" altLang="en-US" sz="1600" b="0" i="0" dirty="0">
                <a:effectLst/>
                <a:latin typeface="BIZ UDPゴシック" panose="020B0400000000000000" pitchFamily="50" charset="-128"/>
                <a:ea typeface="BIZ UDPゴシック" panose="020B0400000000000000" pitchFamily="50" charset="-128"/>
              </a:rPr>
              <a:t>ゲノムの概略図。</a:t>
            </a:r>
            <a:endParaRPr lang="en-US" altLang="ja-JP" sz="1600" b="0" i="0" dirty="0">
              <a:effectLst/>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en-US" altLang="ja-JP" sz="1600" b="0" i="0" dirty="0">
                <a:effectLst/>
                <a:latin typeface="BIZ UDPゴシック" panose="020B0400000000000000" pitchFamily="50" charset="-128"/>
                <a:ea typeface="BIZ UDPゴシック" panose="020B0400000000000000" pitchFamily="50" charset="-128"/>
              </a:rPr>
              <a:t>SV40 DNA</a:t>
            </a:r>
            <a:r>
              <a:rPr lang="ja-JP" altLang="en-US" sz="1600" b="0" i="0" dirty="0">
                <a:effectLst/>
                <a:latin typeface="BIZ UDPゴシック" panose="020B0400000000000000" pitchFamily="50" charset="-128"/>
                <a:ea typeface="BIZ UDPゴシック" panose="020B0400000000000000" pitchFamily="50" charset="-128"/>
              </a:rPr>
              <a:t>は、規制地域と初期および後期地域の</a:t>
            </a:r>
            <a:r>
              <a:rPr lang="en-US" altLang="ja-JP" sz="1600" b="0" i="0" dirty="0">
                <a:effectLst/>
                <a:latin typeface="BIZ UDPゴシック" panose="020B0400000000000000" pitchFamily="50" charset="-128"/>
                <a:ea typeface="BIZ UDPゴシック" panose="020B0400000000000000" pitchFamily="50" charset="-128"/>
              </a:rPr>
              <a:t>3</a:t>
            </a:r>
            <a:r>
              <a:rPr lang="ja-JP" altLang="en-US" sz="1600" b="0" i="0" dirty="0">
                <a:effectLst/>
                <a:latin typeface="BIZ UDPゴシック" panose="020B0400000000000000" pitchFamily="50" charset="-128"/>
                <a:ea typeface="BIZ UDPゴシック" panose="020B0400000000000000" pitchFamily="50" charset="-128"/>
              </a:rPr>
              <a:t>つの地域で構成されています。</a:t>
            </a:r>
            <a:endParaRPr lang="en-US" altLang="ja-JP" sz="1600" b="0" i="0" dirty="0">
              <a:effectLst/>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b="0" i="0" dirty="0">
                <a:effectLst/>
                <a:latin typeface="BIZ UDPゴシック" panose="020B0400000000000000" pitchFamily="50" charset="-128"/>
                <a:ea typeface="BIZ UDPゴシック" panose="020B0400000000000000" pitchFamily="50" charset="-128"/>
              </a:rPr>
              <a:t>規制地域には複製の起源が含まれています</a:t>
            </a:r>
            <a:r>
              <a:rPr lang="en-US" altLang="ja-JP" sz="1600" b="0" i="0" dirty="0">
                <a:effectLst/>
                <a:latin typeface="BIZ UDPゴシック" panose="020B0400000000000000" pitchFamily="50" charset="-128"/>
                <a:ea typeface="BIZ UDPゴシック" panose="020B0400000000000000" pitchFamily="50" charset="-128"/>
              </a:rPr>
              <a:t>(</a:t>
            </a:r>
            <a:r>
              <a:rPr lang="en-US" altLang="ja-JP" sz="1600" b="0" i="1" dirty="0" err="1">
                <a:effectLst/>
                <a:latin typeface="BIZ UDPゴシック" panose="020B0400000000000000" pitchFamily="50" charset="-128"/>
                <a:ea typeface="BIZ UDPゴシック" panose="020B0400000000000000" pitchFamily="50" charset="-128"/>
              </a:rPr>
              <a:t>ori</a:t>
            </a:r>
            <a:r>
              <a:rPr lang="en-US" altLang="ja-JP" sz="1600" b="0" i="0" dirty="0">
                <a:effectLst/>
                <a:latin typeface="BIZ UDPゴシック" panose="020B0400000000000000" pitchFamily="50" charset="-128"/>
                <a:ea typeface="BIZ UDPゴシック" panose="020B0400000000000000" pitchFamily="50" charset="-128"/>
              </a:rPr>
              <a:t>)</a:t>
            </a:r>
            <a:r>
              <a:rPr lang="ja-JP" altLang="en-US" sz="1600" b="0" i="0" dirty="0">
                <a:effectLst/>
                <a:latin typeface="BIZ UDPゴシック" panose="020B0400000000000000" pitchFamily="50" charset="-128"/>
                <a:ea typeface="BIZ UDPゴシック" panose="020B0400000000000000" pitchFamily="50" charset="-128"/>
              </a:rPr>
              <a:t>ウイルス遺伝子発現を調節します。</a:t>
            </a:r>
            <a:endParaRPr lang="en-US" altLang="ja-JP" sz="1600" b="0" i="0" dirty="0">
              <a:effectLst/>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b="0" i="0" dirty="0">
                <a:effectLst/>
                <a:latin typeface="BIZ UDPゴシック" panose="020B0400000000000000" pitchFamily="50" charset="-128"/>
                <a:ea typeface="BIZ UDPゴシック" panose="020B0400000000000000" pitchFamily="50" charset="-128"/>
              </a:rPr>
              <a:t>初期領域には、大腫瘍</a:t>
            </a:r>
            <a:r>
              <a:rPr lang="en-US" altLang="ja-JP" sz="1600" b="0" i="0" dirty="0">
                <a:effectLst/>
                <a:latin typeface="BIZ UDPゴシック" panose="020B0400000000000000" pitchFamily="50" charset="-128"/>
                <a:ea typeface="BIZ UDPゴシック" panose="020B0400000000000000" pitchFamily="50" charset="-128"/>
              </a:rPr>
              <a:t>T</a:t>
            </a:r>
            <a:r>
              <a:rPr lang="ja-JP" altLang="en-US" sz="1600" b="0" i="0" dirty="0">
                <a:effectLst/>
                <a:latin typeface="BIZ UDPゴシック" panose="020B0400000000000000" pitchFamily="50" charset="-128"/>
                <a:ea typeface="BIZ UDPゴシック" panose="020B0400000000000000" pitchFamily="50" charset="-128"/>
              </a:rPr>
              <a:t>抗原</a:t>
            </a:r>
            <a:r>
              <a:rPr lang="en-US" altLang="ja-JP" sz="1600" b="0" i="0" dirty="0">
                <a:effectLst/>
                <a:latin typeface="BIZ UDPゴシック" panose="020B0400000000000000" pitchFamily="50" charset="-128"/>
                <a:ea typeface="BIZ UDPゴシック" panose="020B0400000000000000" pitchFamily="50" charset="-128"/>
              </a:rPr>
              <a:t>(</a:t>
            </a:r>
            <a:r>
              <a:rPr lang="ja-JP" altLang="en-US" sz="1600" b="0" i="0" dirty="0">
                <a:effectLst/>
                <a:latin typeface="BIZ UDPゴシック" panose="020B0400000000000000" pitchFamily="50" charset="-128"/>
                <a:ea typeface="BIZ UDPゴシック" panose="020B0400000000000000" pitchFamily="50" charset="-128"/>
              </a:rPr>
              <a:t>タグ</a:t>
            </a:r>
            <a:r>
              <a:rPr lang="en-US" altLang="ja-JP" sz="1600" b="0" i="0" dirty="0">
                <a:effectLst/>
                <a:latin typeface="BIZ UDPゴシック" panose="020B0400000000000000" pitchFamily="50" charset="-128"/>
                <a:ea typeface="BIZ UDPゴシック" panose="020B0400000000000000" pitchFamily="50" charset="-128"/>
              </a:rPr>
              <a:t>)</a:t>
            </a:r>
            <a:r>
              <a:rPr lang="ja-JP" altLang="en-US" sz="1600" b="0" i="0" dirty="0">
                <a:effectLst/>
                <a:latin typeface="BIZ UDPゴシック" panose="020B0400000000000000" pitchFamily="50" charset="-128"/>
                <a:ea typeface="BIZ UDPゴシック" panose="020B0400000000000000" pitchFamily="50" charset="-128"/>
              </a:rPr>
              <a:t>、小腫瘍</a:t>
            </a:r>
            <a:r>
              <a:rPr lang="en-US" altLang="ja-JP" sz="1600" b="0" i="0" dirty="0">
                <a:effectLst/>
                <a:latin typeface="BIZ UDPゴシック" panose="020B0400000000000000" pitchFamily="50" charset="-128"/>
                <a:ea typeface="BIZ UDPゴシック" panose="020B0400000000000000" pitchFamily="50" charset="-128"/>
              </a:rPr>
              <a:t>t</a:t>
            </a:r>
            <a:r>
              <a:rPr lang="ja-JP" altLang="en-US" sz="1600" b="0" i="0" dirty="0">
                <a:effectLst/>
                <a:latin typeface="BIZ UDPゴシック" panose="020B0400000000000000" pitchFamily="50" charset="-128"/>
                <a:ea typeface="BIZ UDPゴシック" panose="020B0400000000000000" pitchFamily="50" charset="-128"/>
              </a:rPr>
              <a:t>抗原</a:t>
            </a:r>
            <a:r>
              <a:rPr lang="en-US" altLang="ja-JP" sz="1600" b="0" i="0" dirty="0">
                <a:effectLst/>
                <a:latin typeface="BIZ UDPゴシック" panose="020B0400000000000000" pitchFamily="50" charset="-128"/>
                <a:ea typeface="BIZ UDPゴシック" panose="020B0400000000000000" pitchFamily="50" charset="-128"/>
              </a:rPr>
              <a:t>(</a:t>
            </a:r>
            <a:r>
              <a:rPr lang="ja-JP" altLang="en-US" sz="1600" b="0" i="0" dirty="0">
                <a:effectLst/>
                <a:latin typeface="BIZ UDPゴシック" panose="020B0400000000000000" pitchFamily="50" charset="-128"/>
                <a:ea typeface="BIZ UDPゴシック" panose="020B0400000000000000" pitchFamily="50" charset="-128"/>
              </a:rPr>
              <a:t>タグ</a:t>
            </a:r>
            <a:r>
              <a:rPr lang="en-US" altLang="ja-JP" sz="1600" b="0" i="0" dirty="0">
                <a:effectLst/>
                <a:latin typeface="BIZ UDPゴシック" panose="020B0400000000000000" pitchFamily="50" charset="-128"/>
                <a:ea typeface="BIZ UDPゴシック" panose="020B0400000000000000" pitchFamily="50" charset="-128"/>
              </a:rPr>
              <a:t>)</a:t>
            </a:r>
            <a:r>
              <a:rPr lang="ja-JP" altLang="en-US" sz="1600" b="0" i="0" dirty="0">
                <a:effectLst/>
                <a:latin typeface="BIZ UDPゴシック" panose="020B0400000000000000" pitchFamily="50" charset="-128"/>
                <a:ea typeface="BIZ UDPゴシック" panose="020B0400000000000000" pitchFamily="50" charset="-128"/>
              </a:rPr>
              <a:t>タグ</a:t>
            </a:r>
            <a:r>
              <a:rPr lang="en-US" altLang="ja-JP" sz="1600" b="0" i="0" dirty="0">
                <a:effectLst/>
                <a:latin typeface="BIZ UDPゴシック" panose="020B0400000000000000" pitchFamily="50" charset="-128"/>
                <a:ea typeface="BIZ UDPゴシック" panose="020B0400000000000000" pitchFamily="50" charset="-128"/>
              </a:rPr>
              <a:t>(</a:t>
            </a:r>
            <a:r>
              <a:rPr lang="ja-JP" altLang="en-US" sz="1600" b="0" i="0" dirty="0">
                <a:effectLst/>
                <a:latin typeface="BIZ UDPゴシック" panose="020B0400000000000000" pitchFamily="50" charset="-128"/>
                <a:ea typeface="BIZ UDPゴシック" panose="020B0400000000000000" pitchFamily="50" charset="-128"/>
              </a:rPr>
              <a:t>、</a:t>
            </a:r>
            <a:r>
              <a:rPr lang="en-US" altLang="ja-JP" sz="1600" b="0" i="0" dirty="0">
                <a:effectLst/>
                <a:latin typeface="BIZ UDPゴシック" panose="020B0400000000000000" pitchFamily="50" charset="-128"/>
                <a:ea typeface="BIZ UDPゴシック" panose="020B0400000000000000" pitchFamily="50" charset="-128"/>
              </a:rPr>
              <a:t>17 </a:t>
            </a:r>
            <a:r>
              <a:rPr lang="en-US" altLang="ja-JP" sz="1600" b="0" i="0" dirty="0" err="1">
                <a:effectLst/>
                <a:latin typeface="BIZ UDPゴシック" panose="020B0400000000000000" pitchFamily="50" charset="-128"/>
                <a:ea typeface="BIZ UDPゴシック" panose="020B0400000000000000" pitchFamily="50" charset="-128"/>
              </a:rPr>
              <a:t>kT</a:t>
            </a:r>
            <a:r>
              <a:rPr lang="ja-JP" altLang="en-US" sz="1600" b="0" i="0" dirty="0">
                <a:effectLst/>
                <a:latin typeface="BIZ UDPゴシック" panose="020B0400000000000000" pitchFamily="50" charset="-128"/>
                <a:ea typeface="BIZ UDPゴシック" panose="020B0400000000000000" pitchFamily="50" charset="-128"/>
              </a:rPr>
              <a:t>、および初期リーダータンパク質</a:t>
            </a:r>
            <a:r>
              <a:rPr lang="en-US" altLang="ja-JP" sz="1600" b="0" i="0" dirty="0">
                <a:effectLst/>
                <a:latin typeface="BIZ UDPゴシック" panose="020B0400000000000000" pitchFamily="50" charset="-128"/>
                <a:ea typeface="BIZ UDPゴシック" panose="020B0400000000000000" pitchFamily="50" charset="-128"/>
              </a:rPr>
              <a:t>) ELP &lt;TAG1&gt;</a:t>
            </a:r>
            <a:r>
              <a:rPr lang="ja-JP" altLang="en-US" sz="1600" b="0" i="0" dirty="0">
                <a:effectLst/>
                <a:latin typeface="BIZ UDPゴシック" panose="020B0400000000000000" pitchFamily="50" charset="-128"/>
                <a:ea typeface="BIZ UDPゴシック" panose="020B0400000000000000" pitchFamily="50" charset="-128"/>
              </a:rPr>
              <a:t>。後期領域には、主要なキャプシドタンパク質</a:t>
            </a:r>
            <a:r>
              <a:rPr lang="en-US" altLang="ja-JP" sz="1600" b="0" i="0" dirty="0">
                <a:effectLst/>
                <a:latin typeface="BIZ UDPゴシック" panose="020B0400000000000000" pitchFamily="50" charset="-128"/>
                <a:ea typeface="BIZ UDPゴシック" panose="020B0400000000000000" pitchFamily="50" charset="-128"/>
              </a:rPr>
              <a:t>VP 1</a:t>
            </a:r>
            <a:r>
              <a:rPr lang="ja-JP" altLang="en-US" sz="1600" b="0" i="0" dirty="0">
                <a:effectLst/>
                <a:latin typeface="BIZ UDPゴシック" panose="020B0400000000000000" pitchFamily="50" charset="-128"/>
                <a:ea typeface="BIZ UDPゴシック" panose="020B0400000000000000" pitchFamily="50" charset="-128"/>
              </a:rPr>
              <a:t>、</a:t>
            </a:r>
            <a:r>
              <a:rPr lang="en-US" altLang="ja-JP" sz="1600" b="0" i="0" dirty="0">
                <a:effectLst/>
                <a:latin typeface="BIZ UDPゴシック" panose="020B0400000000000000" pitchFamily="50" charset="-128"/>
                <a:ea typeface="BIZ UDPゴシック" panose="020B0400000000000000" pitchFamily="50" charset="-128"/>
              </a:rPr>
              <a:t>VP 2</a:t>
            </a:r>
            <a:r>
              <a:rPr lang="ja-JP" altLang="en-US" sz="1600" b="0" i="0" dirty="0">
                <a:effectLst/>
                <a:latin typeface="BIZ UDPゴシック" panose="020B0400000000000000" pitchFamily="50" charset="-128"/>
                <a:ea typeface="BIZ UDPゴシック" panose="020B0400000000000000" pitchFamily="50" charset="-128"/>
              </a:rPr>
              <a:t>、</a:t>
            </a:r>
            <a:r>
              <a:rPr lang="en-US" altLang="ja-JP" sz="1600" b="0" i="0" dirty="0">
                <a:effectLst/>
                <a:latin typeface="BIZ UDPゴシック" panose="020B0400000000000000" pitchFamily="50" charset="-128"/>
                <a:ea typeface="BIZ UDPゴシック" panose="020B0400000000000000" pitchFamily="50" charset="-128"/>
              </a:rPr>
              <a:t>VP 3</a:t>
            </a:r>
            <a:r>
              <a:rPr lang="ja-JP" altLang="en-US" sz="1600" b="0" i="0" dirty="0">
                <a:effectLst/>
                <a:latin typeface="BIZ UDPゴシック" panose="020B0400000000000000" pitchFamily="50" charset="-128"/>
                <a:ea typeface="BIZ UDPゴシック" panose="020B0400000000000000" pitchFamily="50" charset="-128"/>
              </a:rPr>
              <a:t>、</a:t>
            </a:r>
            <a:r>
              <a:rPr lang="en-US" altLang="ja-JP" sz="1600" b="0" i="0" dirty="0">
                <a:effectLst/>
                <a:latin typeface="BIZ UDPゴシック" panose="020B0400000000000000" pitchFamily="50" charset="-128"/>
                <a:ea typeface="BIZ UDPゴシック" panose="020B0400000000000000" pitchFamily="50" charset="-128"/>
              </a:rPr>
              <a:t>VP 4</a:t>
            </a:r>
            <a:r>
              <a:rPr lang="ja-JP" altLang="en-US" sz="1600" b="0" i="0" dirty="0">
                <a:effectLst/>
                <a:latin typeface="BIZ UDPゴシック" panose="020B0400000000000000" pitchFamily="50" charset="-128"/>
                <a:ea typeface="BIZ UDPゴシック" panose="020B0400000000000000" pitchFamily="50" charset="-128"/>
              </a:rPr>
              <a:t>、およびアノタンパク質</a:t>
            </a:r>
            <a:r>
              <a:rPr lang="en-US" altLang="ja-JP" sz="1600" b="0" i="0" dirty="0">
                <a:effectLst/>
                <a:latin typeface="BIZ UDPゴシック" panose="020B0400000000000000" pitchFamily="50" charset="-128"/>
                <a:ea typeface="BIZ UDPゴシック" panose="020B0400000000000000" pitchFamily="50" charset="-128"/>
              </a:rPr>
              <a:t>( Agno )</a:t>
            </a:r>
            <a:r>
              <a:rPr lang="ja-JP" altLang="en-US" sz="1600" b="0" i="0" dirty="0">
                <a:effectLst/>
                <a:latin typeface="BIZ UDPゴシック" panose="020B0400000000000000" pitchFamily="50" charset="-128"/>
                <a:ea typeface="BIZ UDPゴシック" panose="020B0400000000000000" pitchFamily="50" charset="-128"/>
              </a:rPr>
              <a:t>を含む、後期遺伝子のコーディングシーケンスが含まれています。</a:t>
            </a:r>
            <a:endParaRPr lang="en-US" altLang="ja-JP" sz="1600" b="0" i="0" dirty="0">
              <a:effectLst/>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en-US" altLang="ja-JP" sz="1600" b="0" i="0" dirty="0">
                <a:effectLst/>
                <a:latin typeface="BIZ UDPゴシック" panose="020B0400000000000000" pitchFamily="50" charset="-128"/>
                <a:ea typeface="BIZ UDPゴシック" panose="020B0400000000000000" pitchFamily="50" charset="-128"/>
              </a:rPr>
              <a:t>2</a:t>
            </a:r>
            <a:r>
              <a:rPr lang="ja-JP" altLang="en-US" sz="1600" b="0" i="0" dirty="0">
                <a:effectLst/>
                <a:latin typeface="BIZ UDPゴシック" panose="020B0400000000000000" pitchFamily="50" charset="-128"/>
                <a:ea typeface="BIZ UDPゴシック" panose="020B0400000000000000" pitchFamily="50" charset="-128"/>
              </a:rPr>
              <a:t>つの</a:t>
            </a:r>
            <a:r>
              <a:rPr lang="en-US" altLang="ja-JP" sz="1600" b="0" i="0" dirty="0">
                <a:effectLst/>
                <a:latin typeface="BIZ UDPゴシック" panose="020B0400000000000000" pitchFamily="50" charset="-128"/>
                <a:ea typeface="BIZ UDPゴシック" panose="020B0400000000000000" pitchFamily="50" charset="-128"/>
              </a:rPr>
              <a:t>miRNA</a:t>
            </a:r>
            <a:r>
              <a:rPr lang="ja-JP" altLang="en-US" sz="1600" b="0" i="0" dirty="0">
                <a:effectLst/>
                <a:latin typeface="BIZ UDPゴシック" panose="020B0400000000000000" pitchFamily="50" charset="-128"/>
                <a:ea typeface="BIZ UDPゴシック" panose="020B0400000000000000" pitchFamily="50" charset="-128"/>
              </a:rPr>
              <a:t>は、タグ遺伝子配列内にマップします。</a:t>
            </a:r>
            <a:endParaRPr lang="ja-JP" altLang="en-US" sz="16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8A1B473-2203-1D88-6B3C-3DEB42C63AD3}"/>
              </a:ext>
            </a:extLst>
          </p:cNvPr>
          <p:cNvSpPr txBox="1"/>
          <p:nvPr/>
        </p:nvSpPr>
        <p:spPr>
          <a:xfrm>
            <a:off x="3048000" y="6261854"/>
            <a:ext cx="6096000" cy="369332"/>
          </a:xfrm>
          <a:prstGeom prst="rect">
            <a:avLst/>
          </a:prstGeom>
          <a:noFill/>
        </p:spPr>
        <p:txBody>
          <a:bodyPr wrap="square">
            <a:spAutoFit/>
          </a:bodyPr>
          <a:lstStyle/>
          <a:p>
            <a:pPr algn="ctr"/>
            <a:r>
              <a:rPr lang="en-US" altLang="ja-JP" dirty="0">
                <a:latin typeface="BIZ UDPゴシック" panose="020B0400000000000000" pitchFamily="50" charset="-128"/>
                <a:ea typeface="BIZ UDPゴシック" panose="020B0400000000000000" pitchFamily="50" charset="-128"/>
              </a:rPr>
              <a:t>https://pubmed.ncbi.nlm.nih.gov/31403031/</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7460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87C6256-2C41-2935-5E6A-1CA9B506BD60}"/>
              </a:ext>
            </a:extLst>
          </p:cNvPr>
          <p:cNvPicPr>
            <a:picLocks noChangeAspect="1"/>
          </p:cNvPicPr>
          <p:nvPr/>
        </p:nvPicPr>
        <p:blipFill>
          <a:blip r:embed="rId2"/>
          <a:stretch>
            <a:fillRect/>
          </a:stretch>
        </p:blipFill>
        <p:spPr>
          <a:xfrm>
            <a:off x="262598" y="681752"/>
            <a:ext cx="6729043" cy="5494496"/>
          </a:xfrm>
          <a:prstGeom prst="rect">
            <a:avLst/>
          </a:prstGeom>
        </p:spPr>
      </p:pic>
      <p:sp>
        <p:nvSpPr>
          <p:cNvPr id="8" name="テキスト ボックス 7">
            <a:extLst>
              <a:ext uri="{FF2B5EF4-FFF2-40B4-BE49-F238E27FC236}">
                <a16:creationId xmlns:a16="http://schemas.microsoft.com/office/drawing/2014/main" id="{AF545FC3-F768-EC2F-CE2C-72B2CB5FFB86}"/>
              </a:ext>
            </a:extLst>
          </p:cNvPr>
          <p:cNvSpPr txBox="1"/>
          <p:nvPr/>
        </p:nvSpPr>
        <p:spPr>
          <a:xfrm>
            <a:off x="6991641" y="604070"/>
            <a:ext cx="4937761" cy="5478423"/>
          </a:xfrm>
          <a:prstGeom prst="rect">
            <a:avLst/>
          </a:prstGeom>
          <a:noFill/>
        </p:spPr>
        <p:txBody>
          <a:bodyPr wrap="square">
            <a:spAutoFit/>
          </a:bodyPr>
          <a:lstStyle/>
          <a:p>
            <a:r>
              <a:rPr lang="en-US" altLang="ja-JP" sz="1400" dirty="0">
                <a:latin typeface="BIZ UDPゴシック" panose="020B0400000000000000" pitchFamily="50" charset="-128"/>
                <a:ea typeface="BIZ UDPゴシック" panose="020B0400000000000000" pitchFamily="50" charset="-128"/>
              </a:rPr>
              <a:t>SV40</a:t>
            </a:r>
            <a:r>
              <a:rPr lang="ja-JP" altLang="en-US" sz="1400" dirty="0">
                <a:latin typeface="BIZ UDPゴシック" panose="020B0400000000000000" pitchFamily="50" charset="-128"/>
                <a:ea typeface="BIZ UDPゴシック" panose="020B0400000000000000" pitchFamily="50" charset="-128"/>
              </a:rPr>
              <a:t>ライフサイクルの主なステップ。</a:t>
            </a:r>
            <a:r>
              <a:rPr lang="en-US" altLang="ja-JP" sz="1400" dirty="0">
                <a:latin typeface="BIZ UDPゴシック" panose="020B0400000000000000" pitchFamily="50" charset="-128"/>
                <a:ea typeface="BIZ UDPゴシック" panose="020B0400000000000000" pitchFamily="50" charset="-128"/>
              </a:rPr>
              <a:t>SV40</a:t>
            </a:r>
            <a:r>
              <a:rPr lang="ja-JP" altLang="en-US" sz="1400" dirty="0">
                <a:latin typeface="BIZ UDPゴシック" panose="020B0400000000000000" pitchFamily="50" charset="-128"/>
                <a:ea typeface="BIZ UDPゴシック" panose="020B0400000000000000" pitchFamily="50" charset="-128"/>
              </a:rPr>
              <a:t>のライフサイクルは、標的細胞表面への</a:t>
            </a:r>
            <a:r>
              <a:rPr lang="en-US" altLang="ja-JP" sz="1400" dirty="0">
                <a:latin typeface="BIZ UDPゴシック" panose="020B0400000000000000" pitchFamily="50" charset="-128"/>
                <a:ea typeface="BIZ UDPゴシック" panose="020B0400000000000000" pitchFamily="50" charset="-128"/>
              </a:rPr>
              <a:t>SV40</a:t>
            </a:r>
            <a:r>
              <a:rPr lang="ja-JP" altLang="en-US" sz="1400" dirty="0">
                <a:latin typeface="BIZ UDPゴシック" panose="020B0400000000000000" pitchFamily="50" charset="-128"/>
                <a:ea typeface="BIZ UDPゴシック" panose="020B0400000000000000" pitchFamily="50" charset="-128"/>
              </a:rPr>
              <a:t>ウイルスキャプシドの付着から始まり、脂質ラフト媒介エンドサイトーシスを介して進行します。</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次に、ビリオンを水 </a:t>
            </a:r>
            <a:r>
              <a:rPr lang="en-US" altLang="ja-JP" sz="1400" dirty="0">
                <a:latin typeface="BIZ UDPゴシック" panose="020B0400000000000000" pitchFamily="50" charset="-128"/>
                <a:ea typeface="BIZ UDPゴシック" panose="020B0400000000000000" pitchFamily="50" charset="-128"/>
              </a:rPr>
              <a:t>⁇ </a:t>
            </a:r>
            <a:r>
              <a:rPr lang="ja-JP" altLang="en-US" sz="1400" dirty="0">
                <a:latin typeface="BIZ UDPゴシック" panose="020B0400000000000000" pitchFamily="50" charset="-128"/>
                <a:ea typeface="BIZ UDPゴシック" panose="020B0400000000000000" pitchFamily="50" charset="-128"/>
              </a:rPr>
              <a:t>輸送によって内胚葉の網状体に向けて移し、細胞細胞質で続くコーティング解除プロセスを開始します。</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コーティングされていない</a:t>
            </a:r>
            <a:r>
              <a:rPr lang="en-US" altLang="ja-JP" sz="1400" dirty="0">
                <a:latin typeface="BIZ UDPゴシック" panose="020B0400000000000000" pitchFamily="50" charset="-128"/>
                <a:ea typeface="BIZ UDPゴシック" panose="020B0400000000000000" pitchFamily="50" charset="-128"/>
              </a:rPr>
              <a:t>SV40</a:t>
            </a:r>
            <a:r>
              <a:rPr lang="ja-JP" altLang="en-US" sz="1400" dirty="0">
                <a:latin typeface="BIZ UDPゴシック" panose="020B0400000000000000" pitchFamily="50" charset="-128"/>
                <a:ea typeface="BIZ UDPゴシック" panose="020B0400000000000000" pitchFamily="50" charset="-128"/>
              </a:rPr>
              <a:t>ゲノムは、細胞</a:t>
            </a:r>
            <a:r>
              <a:rPr lang="en-US" altLang="ja-JP" sz="1400" dirty="0">
                <a:latin typeface="BIZ UDPゴシック" panose="020B0400000000000000" pitchFamily="50" charset="-128"/>
                <a:ea typeface="BIZ UDPゴシック" panose="020B0400000000000000" pitchFamily="50" charset="-128"/>
              </a:rPr>
              <a:t>RNA</a:t>
            </a:r>
            <a:r>
              <a:rPr lang="ja-JP" altLang="en-US" sz="1400" dirty="0">
                <a:latin typeface="BIZ UDPゴシック" panose="020B0400000000000000" pitchFamily="50" charset="-128"/>
                <a:ea typeface="BIZ UDPゴシック" panose="020B0400000000000000" pitchFamily="50" charset="-128"/>
              </a:rPr>
              <a:t>ポリメラーゼ</a:t>
            </a:r>
            <a:r>
              <a:rPr lang="en-US" altLang="ja-JP" sz="1400" dirty="0">
                <a:latin typeface="BIZ UDPゴシック" panose="020B0400000000000000" pitchFamily="50" charset="-128"/>
                <a:ea typeface="BIZ UDPゴシック" panose="020B0400000000000000" pitchFamily="50" charset="-128"/>
              </a:rPr>
              <a:t>II</a:t>
            </a:r>
            <a:r>
              <a:rPr lang="ja-JP" altLang="en-US" sz="1400" dirty="0">
                <a:latin typeface="BIZ UDPゴシック" panose="020B0400000000000000" pitchFamily="50" charset="-128"/>
                <a:ea typeface="BIZ UDPゴシック" panose="020B0400000000000000" pitchFamily="50" charset="-128"/>
              </a:rPr>
              <a:t>が初期のウイルス転写を仲介する核の内部で転座します。</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初期の転写は、代わりに</a:t>
            </a:r>
            <a:r>
              <a:rPr lang="en-US" altLang="ja-JP" sz="1400" dirty="0">
                <a:latin typeface="BIZ UDPゴシック" panose="020B0400000000000000" pitchFamily="50" charset="-128"/>
                <a:ea typeface="BIZ UDPゴシック" panose="020B0400000000000000" pitchFamily="50" charset="-128"/>
              </a:rPr>
              <a:t>mRNA</a:t>
            </a:r>
            <a:r>
              <a:rPr lang="ja-JP" altLang="en-US" sz="1400" dirty="0">
                <a:latin typeface="BIZ UDPゴシック" panose="020B0400000000000000" pitchFamily="50" charset="-128"/>
                <a:ea typeface="BIZ UDPゴシック" panose="020B0400000000000000" pitchFamily="50" charset="-128"/>
              </a:rPr>
              <a:t>にスプライスされた前駆体を生成し、大きな</a:t>
            </a:r>
            <a:r>
              <a:rPr lang="en-US" altLang="ja-JP" sz="1400" dirty="0">
                <a:latin typeface="BIZ UDPゴシック" panose="020B0400000000000000" pitchFamily="50" charset="-128"/>
                <a:ea typeface="BIZ UDPゴシック" panose="020B0400000000000000" pitchFamily="50" charset="-128"/>
              </a:rPr>
              <a:t>T ( Tag )</a:t>
            </a:r>
            <a:r>
              <a:rPr lang="ja-JP" altLang="en-US" sz="1400" dirty="0">
                <a:latin typeface="BIZ UDPゴシック" panose="020B0400000000000000" pitchFamily="50" charset="-128"/>
                <a:ea typeface="BIZ UDPゴシック" panose="020B0400000000000000" pitchFamily="50" charset="-128"/>
              </a:rPr>
              <a:t>と小さな</a:t>
            </a:r>
            <a:r>
              <a:rPr lang="en-US" altLang="ja-JP" sz="1400" dirty="0">
                <a:latin typeface="BIZ UDPゴシック" panose="020B0400000000000000" pitchFamily="50" charset="-128"/>
                <a:ea typeface="BIZ UDPゴシック" panose="020B0400000000000000" pitchFamily="50" charset="-128"/>
              </a:rPr>
              <a:t>t ( tag )</a:t>
            </a:r>
            <a:r>
              <a:rPr lang="ja-JP" altLang="en-US" sz="1400" dirty="0">
                <a:latin typeface="BIZ UDPゴシック" panose="020B0400000000000000" pitchFamily="50" charset="-128"/>
                <a:ea typeface="BIZ UDPゴシック" panose="020B0400000000000000" pitchFamily="50" charset="-128"/>
              </a:rPr>
              <a:t>抗原をエンコードします。</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これらの</a:t>
            </a:r>
            <a:r>
              <a:rPr lang="en-US" altLang="ja-JP" sz="1400" dirty="0">
                <a:latin typeface="BIZ UDPゴシック" panose="020B0400000000000000" pitchFamily="50" charset="-128"/>
                <a:ea typeface="BIZ UDPゴシック" panose="020B0400000000000000" pitchFamily="50" charset="-128"/>
              </a:rPr>
              <a:t>mRNA</a:t>
            </a:r>
            <a:r>
              <a:rPr lang="ja-JP" altLang="en-US" sz="1400" dirty="0">
                <a:latin typeface="BIZ UDPゴシック" panose="020B0400000000000000" pitchFamily="50" charset="-128"/>
                <a:ea typeface="BIZ UDPゴシック" panose="020B0400000000000000" pitchFamily="50" charset="-128"/>
              </a:rPr>
              <a:t>は、サイトゾルで対応するタンパク質に変換されます。タグとタグは核に移動し、そこで多数の宿主細胞経路を妨害するいくつかの機能を仲介します</a:t>
            </a:r>
            <a:r>
              <a:rPr lang="en-US" altLang="ja-JP" sz="14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これにより、細胞を</a:t>
            </a:r>
            <a:r>
              <a:rPr lang="en-US" altLang="ja-JP" sz="1400" dirty="0">
                <a:latin typeface="BIZ UDPゴシック" panose="020B0400000000000000" pitchFamily="50" charset="-128"/>
                <a:ea typeface="BIZ UDPゴシック" panose="020B0400000000000000" pitchFamily="50" charset="-128"/>
              </a:rPr>
              <a:t>G1</a:t>
            </a:r>
            <a:r>
              <a:rPr lang="ja-JP" altLang="en-US" sz="1400" dirty="0">
                <a:latin typeface="BIZ UDPゴシック" panose="020B0400000000000000" pitchFamily="50" charset="-128"/>
                <a:ea typeface="BIZ UDPゴシック" panose="020B0400000000000000" pitchFamily="50" charset="-128"/>
              </a:rPr>
              <a:t>から</a:t>
            </a:r>
            <a:r>
              <a:rPr lang="en-US" altLang="ja-JP" sz="1400" dirty="0">
                <a:latin typeface="BIZ UDPゴシック" panose="020B0400000000000000" pitchFamily="50" charset="-128"/>
                <a:ea typeface="BIZ UDPゴシック" panose="020B0400000000000000" pitchFamily="50" charset="-128"/>
              </a:rPr>
              <a:t>S</a:t>
            </a:r>
            <a:r>
              <a:rPr lang="ja-JP" altLang="en-US" sz="1400" dirty="0">
                <a:latin typeface="BIZ UDPゴシック" panose="020B0400000000000000" pitchFamily="50" charset="-128"/>
                <a:ea typeface="BIZ UDPゴシック" panose="020B0400000000000000" pitchFamily="50" charset="-128"/>
              </a:rPr>
              <a:t>相に進めるように強制します。</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同時に、タグ</a:t>
            </a:r>
            <a:r>
              <a:rPr lang="en-US" altLang="ja-JP" sz="14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タグは</a:t>
            </a:r>
            <a:r>
              <a:rPr lang="en-US" altLang="ja-JP" sz="1400" dirty="0">
                <a:latin typeface="BIZ UDPゴシック" panose="020B0400000000000000" pitchFamily="50" charset="-128"/>
                <a:ea typeface="BIZ UDPゴシック" panose="020B0400000000000000" pitchFamily="50" charset="-128"/>
              </a:rPr>
              <a:t>SV40</a:t>
            </a:r>
            <a:r>
              <a:rPr lang="ja-JP" altLang="en-US" sz="1400" dirty="0">
                <a:latin typeface="BIZ UDPゴシック" panose="020B0400000000000000" pitchFamily="50" charset="-128"/>
                <a:ea typeface="BIZ UDPゴシック" panose="020B0400000000000000" pitchFamily="50" charset="-128"/>
              </a:rPr>
              <a:t>ゲノムの複製を開始します。</a:t>
            </a:r>
            <a:r>
              <a:rPr lang="en-US" altLang="ja-JP" sz="1400" dirty="0">
                <a:latin typeface="BIZ UDPゴシック" panose="020B0400000000000000" pitchFamily="50" charset="-128"/>
                <a:ea typeface="BIZ UDPゴシック" panose="020B0400000000000000" pitchFamily="50" charset="-128"/>
              </a:rPr>
              <a:t>SV40</a:t>
            </a:r>
            <a:r>
              <a:rPr lang="ja-JP" altLang="en-US" sz="1400" dirty="0">
                <a:latin typeface="BIZ UDPゴシック" panose="020B0400000000000000" pitchFamily="50" charset="-128"/>
                <a:ea typeface="BIZ UDPゴシック" panose="020B0400000000000000" pitchFamily="50" charset="-128"/>
              </a:rPr>
              <a:t>感染の初期段階から後期段階への移行は、ウイルス</a:t>
            </a:r>
            <a:r>
              <a:rPr lang="en-US" altLang="ja-JP" sz="1400" dirty="0">
                <a:latin typeface="BIZ UDPゴシック" panose="020B0400000000000000" pitchFamily="50" charset="-128"/>
                <a:ea typeface="BIZ UDPゴシック" panose="020B0400000000000000" pitchFamily="50" charset="-128"/>
              </a:rPr>
              <a:t>DNA</a:t>
            </a:r>
            <a:r>
              <a:rPr lang="ja-JP" altLang="en-US" sz="1400" dirty="0">
                <a:latin typeface="BIZ UDPゴシック" panose="020B0400000000000000" pitchFamily="50" charset="-128"/>
                <a:ea typeface="BIZ UDPゴシック" panose="020B0400000000000000" pitchFamily="50" charset="-128"/>
              </a:rPr>
              <a:t>複製の最後に始まります。</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合成後、後期ウイルスタンパク質が細胞質に蓄積され、核に移動し、複製されたウイルス</a:t>
            </a:r>
            <a:r>
              <a:rPr lang="en-US" altLang="ja-JP" sz="1400" dirty="0">
                <a:latin typeface="BIZ UDPゴシック" panose="020B0400000000000000" pitchFamily="50" charset="-128"/>
                <a:ea typeface="BIZ UDPゴシック" panose="020B0400000000000000" pitchFamily="50" charset="-128"/>
              </a:rPr>
              <a:t>DNA</a:t>
            </a:r>
            <a:r>
              <a:rPr lang="ja-JP" altLang="en-US" sz="1400" dirty="0">
                <a:latin typeface="BIZ UDPゴシック" panose="020B0400000000000000" pitchFamily="50" charset="-128"/>
                <a:ea typeface="BIZ UDPゴシック" panose="020B0400000000000000" pitchFamily="50" charset="-128"/>
              </a:rPr>
              <a:t>と集結してビリオンを形成します。</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最後に、子孫ウイルスが細胞溶解を通じて放出されます。先天性ウイルスは細胞溶解を通じて放出されます。</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先天性ウイルスは細胞溶解を通じて放出されます。</a:t>
            </a:r>
          </a:p>
        </p:txBody>
      </p:sp>
      <p:sp>
        <p:nvSpPr>
          <p:cNvPr id="9" name="テキスト ボックス 8">
            <a:extLst>
              <a:ext uri="{FF2B5EF4-FFF2-40B4-BE49-F238E27FC236}">
                <a16:creationId xmlns:a16="http://schemas.microsoft.com/office/drawing/2014/main" id="{23E9D3C8-7FBD-5C29-1419-DD6723A4D262}"/>
              </a:ext>
            </a:extLst>
          </p:cNvPr>
          <p:cNvSpPr txBox="1"/>
          <p:nvPr/>
        </p:nvSpPr>
        <p:spPr>
          <a:xfrm>
            <a:off x="2852928" y="60960"/>
            <a:ext cx="6431280" cy="369332"/>
          </a:xfrm>
          <a:prstGeom prst="rect">
            <a:avLst/>
          </a:prstGeom>
          <a:noFill/>
        </p:spPr>
        <p:txBody>
          <a:bodyPr wrap="square" rtlCol="0">
            <a:spAutoFit/>
          </a:bodyPr>
          <a:lstStyle/>
          <a:p>
            <a:pPr algn="ctr"/>
            <a:r>
              <a:rPr kumimoji="1" lang="en-US" altLang="ja-JP" dirty="0"/>
              <a:t>SV40</a:t>
            </a:r>
            <a:r>
              <a:rPr kumimoji="1" lang="ja-JP" altLang="en-US" dirty="0"/>
              <a:t>のライフサイクル</a:t>
            </a:r>
          </a:p>
        </p:txBody>
      </p:sp>
      <p:sp>
        <p:nvSpPr>
          <p:cNvPr id="11" name="テキスト ボックス 10">
            <a:extLst>
              <a:ext uri="{FF2B5EF4-FFF2-40B4-BE49-F238E27FC236}">
                <a16:creationId xmlns:a16="http://schemas.microsoft.com/office/drawing/2014/main" id="{F164956F-0538-AEEE-00E8-4374A9E89F81}"/>
              </a:ext>
            </a:extLst>
          </p:cNvPr>
          <p:cNvSpPr txBox="1"/>
          <p:nvPr/>
        </p:nvSpPr>
        <p:spPr>
          <a:xfrm>
            <a:off x="3627119" y="6416778"/>
            <a:ext cx="6096000" cy="369332"/>
          </a:xfrm>
          <a:prstGeom prst="rect">
            <a:avLst/>
          </a:prstGeom>
          <a:noFill/>
        </p:spPr>
        <p:txBody>
          <a:bodyPr wrap="square">
            <a:spAutoFit/>
          </a:bodyPr>
          <a:lstStyle/>
          <a:p>
            <a:pPr algn="ctr"/>
            <a:r>
              <a:rPr lang="en-US" altLang="ja-JP" dirty="0">
                <a:latin typeface="BIZ UDPゴシック" panose="020B0400000000000000" pitchFamily="50" charset="-128"/>
                <a:ea typeface="BIZ UDPゴシック" panose="020B0400000000000000" pitchFamily="50" charset="-128"/>
              </a:rPr>
              <a:t>https://pubmed.ncbi.nlm.nih.gov/31403031/</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81662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157E562-C5A9-AF40-F4AD-831A06D74B38}"/>
              </a:ext>
            </a:extLst>
          </p:cNvPr>
          <p:cNvSpPr txBox="1"/>
          <p:nvPr/>
        </p:nvSpPr>
        <p:spPr>
          <a:xfrm>
            <a:off x="591312" y="1233392"/>
            <a:ext cx="11070336" cy="923330"/>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ファイザー製薬公式文書（</a:t>
            </a:r>
            <a:r>
              <a:rPr lang="en-US" altLang="ja-JP" dirty="0">
                <a:latin typeface="BIZ UDPゴシック" panose="020B0400000000000000" pitchFamily="50" charset="-128"/>
                <a:ea typeface="BIZ UDPゴシック" panose="020B0400000000000000" pitchFamily="50" charset="-128"/>
              </a:rPr>
              <a:t>PF-07302048</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BNT162 RNA</a:t>
            </a:r>
            <a:r>
              <a:rPr lang="ja-JP" altLang="en-US" dirty="0">
                <a:latin typeface="BIZ UDPゴシック" panose="020B0400000000000000" pitchFamily="50" charset="-128"/>
                <a:ea typeface="BIZ UDPゴシック" panose="020B0400000000000000" pitchFamily="50" charset="-128"/>
              </a:rPr>
              <a:t>ー</a:t>
            </a:r>
            <a:r>
              <a:rPr lang="en-US" altLang="ja-JP" dirty="0">
                <a:latin typeface="BIZ UDPゴシック" panose="020B0400000000000000" pitchFamily="50" charset="-128"/>
                <a:ea typeface="BIZ UDPゴシック" panose="020B0400000000000000" pitchFamily="50" charset="-128"/>
              </a:rPr>
              <a:t>Based</a:t>
            </a: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Covid-19 Vaccines</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Protocol</a:t>
            </a:r>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C4591001</a:t>
            </a:r>
            <a:r>
              <a:rPr lang="ja-JP" altLang="en-US" dirty="0">
                <a:latin typeface="BIZ UDPゴシック" panose="020B0400000000000000" pitchFamily="50" charset="-128"/>
                <a:ea typeface="BIZ UDPゴシック" panose="020B0400000000000000" pitchFamily="50" charset="-128"/>
              </a:rPr>
              <a:t>）内に「ワクチン接種者の呼気および汗に抗原（スパイク蛋白）の排出あり、医療従事者や家族間での抗原暴露例」が記載されています。</a:t>
            </a:r>
          </a:p>
        </p:txBody>
      </p:sp>
      <p:sp>
        <p:nvSpPr>
          <p:cNvPr id="4" name="テキスト ボックス 3">
            <a:extLst>
              <a:ext uri="{FF2B5EF4-FFF2-40B4-BE49-F238E27FC236}">
                <a16:creationId xmlns:a16="http://schemas.microsoft.com/office/drawing/2014/main" id="{FF231D38-C0CB-CEFF-395C-DE942D5ADD0F}"/>
              </a:ext>
            </a:extLst>
          </p:cNvPr>
          <p:cNvSpPr txBox="1"/>
          <p:nvPr/>
        </p:nvSpPr>
        <p:spPr>
          <a:xfrm>
            <a:off x="2913888" y="274320"/>
            <a:ext cx="6364224" cy="584775"/>
          </a:xfrm>
          <a:prstGeom prst="rect">
            <a:avLst/>
          </a:prstGeom>
          <a:noFill/>
        </p:spPr>
        <p:txBody>
          <a:bodyPr wrap="square" rtlCol="0">
            <a:spAutoFit/>
          </a:bodyPr>
          <a:lstStyle/>
          <a:p>
            <a:pPr algn="ctr"/>
            <a:r>
              <a:rPr kumimoji="1" lang="ja-JP" altLang="en-US" sz="3200" b="1" dirty="0">
                <a:latin typeface="BIZ UDPゴシック" panose="020B0400000000000000" pitchFamily="50" charset="-128"/>
                <a:ea typeface="BIZ UDPゴシック" panose="020B0400000000000000" pitchFamily="50" charset="-128"/>
              </a:rPr>
              <a:t>環境暴露吸入（シェディング）</a:t>
            </a:r>
          </a:p>
        </p:txBody>
      </p:sp>
    </p:spTree>
    <p:extLst>
      <p:ext uri="{BB962C8B-B14F-4D97-AF65-F5344CB8AC3E}">
        <p14:creationId xmlns:p14="http://schemas.microsoft.com/office/powerpoint/2010/main" val="131498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8863F2A-259A-526C-7C6E-6A11F4AB0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94" y="0"/>
            <a:ext cx="52689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88C20226-64E9-6E05-F9FC-BEB8B62E2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208" y="0"/>
            <a:ext cx="5135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E12B63C-D35C-3137-3DEC-C8FA11EE1770}"/>
              </a:ext>
            </a:extLst>
          </p:cNvPr>
          <p:cNvSpPr txBox="1"/>
          <p:nvPr/>
        </p:nvSpPr>
        <p:spPr>
          <a:xfrm>
            <a:off x="1081378" y="1842992"/>
            <a:ext cx="8975090" cy="923330"/>
          </a:xfrm>
          <a:prstGeom prst="rect">
            <a:avLst/>
          </a:prstGeom>
          <a:noFill/>
        </p:spPr>
        <p:txBody>
          <a:bodyPr wrap="square">
            <a:spAutoFit/>
          </a:bodyPr>
          <a:lstStyle/>
          <a:p>
            <a:r>
              <a:rPr lang="en-US" altLang="ja-JP" b="0" i="0" dirty="0">
                <a:solidFill>
                  <a:srgbClr val="0F1419"/>
                </a:solidFill>
                <a:effectLst/>
                <a:latin typeface="TwitterChirp"/>
              </a:rPr>
              <a:t>Kevin</a:t>
            </a:r>
            <a:r>
              <a:rPr lang="ja-JP" altLang="en-US" b="0" i="0" dirty="0">
                <a:solidFill>
                  <a:srgbClr val="0F1419"/>
                </a:solidFill>
                <a:effectLst/>
                <a:latin typeface="TwitterChirp"/>
              </a:rPr>
              <a:t>氏はきちっとこういう文献を紹介してくれる。 </a:t>
            </a:r>
            <a:r>
              <a:rPr lang="en-US" altLang="ja-JP" b="0" i="0" dirty="0">
                <a:solidFill>
                  <a:srgbClr val="0F1419"/>
                </a:solidFill>
                <a:effectLst/>
                <a:latin typeface="TwitterChirp"/>
              </a:rPr>
              <a:t>"Issues associated with residual cell-substrate DNA in viral vaccines" </a:t>
            </a:r>
            <a:r>
              <a:rPr lang="ja-JP" altLang="en-US" b="0" i="0" dirty="0">
                <a:solidFill>
                  <a:srgbClr val="0F1419"/>
                </a:solidFill>
                <a:effectLst/>
                <a:latin typeface="TwitterChirp"/>
              </a:rPr>
              <a:t>「ウイルスワクチンにおける残留細胞基質</a:t>
            </a:r>
            <a:r>
              <a:rPr lang="en-US" altLang="ja-JP" b="0" i="0" dirty="0">
                <a:solidFill>
                  <a:srgbClr val="0F1419"/>
                </a:solidFill>
                <a:effectLst/>
                <a:latin typeface="TwitterChirp"/>
              </a:rPr>
              <a:t>DNA</a:t>
            </a:r>
            <a:r>
              <a:rPr lang="ja-JP" altLang="en-US" b="0" i="0" dirty="0">
                <a:solidFill>
                  <a:srgbClr val="0F1419"/>
                </a:solidFill>
                <a:effectLst/>
                <a:latin typeface="TwitterChirp"/>
              </a:rPr>
              <a:t>に関連する問題」 </a:t>
            </a:r>
            <a:r>
              <a:rPr lang="en-US" altLang="ja-JP" b="0" i="0" dirty="0">
                <a:solidFill>
                  <a:srgbClr val="0F1419"/>
                </a:solidFill>
                <a:effectLst/>
                <a:latin typeface="TwitterChirp"/>
              </a:rPr>
              <a:t>FDA</a:t>
            </a:r>
            <a:r>
              <a:rPr lang="ja-JP" altLang="en-US" b="0" i="0" dirty="0">
                <a:solidFill>
                  <a:srgbClr val="0F1419"/>
                </a:solidFill>
                <a:effectLst/>
                <a:latin typeface="TwitterChirp"/>
              </a:rPr>
              <a:t>による報告。 </a:t>
            </a:r>
            <a:r>
              <a:rPr lang="en-US" altLang="ja-JP" b="0" i="0" u="none" strike="noStrike" dirty="0">
                <a:solidFill>
                  <a:srgbClr val="1D9BF0"/>
                </a:solidFill>
                <a:effectLst/>
                <a:latin typeface="inherit"/>
                <a:hlinkClick r:id="rId4"/>
              </a:rPr>
              <a:t>https://</a:t>
            </a:r>
            <a:r>
              <a:rPr lang="en-US" altLang="ja-JP" b="0" i="0" u="none" strike="noStrike" dirty="0">
                <a:solidFill>
                  <a:srgbClr val="1D9BF0"/>
                </a:solidFill>
                <a:effectLst/>
                <a:latin typeface="TwitterChirp"/>
                <a:hlinkClick r:id="rId4"/>
              </a:rPr>
              <a:t>pubmed.ncbi.nlm.nih.gov/19285882/</a:t>
            </a:r>
            <a:endParaRPr lang="ja-JP" altLang="en-US" dirty="0"/>
          </a:p>
        </p:txBody>
      </p:sp>
    </p:spTree>
    <p:extLst>
      <p:ext uri="{BB962C8B-B14F-4D97-AF65-F5344CB8AC3E}">
        <p14:creationId xmlns:p14="http://schemas.microsoft.com/office/powerpoint/2010/main" val="4047393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F231D38-C0CB-CEFF-395C-DE942D5ADD0F}"/>
              </a:ext>
            </a:extLst>
          </p:cNvPr>
          <p:cNvSpPr txBox="1"/>
          <p:nvPr/>
        </p:nvSpPr>
        <p:spPr>
          <a:xfrm>
            <a:off x="2913888" y="274320"/>
            <a:ext cx="6364224" cy="584775"/>
          </a:xfrm>
          <a:prstGeom prst="rect">
            <a:avLst/>
          </a:prstGeom>
          <a:noFill/>
        </p:spPr>
        <p:txBody>
          <a:bodyPr wrap="square" rtlCol="0">
            <a:spAutoFit/>
          </a:bodyPr>
          <a:lstStyle/>
          <a:p>
            <a:pPr algn="ctr"/>
            <a:r>
              <a:rPr kumimoji="1" lang="ja-JP" altLang="en-US" sz="3200" b="1" dirty="0">
                <a:latin typeface="BIZ UDPゴシック" panose="020B0400000000000000" pitchFamily="50" charset="-128"/>
                <a:ea typeface="BIZ UDPゴシック" panose="020B0400000000000000" pitchFamily="50" charset="-128"/>
              </a:rPr>
              <a:t>環境暴露吸入（シェディング）</a:t>
            </a:r>
          </a:p>
        </p:txBody>
      </p:sp>
      <p:pic>
        <p:nvPicPr>
          <p:cNvPr id="5" name="図 4">
            <a:extLst>
              <a:ext uri="{FF2B5EF4-FFF2-40B4-BE49-F238E27FC236}">
                <a16:creationId xmlns:a16="http://schemas.microsoft.com/office/drawing/2014/main" id="{449E3645-F25F-0F56-65BC-A8D805FA61D4}"/>
              </a:ext>
            </a:extLst>
          </p:cNvPr>
          <p:cNvPicPr>
            <a:picLocks noChangeAspect="1"/>
          </p:cNvPicPr>
          <p:nvPr/>
        </p:nvPicPr>
        <p:blipFill>
          <a:blip r:embed="rId2"/>
          <a:stretch>
            <a:fillRect/>
          </a:stretch>
        </p:blipFill>
        <p:spPr>
          <a:xfrm>
            <a:off x="2597899" y="902208"/>
            <a:ext cx="6984641" cy="5955792"/>
          </a:xfrm>
          <a:prstGeom prst="rect">
            <a:avLst/>
          </a:prstGeom>
        </p:spPr>
      </p:pic>
    </p:spTree>
    <p:extLst>
      <p:ext uri="{BB962C8B-B14F-4D97-AF65-F5344CB8AC3E}">
        <p14:creationId xmlns:p14="http://schemas.microsoft.com/office/powerpoint/2010/main" val="145558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DBA6A3F8-53D0-FB4F-6FC8-0BA414F93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379" y="0"/>
            <a:ext cx="5351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61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05DF4D8F-E0F3-8AF0-C04C-CDDFFFA1C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5150"/>
            <a:ext cx="12192000" cy="57277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667A9E7-2C14-6064-9FA5-B06340EB7AED}"/>
              </a:ext>
            </a:extLst>
          </p:cNvPr>
          <p:cNvSpPr txBox="1"/>
          <p:nvPr/>
        </p:nvSpPr>
        <p:spPr>
          <a:xfrm>
            <a:off x="1658838" y="6550028"/>
            <a:ext cx="8874323" cy="307777"/>
          </a:xfrm>
          <a:prstGeom prst="rect">
            <a:avLst/>
          </a:prstGeom>
          <a:noFill/>
        </p:spPr>
        <p:txBody>
          <a:bodyPr wrap="square">
            <a:spAutoFit/>
          </a:bodyPr>
          <a:lstStyle/>
          <a:p>
            <a:pPr algn="ctr"/>
            <a:r>
              <a:rPr lang="en-US" altLang="ja-JP" sz="1400" dirty="0">
                <a:latin typeface="Amasis MT Pro Black" panose="02040A04050005020304" pitchFamily="18" charset="0"/>
              </a:rPr>
              <a:t>https://twitter.com/Rikk_Show/status/1541548212627972096/photo/1</a:t>
            </a:r>
            <a:endParaRPr lang="ja-JP" altLang="en-US" sz="1400" dirty="0">
              <a:latin typeface="Amasis MT Pro Black" panose="02040A04050005020304" pitchFamily="18" charset="0"/>
            </a:endParaRPr>
          </a:p>
        </p:txBody>
      </p:sp>
    </p:spTree>
    <p:extLst>
      <p:ext uri="{BB962C8B-B14F-4D97-AF65-F5344CB8AC3E}">
        <p14:creationId xmlns:p14="http://schemas.microsoft.com/office/powerpoint/2010/main" val="3377607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CD7B3F55-7B3B-D65B-C57D-97BC86424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925" y="0"/>
            <a:ext cx="5264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81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画像">
            <a:extLst>
              <a:ext uri="{FF2B5EF4-FFF2-40B4-BE49-F238E27FC236}">
                <a16:creationId xmlns:a16="http://schemas.microsoft.com/office/drawing/2014/main" id="{DEF33C81-35C3-361E-8216-7DCFF70AE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0"/>
            <a:ext cx="10283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787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画像">
            <a:extLst>
              <a:ext uri="{FF2B5EF4-FFF2-40B4-BE49-F238E27FC236}">
                <a16:creationId xmlns:a16="http://schemas.microsoft.com/office/drawing/2014/main" id="{7DA6490C-AF81-5BC6-64F2-5D3507E29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356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画像">
            <a:extLst>
              <a:ext uri="{FF2B5EF4-FFF2-40B4-BE49-F238E27FC236}">
                <a16:creationId xmlns:a16="http://schemas.microsoft.com/office/drawing/2014/main" id="{1A08B818-1B10-356F-C893-8D9A3ED0A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936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画像">
            <a:extLst>
              <a:ext uri="{FF2B5EF4-FFF2-40B4-BE49-F238E27FC236}">
                <a16:creationId xmlns:a16="http://schemas.microsoft.com/office/drawing/2014/main" id="{BAE513C4-6D8D-6FC6-C04B-D063F093E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981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画像">
            <a:extLst>
              <a:ext uri="{FF2B5EF4-FFF2-40B4-BE49-F238E27FC236}">
                <a16:creationId xmlns:a16="http://schemas.microsoft.com/office/drawing/2014/main" id="{E30EBE1C-2E90-DC1A-AE96-DB447A14B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9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3D7B3C1A-F14B-30FD-C549-DAB474F4B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6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B037F23-1BE3-082B-A259-0B998F485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253" y="0"/>
            <a:ext cx="51101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DAE7677A-01B8-637B-0F62-787C7826F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339" y="0"/>
            <a:ext cx="5046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423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画像">
            <a:extLst>
              <a:ext uri="{FF2B5EF4-FFF2-40B4-BE49-F238E27FC236}">
                <a16:creationId xmlns:a16="http://schemas.microsoft.com/office/drawing/2014/main" id="{F1E94383-38CB-89CB-905B-DDCAA6672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195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画像">
            <a:extLst>
              <a:ext uri="{FF2B5EF4-FFF2-40B4-BE49-F238E27FC236}">
                <a16:creationId xmlns:a16="http://schemas.microsoft.com/office/drawing/2014/main" id="{8E2A3FFD-7D48-5A65-862E-ACCACCC7D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313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画像">
            <a:extLst>
              <a:ext uri="{FF2B5EF4-FFF2-40B4-BE49-F238E27FC236}">
                <a16:creationId xmlns:a16="http://schemas.microsoft.com/office/drawing/2014/main" id="{22989CC6-CE11-6B30-AF95-F4A5F457B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044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画像">
            <a:extLst>
              <a:ext uri="{FF2B5EF4-FFF2-40B4-BE49-F238E27FC236}">
                <a16:creationId xmlns:a16="http://schemas.microsoft.com/office/drawing/2014/main" id="{59D3CC07-445C-C68C-0FEA-07AB22011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46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画像">
            <a:extLst>
              <a:ext uri="{FF2B5EF4-FFF2-40B4-BE49-F238E27FC236}">
                <a16:creationId xmlns:a16="http://schemas.microsoft.com/office/drawing/2014/main" id="{52D9DE63-DA03-F74A-46E9-E0EB68398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232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画像">
            <a:extLst>
              <a:ext uri="{FF2B5EF4-FFF2-40B4-BE49-F238E27FC236}">
                <a16:creationId xmlns:a16="http://schemas.microsoft.com/office/drawing/2014/main" id="{AECAEFB5-8294-9812-FF87-A90721A26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96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画像">
            <a:extLst>
              <a:ext uri="{FF2B5EF4-FFF2-40B4-BE49-F238E27FC236}">
                <a16:creationId xmlns:a16="http://schemas.microsoft.com/office/drawing/2014/main" id="{AD2500EA-9CAB-B151-6215-EF2486465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645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画像">
            <a:extLst>
              <a:ext uri="{FF2B5EF4-FFF2-40B4-BE49-F238E27FC236}">
                <a16:creationId xmlns:a16="http://schemas.microsoft.com/office/drawing/2014/main" id="{126EAF11-BA49-D9E3-71B2-627C04CD9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749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292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0167546-A878-708F-7541-18629A9A6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963" y="0"/>
            <a:ext cx="6694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43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図2">
            <a:extLst>
              <a:ext uri="{FF2B5EF4-FFF2-40B4-BE49-F238E27FC236}">
                <a16:creationId xmlns:a16="http://schemas.microsoft.com/office/drawing/2014/main" id="{B4AFC641-A63C-AF9E-2C37-1A37EB70B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977"/>
            <a:ext cx="6524625" cy="587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図1">
            <a:extLst>
              <a:ext uri="{FF2B5EF4-FFF2-40B4-BE49-F238E27FC236}">
                <a16:creationId xmlns:a16="http://schemas.microsoft.com/office/drawing/2014/main" id="{B7D9BC0D-38F7-D1CD-1FDA-5F7C306EE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014" y="1023270"/>
            <a:ext cx="5199907" cy="481145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C57F2D5-C934-4529-F015-D5BD0255B24A}"/>
              </a:ext>
            </a:extLst>
          </p:cNvPr>
          <p:cNvSpPr txBox="1"/>
          <p:nvPr/>
        </p:nvSpPr>
        <p:spPr>
          <a:xfrm>
            <a:off x="0" y="148708"/>
            <a:ext cx="12192000" cy="369332"/>
          </a:xfrm>
          <a:prstGeom prst="rect">
            <a:avLst/>
          </a:prstGeom>
          <a:noFill/>
        </p:spPr>
        <p:txBody>
          <a:bodyPr wrap="square">
            <a:spAutoFit/>
          </a:bodyPr>
          <a:lstStyle/>
          <a:p>
            <a:pPr algn="ctr"/>
            <a:r>
              <a:rPr lang="en-US" altLang="ja-JP" b="1" i="0" dirty="0">
                <a:solidFill>
                  <a:srgbClr val="333333"/>
                </a:solidFill>
                <a:effectLst/>
                <a:latin typeface="BIZ UDP明朝 Medium" panose="02020500000000000000" pitchFamily="18" charset="-128"/>
                <a:ea typeface="BIZ UDP明朝 Medium" panose="02020500000000000000" pitchFamily="18" charset="-128"/>
              </a:rPr>
              <a:t>BNT162b2 mRNA COVID-19 </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ワクチン接種後に注射された左腕に新たに診断された節外性 </a:t>
            </a:r>
            <a:r>
              <a:rPr lang="en-US" altLang="ja-JP" b="1" i="0" dirty="0">
                <a:solidFill>
                  <a:srgbClr val="333333"/>
                </a:solidFill>
                <a:effectLst/>
                <a:latin typeface="BIZ UDP明朝 Medium" panose="02020500000000000000" pitchFamily="18" charset="-128"/>
                <a:ea typeface="BIZ UDP明朝 Medium" panose="02020500000000000000" pitchFamily="18" charset="-128"/>
              </a:rPr>
              <a:t>NK/T </a:t>
            </a:r>
            <a:r>
              <a:rPr lang="ja-JP" altLang="en-US" b="1" i="0" dirty="0">
                <a:solidFill>
                  <a:srgbClr val="333333"/>
                </a:solidFill>
                <a:effectLst/>
                <a:latin typeface="BIZ UDP明朝 Medium" panose="02020500000000000000" pitchFamily="18" charset="-128"/>
                <a:ea typeface="BIZ UDP明朝 Medium" panose="02020500000000000000" pitchFamily="18" charset="-128"/>
              </a:rPr>
              <a:t>細胞リンパ腫</a:t>
            </a:r>
          </a:p>
        </p:txBody>
      </p:sp>
      <p:sp>
        <p:nvSpPr>
          <p:cNvPr id="5" name="テキスト ボックス 4">
            <a:extLst>
              <a:ext uri="{FF2B5EF4-FFF2-40B4-BE49-F238E27FC236}">
                <a16:creationId xmlns:a16="http://schemas.microsoft.com/office/drawing/2014/main" id="{971BBD99-3687-F77B-1D08-85D5F23BF584}"/>
              </a:ext>
            </a:extLst>
          </p:cNvPr>
          <p:cNvSpPr txBox="1"/>
          <p:nvPr/>
        </p:nvSpPr>
        <p:spPr>
          <a:xfrm>
            <a:off x="3048000" y="6577405"/>
            <a:ext cx="6096000" cy="276999"/>
          </a:xfrm>
          <a:prstGeom prst="rect">
            <a:avLst/>
          </a:prstGeom>
          <a:noFill/>
        </p:spPr>
        <p:txBody>
          <a:bodyPr wrap="square">
            <a:spAutoFit/>
          </a:bodyPr>
          <a:lstStyle/>
          <a:p>
            <a:r>
              <a:rPr lang="en-US" altLang="ja-JP" sz="1200" dirty="0">
                <a:latin typeface="Amasis MT Pro Black" panose="02040A04050005020304" pitchFamily="18" charset="0"/>
              </a:rPr>
              <a:t>https://link.springer.com/article/10.1007/s12185-023-03607-w#Tab1</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3522691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F149E1A-DADF-2AAD-F601-378237C28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563" y="0"/>
            <a:ext cx="5729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0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0002A2D-D6D9-D110-8D75-D559AFA0C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238" y="0"/>
            <a:ext cx="5089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64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E5D6AE9-BD59-2E7C-151F-2F418910C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5963"/>
            <a:ext cx="12192000" cy="542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68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F681C10-4868-92A3-EA32-4121FB9B2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4638"/>
            <a:ext cx="12192000" cy="630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929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57F723F-70F1-C9F9-41F6-851E78E80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0"/>
            <a:ext cx="8964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112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7540705-C2A9-C2D9-A719-F17B2B8F5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1173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787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0D3D158-217E-4623-AF38-FA159866A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75" y="0"/>
            <a:ext cx="8528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255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97D7EF62-EE8F-B7D6-D703-2268F8083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1975"/>
            <a:ext cx="12192000" cy="573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1226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0D732587-B6CC-0367-6202-F42662E1D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685800"/>
            <a:ext cx="1019175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18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52EC1AB-0570-04DE-D61A-20D090F3E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0"/>
            <a:ext cx="11636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317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ED5932D4-B6CA-A2FF-0B9A-0B70B3D1C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2775"/>
            <a:ext cx="12192000" cy="563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799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6BF0A82-2D92-CAC8-F547-DDB3080F7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788" y="0"/>
            <a:ext cx="8480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360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476ADDC0-AF41-50AF-5E56-3ABAAAC6F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0"/>
            <a:ext cx="7080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2F8043C-E6F0-AA30-EDCB-41178EC2B630}"/>
              </a:ext>
            </a:extLst>
          </p:cNvPr>
          <p:cNvSpPr txBox="1"/>
          <p:nvPr/>
        </p:nvSpPr>
        <p:spPr>
          <a:xfrm>
            <a:off x="507206" y="4762470"/>
            <a:ext cx="10865644" cy="1061829"/>
          </a:xfrm>
          <a:prstGeom prst="rect">
            <a:avLst/>
          </a:prstGeom>
          <a:noFill/>
        </p:spPr>
        <p:txBody>
          <a:bodyPr wrap="square">
            <a:spAutoFit/>
          </a:bodyPr>
          <a:lstStyle/>
          <a:p>
            <a:r>
              <a:rPr lang="en-US" altLang="ja-JP" sz="1050" b="0" i="0" dirty="0">
                <a:effectLst/>
                <a:latin typeface="BIZ UDPゴシック" panose="020B0400000000000000" pitchFamily="50" charset="-128"/>
                <a:ea typeface="BIZ UDPゴシック" panose="020B0400000000000000" pitchFamily="50" charset="-128"/>
              </a:rPr>
              <a:t>Moderna</a:t>
            </a:r>
            <a:r>
              <a:rPr lang="ja-JP" altLang="en-US" sz="1050" b="0" i="0" dirty="0">
                <a:effectLst/>
                <a:latin typeface="BIZ UDPゴシック" panose="020B0400000000000000" pitchFamily="50" charset="-128"/>
                <a:ea typeface="BIZ UDPゴシック" panose="020B0400000000000000" pitchFamily="50" charset="-128"/>
              </a:rPr>
              <a:t>二価バイアル</a:t>
            </a:r>
            <a:r>
              <a:rPr lang="en-US" altLang="ja-JP" sz="1050" b="0" i="0" dirty="0">
                <a:effectLst/>
                <a:latin typeface="BIZ UDPゴシック" panose="020B0400000000000000" pitchFamily="50" charset="-128"/>
                <a:ea typeface="BIZ UDPゴシック" panose="020B0400000000000000" pitchFamily="50" charset="-128"/>
              </a:rPr>
              <a:t>#2</a:t>
            </a:r>
            <a:r>
              <a:rPr lang="ja-JP" altLang="en-US" sz="1050" b="0" i="0" dirty="0">
                <a:effectLst/>
                <a:latin typeface="BIZ UDPゴシック" panose="020B0400000000000000" pitchFamily="50" charset="-128"/>
                <a:ea typeface="BIZ UDPゴシック" panose="020B0400000000000000" pitchFamily="50" charset="-128"/>
              </a:rPr>
              <a:t>。</a:t>
            </a:r>
            <a:endParaRPr lang="en-US" altLang="ja-JP" sz="1050" b="0" i="0" dirty="0">
              <a:effectLst/>
              <a:latin typeface="BIZ UDPゴシック" panose="020B0400000000000000" pitchFamily="50" charset="-128"/>
              <a:ea typeface="BIZ UDPゴシック" panose="020B0400000000000000" pitchFamily="50" charset="-128"/>
            </a:endParaRPr>
          </a:p>
          <a:p>
            <a:endParaRPr lang="en-US" altLang="ja-JP" sz="1050" dirty="0">
              <a:latin typeface="BIZ UDPゴシック" panose="020B0400000000000000" pitchFamily="50" charset="-128"/>
              <a:ea typeface="BIZ UDPゴシック" panose="020B0400000000000000" pitchFamily="50" charset="-128"/>
            </a:endParaRPr>
          </a:p>
          <a:p>
            <a:r>
              <a:rPr lang="ja-JP" altLang="en-US" sz="1050" b="0" i="0" dirty="0">
                <a:effectLst/>
                <a:latin typeface="BIZ UDPゴシック" panose="020B0400000000000000" pitchFamily="50" charset="-128"/>
                <a:ea typeface="BIZ UDPゴシック" panose="020B0400000000000000" pitchFamily="50" charset="-128"/>
              </a:rPr>
              <a:t>これは、インサートがベクトルよりもカバレッジが</a:t>
            </a:r>
            <a:r>
              <a:rPr lang="en-US" altLang="ja-JP" sz="1050" b="0" i="0" dirty="0">
                <a:effectLst/>
                <a:latin typeface="BIZ UDPゴシック" panose="020B0400000000000000" pitchFamily="50" charset="-128"/>
                <a:ea typeface="BIZ UDPゴシック" panose="020B0400000000000000" pitchFamily="50" charset="-128"/>
              </a:rPr>
              <a:t>1000</a:t>
            </a:r>
            <a:r>
              <a:rPr lang="ja-JP" altLang="en-US" sz="1050" b="0" i="0" dirty="0">
                <a:effectLst/>
                <a:latin typeface="BIZ UDPゴシック" panose="020B0400000000000000" pitchFamily="50" charset="-128"/>
                <a:ea typeface="BIZ UDPゴシック" panose="020B0400000000000000" pitchFamily="50" charset="-128"/>
              </a:rPr>
              <a:t>倍高い場合に発生する可能性のある空のベクトルまたはアセンブリアーティファクトである可能性があります。カバレッジは</a:t>
            </a:r>
            <a:r>
              <a:rPr lang="en-US" altLang="ja-JP" sz="1050" b="0" i="0" dirty="0">
                <a:effectLst/>
                <a:latin typeface="BIZ UDPゴシック" panose="020B0400000000000000" pitchFamily="50" charset="-128"/>
                <a:ea typeface="BIZ UDPゴシック" panose="020B0400000000000000" pitchFamily="50" charset="-128"/>
              </a:rPr>
              <a:t>60X</a:t>
            </a:r>
            <a:r>
              <a:rPr lang="ja-JP" altLang="en-US" sz="1050" b="0" i="0" dirty="0">
                <a:effectLst/>
                <a:latin typeface="BIZ UDPゴシック" panose="020B0400000000000000" pitchFamily="50" charset="-128"/>
                <a:ea typeface="BIZ UDPゴシック" panose="020B0400000000000000" pitchFamily="50" charset="-128"/>
              </a:rPr>
              <a:t>のみで、他のベクトルは</a:t>
            </a:r>
            <a:r>
              <a:rPr lang="en-US" altLang="ja-JP" sz="1050" b="0" i="0" dirty="0">
                <a:effectLst/>
                <a:latin typeface="BIZ UDPゴシック" panose="020B0400000000000000" pitchFamily="50" charset="-128"/>
                <a:ea typeface="BIZ UDPゴシック" panose="020B0400000000000000" pitchFamily="50" charset="-128"/>
              </a:rPr>
              <a:t>13,000 X</a:t>
            </a:r>
            <a:r>
              <a:rPr lang="ja-JP" altLang="en-US" sz="1050" b="0" i="0" dirty="0">
                <a:effectLst/>
                <a:latin typeface="BIZ UDPゴシック" panose="020B0400000000000000" pitchFamily="50" charset="-128"/>
                <a:ea typeface="BIZ UDPゴシック" panose="020B0400000000000000" pitchFamily="50" charset="-128"/>
              </a:rPr>
              <a:t>です。インデックスホッピングアーティファクトのようです。</a:t>
            </a:r>
            <a:r>
              <a:rPr lang="en-US" altLang="ja-JP" sz="1050" b="0" i="0" dirty="0">
                <a:effectLst/>
                <a:latin typeface="BIZ UDPゴシック" panose="020B0400000000000000" pitchFamily="50" charset="-128"/>
                <a:ea typeface="BIZ UDPゴシック" panose="020B0400000000000000" pitchFamily="50" charset="-128"/>
              </a:rPr>
              <a:t>Figure 3. Moderna bivalent vial #2. This may be an empty vector or an assembly artifact that can occur when the insert is 1000X higher in coverage than the vector. Notice the Coverage is only 60X and other vectors are 13,000 X. Likely an index hopping artifact.</a:t>
            </a:r>
            <a:endParaRPr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149970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B7506D1-79AC-6785-F7C5-C3E744DF324C}"/>
              </a:ext>
            </a:extLst>
          </p:cNvPr>
          <p:cNvSpPr txBox="1"/>
          <p:nvPr/>
        </p:nvSpPr>
        <p:spPr>
          <a:xfrm>
            <a:off x="600075" y="1227296"/>
            <a:ext cx="11172825" cy="3985706"/>
          </a:xfrm>
          <a:prstGeom prst="rect">
            <a:avLst/>
          </a:prstGeom>
          <a:noFill/>
        </p:spPr>
        <p:txBody>
          <a:bodyPr wrap="square">
            <a:spAutoFit/>
          </a:bodyPr>
          <a:lstStyle/>
          <a:p>
            <a:pPr algn="l"/>
            <a:r>
              <a:rPr lang="en-US" altLang="ja-JP"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 k141_45</a:t>
            </a:r>
            <a:r>
              <a:rPr lang="ja-JP" altLang="en-US"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フラグ</a:t>
            </a:r>
            <a:r>
              <a:rPr lang="en-US" altLang="ja-JP"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 1</a:t>
            </a:r>
            <a:r>
              <a:rPr lang="ja-JP" altLang="en-US"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マルチ</a:t>
            </a:r>
            <a:r>
              <a:rPr lang="en-US" altLang="ja-JP"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 60</a:t>
            </a:r>
            <a:r>
              <a:rPr lang="ja-JP" altLang="en-US"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a:t>
            </a:r>
            <a:r>
              <a:rPr lang="en-US" altLang="ja-JP"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0000</a:t>
            </a:r>
            <a:r>
              <a:rPr lang="ja-JP" altLang="en-US"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レン</a:t>
            </a:r>
            <a:r>
              <a:rPr lang="en-US" altLang="ja-JP"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 2943 GCGCCTGGCTCAAATTTGTGATGCTATTGCTTTATGTAACCATTATAAGCTGCAATGAACTG&gt;k141_45 flag=1 multi=60.0000 </a:t>
            </a:r>
            <a:r>
              <a:rPr lang="en-US" altLang="ja-JP" sz="1100" b="1" i="0" dirty="0" err="1">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len</a:t>
            </a:r>
            <a:r>
              <a:rPr lang="en-US" altLang="ja-JP" sz="11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=2943 CTCTGCTGAAGCCAGTTACCTTCGGAAAAAGAGTTGGTAGCTCTTGATCCGGCAAACAAACCACCGCTGGTAGCGGTGGTTTTTTTGTTTGCAAGCAGCAGATTACGCGCAGAAAAAAGGATCTCAAGAAGATCCTTTGATCTTTTCTACGGGGTCTGACGCTCAGTGGAACGAAAACTCACGTTAAGGGATTTTGGTCATGAGATTATCAAAAAGGATCTTCACCTAGATCCTTTTAAATTAAAAATGAAGTTTTAAATCAATCTAAAGTATATATGAGTAACCTGAGGCTATGGCAGGGCCTGCCGCCCCGACGTTGGCTGCGAGCCCTGGGCCTTCACCCGAACTTGGGGGGTGGGGTGGGGAAAAGGAAGAAACGCGGGCGTATTGGCCCCAATGGGGTCTCGGTGGGGTATCGACAGAGTGCCAGCCCTGGGACCGAACCCCGCGTTTATGAACAAACGACCCAACACCGTGCGTTTTATTCTGTCTTTTTATTGCCGTCATAGCGCGGGTTCCTTCCGGTATTGTCTCCTTCCGTGTTTCAGTTAGCCTCCCCCTAGGGTGGGCGAAGAACTCCAGCATGAGATCCCCGCGCTGGAGGATCATCCAGCCGGCGTCCCGGAAAACGATTCCGAAGCCCAACCTTTCATAGAAGGCGGCGGTGGAATCGAAATCTCGTGATGGCAGGTTGGGCGTCGCTTGGTCGGTCATTTCGAACCCCAGAGTCCCGCTCAGAAGAACTCGTCAAGAAGGCGATAGAAGGCGATGCGCTGCGAATCGGGAGCGGCGATACCGTAAAGCACGAGGAAGCGGTCAGCCCATTCGCCGCCAAGTTCTTCAGCAATATCACGGGTAGCCAACGCTATGTCCTGATAGCGGTCCGCCACACCCAGCCGGCCACAGTCGATGAATCCAGAAAAGCGGCCATTTTCCACCATGATATTCGGCAAGCAGGCATCGCCATGGGTCACGACGAGATCCTCGCCGTCGGGCATGCTCGCCTTGAGCCTGGCGAACAGTTCGGCTGGCGCGAGCCCCTGATGTTCTTCGTCCAGATCATCCTGATCGACAAGACCGGCTTCCATCCGAGTACGTGCTCGCTCGATGCGATGTTTCGCTTGGTGGTCGAATGGGCAGGTAGCCGGATCAAGCGTATGCAGCCGCCGCATTGCATCAGCCATGATGGATACTTTCTCGGCAGGAGCAAGGTGAGATGACAGGAGATCCTGCCCCGGCACTTCGCCCAATAGCAGCCAGTCCCTTCCCGCTTCAGTGACAACGTCGAGCACAGCTGCGCAAGGAACGCCCGTCGTGGCCAGCCACGATAGCCGCGCTGCCTCGTCTTGCAGTTCATTCAGGGCACCGGACAGGTCGGTCTTGACAAAAAGAACCGGGCGCCCCTGCGCTGACAGCCGGAACACGGCGGCATCAGAGCAGCCGATTGTCTGTTGTGCCCAGTCATAGCCGAATAGCCTCTCCACCCAAGCGGCCGGAGAACCTGCGTGCAATCCATCTTGTTCAATCATGCGAAACGATCCTCATCCTGTCTCTTGATCGATCTTTGCAAAAGCCTAGGCCTCCAAAAAAGCCTCCTCACTACTTCTGGAATAGCTCAGAGGCCGAGGCGGCCTCGGCCTCTGCATAAATAAAAAAAATTAGTCAGCCATGGGGCGGAGAATGGGCGGAACTGGGCGGAGTTAGGGGCGGGATGGGCGGAGTTAGGGGCGGGACTATGGTTGCTGACTAATTGAGATGCATGCTTTGCATACTTCTGCCTGCTGGGGAGCCTGGGGACTTTCCACACCTGGTTGCTGACTAATTGAGATGCATGCTTTGCATACTTCTGCCTGCTGGGGAGCCTGGGGACTTTCCACACCCTAACTGACACACATTCCACAGCTGGTTCTTTCCGCCTCAGGATTCTTCCTTTTTCAATATTATTGAAGCATTTATCAGGGTTATTGTCTCATGAGCGGATACATATTTGAATGTATTTAGAAAAATAAACAAATAGGGGTTCCGCGCACATTTCCCCGAAAAGTGCCACCTGACGCGCCCTGTAGCGGCGCATTAAGCGCGGCGGGTGTGGTGGTTACGCGCAGCGTGACCGCTACACTTGCCAGCGCCCTAGCGCCCGCTCCTTTCGCTTTCTTCCCTTCCTTTCTCGCCACGTTCGCCGGCTTTCCCCGTCAAGCTCTAAATCGGGGGCTCCCTTTAGGGTTCCGATTTAGTGCTTTACGGCACCTCGACCCCAAAAAACTTGATTAGGGTGATGGTTCACGTAGTGGGCCATCGCCCTGATAGACGGTTTTTCGCCCTTTGACGTTGGAGTCCACGTTCTTTAATAGTGGACTCTTGTTCCAAACTGGAACAACACTCAACCCTATCTCGGTCTATTCTTTTGATTTATAAGGGATTTTGCCGATTTCGGCCTATTGGTTAAAAAATGAGCTGATTTAACAAAAATTTAACGCGAATTTTAACAAAATATTAACGCTTACAATTTACGCGTTAAGATACATTGATGAGTTTGGACAAACCACAACTAGAATGCAGTGAAAAAATGCTTTATTTGTGAAATTTGTGATGCTATTGCTTTATTTGTAACCATTATAAGCTGCAATAAACAAGTTAACAACAACAATTGCATTCATTTTATGTTTCAGGTTCAGGGGGAGGTGTGGGAGGTTTTTTAAAGCAAGTAAAACCTCTACAAATGTGGTATGGCTGATTATGATCATGAACAGACTGTGAGGACTGAGGGGCCTGAAATGAGCCTTGGGACTGTGAATCTAAAATACACAAACAATTAGAATCAGTAGTTTAACACATTATACACTTAAAAATTGGATCTCCATTCGCCATTCAGGCTGCGCAACTGTTGGGAAGGGCGATGTTAAACGGCGGAGCTACCACACCGGTTGGAGCTCTTCTTTTTTT</a:t>
            </a:r>
            <a:endParaRPr lang="ja-JP" altLang="en-US" sz="1100" dirty="0"/>
          </a:p>
        </p:txBody>
      </p:sp>
    </p:spTree>
    <p:extLst>
      <p:ext uri="{BB962C8B-B14F-4D97-AF65-F5344CB8AC3E}">
        <p14:creationId xmlns:p14="http://schemas.microsoft.com/office/powerpoint/2010/main" val="1940713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716C638-DF4E-FF5B-95DD-C4A610D43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513" y="0"/>
            <a:ext cx="8816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AB5144D-ADA3-8520-8DC5-AF4C239D60F7}"/>
              </a:ext>
            </a:extLst>
          </p:cNvPr>
          <p:cNvSpPr txBox="1"/>
          <p:nvPr/>
        </p:nvSpPr>
        <p:spPr>
          <a:xfrm>
            <a:off x="3048595" y="2967335"/>
            <a:ext cx="6097190" cy="923330"/>
          </a:xfrm>
          <a:prstGeom prst="rect">
            <a:avLst/>
          </a:prstGeom>
          <a:noFill/>
        </p:spPr>
        <p:txBody>
          <a:bodyPr wrap="square">
            <a:spAutoFit/>
          </a:bodyPr>
          <a:lstStyle/>
          <a:p>
            <a:r>
              <a:rPr lang="ja-JP" altLang="en-US" b="0" i="0" dirty="0">
                <a:solidFill>
                  <a:srgbClr val="808080"/>
                </a:solidFill>
                <a:effectLst/>
                <a:latin typeface="Spectral"/>
              </a:rPr>
              <a:t>同じ</a:t>
            </a:r>
            <a:r>
              <a:rPr lang="en-US" altLang="ja-JP" b="0" i="0" dirty="0">
                <a:solidFill>
                  <a:srgbClr val="808080"/>
                </a:solidFill>
                <a:effectLst/>
                <a:latin typeface="Spectral"/>
              </a:rPr>
              <a:t>Vial#2</a:t>
            </a:r>
            <a:r>
              <a:rPr lang="ja-JP" altLang="en-US" b="0" i="0" dirty="0">
                <a:solidFill>
                  <a:srgbClr val="808080"/>
                </a:solidFill>
                <a:effectLst/>
                <a:latin typeface="Spectral"/>
              </a:rPr>
              <a:t>からのスパイクインサートを持つ</a:t>
            </a:r>
            <a:r>
              <a:rPr lang="en-US" altLang="ja-JP" b="0" i="0" dirty="0">
                <a:solidFill>
                  <a:srgbClr val="808080"/>
                </a:solidFill>
                <a:effectLst/>
                <a:latin typeface="Spectral"/>
              </a:rPr>
              <a:t>Moderna</a:t>
            </a:r>
            <a:r>
              <a:rPr lang="ja-JP" altLang="en-US" b="0" i="0" dirty="0">
                <a:solidFill>
                  <a:srgbClr val="808080"/>
                </a:solidFill>
                <a:effectLst/>
                <a:latin typeface="Spectral"/>
              </a:rPr>
              <a:t>ベクトル。</a:t>
            </a:r>
            <a:r>
              <a:rPr lang="en-US" altLang="ja-JP" b="0" i="0" dirty="0">
                <a:solidFill>
                  <a:srgbClr val="808080"/>
                </a:solidFill>
                <a:effectLst/>
                <a:latin typeface="Spectral"/>
              </a:rPr>
              <a:t>Figure 4. A Moderna vector with a spike insert from the same Vial #2 as in figure 3.</a:t>
            </a:r>
            <a:endParaRPr lang="ja-JP" altLang="en-US" dirty="0"/>
          </a:p>
        </p:txBody>
      </p:sp>
    </p:spTree>
    <p:extLst>
      <p:ext uri="{BB962C8B-B14F-4D97-AF65-F5344CB8AC3E}">
        <p14:creationId xmlns:p14="http://schemas.microsoft.com/office/powerpoint/2010/main" val="927036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527B37-5014-FF1C-6423-F85034B203BF}"/>
              </a:ext>
            </a:extLst>
          </p:cNvPr>
          <p:cNvSpPr txBox="1"/>
          <p:nvPr/>
        </p:nvSpPr>
        <p:spPr>
          <a:xfrm>
            <a:off x="257175" y="673297"/>
            <a:ext cx="11401425" cy="5909310"/>
          </a:xfrm>
          <a:prstGeom prst="rect">
            <a:avLst/>
          </a:prstGeom>
          <a:noFill/>
        </p:spPr>
        <p:txBody>
          <a:bodyPr wrap="square">
            <a:spAutoFit/>
          </a:bodyPr>
          <a:lstStyle/>
          <a:p>
            <a:r>
              <a:rPr lang="en-US" altLang="ja-JP" sz="900" b="1" i="0" dirty="0">
                <a:solidFill>
                  <a:srgbClr val="404040"/>
                </a:solidFill>
                <a:effectLst/>
                <a:latin typeface="SF Compact Display"/>
              </a:rPr>
              <a:t>&gt; k141_73</a:t>
            </a:r>
            <a:r>
              <a:rPr lang="ja-JP" altLang="en-US" sz="900" b="1" i="0" dirty="0">
                <a:solidFill>
                  <a:srgbClr val="404040"/>
                </a:solidFill>
                <a:effectLst/>
                <a:latin typeface="SF Compact Display"/>
              </a:rPr>
              <a:t>フラグ</a:t>
            </a:r>
            <a:r>
              <a:rPr lang="en-US" altLang="ja-JP" sz="900" b="1" i="0" dirty="0">
                <a:solidFill>
                  <a:srgbClr val="404040"/>
                </a:solidFill>
                <a:effectLst/>
                <a:latin typeface="SF Compact Display"/>
              </a:rPr>
              <a:t>= 1</a:t>
            </a:r>
            <a:r>
              <a:rPr lang="ja-JP" altLang="en-US" sz="900" b="1" i="0" dirty="0">
                <a:solidFill>
                  <a:srgbClr val="404040"/>
                </a:solidFill>
                <a:effectLst/>
                <a:latin typeface="SF Compact Display"/>
              </a:rPr>
              <a:t>マルチ</a:t>
            </a:r>
            <a:r>
              <a:rPr lang="en-US" altLang="ja-JP" sz="900" b="1" i="0" dirty="0">
                <a:solidFill>
                  <a:srgbClr val="404040"/>
                </a:solidFill>
                <a:effectLst/>
                <a:latin typeface="SF Compact Display"/>
              </a:rPr>
              <a:t>= 13386</a:t>
            </a:r>
            <a:r>
              <a:rPr lang="ja-JP" altLang="en-US" sz="900" b="1" i="0" dirty="0">
                <a:solidFill>
                  <a:srgbClr val="404040"/>
                </a:solidFill>
                <a:effectLst/>
                <a:latin typeface="SF Compact Display"/>
              </a:rPr>
              <a:t>。</a:t>
            </a:r>
            <a:r>
              <a:rPr lang="en-US" altLang="ja-JP" sz="900" b="1" i="0" dirty="0">
                <a:solidFill>
                  <a:srgbClr val="404040"/>
                </a:solidFill>
                <a:effectLst/>
                <a:latin typeface="SF Compact Display"/>
              </a:rPr>
              <a:t>0482 </a:t>
            </a:r>
            <a:r>
              <a:rPr lang="en-US" altLang="ja-JP" sz="900" b="1" i="0" dirty="0" err="1">
                <a:solidFill>
                  <a:srgbClr val="404040"/>
                </a:solidFill>
                <a:effectLst/>
                <a:latin typeface="SF Compact Display"/>
              </a:rPr>
              <a:t>len</a:t>
            </a:r>
            <a:r>
              <a:rPr lang="en-US" altLang="ja-JP" sz="900" b="1" i="0" dirty="0">
                <a:solidFill>
                  <a:srgbClr val="404040"/>
                </a:solidFill>
                <a:effectLst/>
                <a:latin typeface="SF Compact Display"/>
              </a:rPr>
              <a:t> = 6777 GGCCTGGCCTGGCCGGCCGGCCTGGCCTGGCATGCTGCTGCACTCACTGAAGCTCGTCGGGGGCTGGGTACCGAGCTCGCAAAAAGAAGCTCGTCGGGGGCTGGGTACCGAGCTCGCAAAAA&gt;k141_73 flag=1 multi=13386.0482 </a:t>
            </a:r>
            <a:r>
              <a:rPr lang="en-US" altLang="ja-JP" sz="900" b="1" i="0" dirty="0" err="1">
                <a:solidFill>
                  <a:srgbClr val="404040"/>
                </a:solidFill>
                <a:effectLst/>
                <a:latin typeface="SF Compact Display"/>
              </a:rPr>
              <a:t>len</a:t>
            </a:r>
            <a:r>
              <a:rPr lang="en-US" altLang="ja-JP" sz="900" b="1" i="0" dirty="0">
                <a:solidFill>
                  <a:srgbClr val="404040"/>
                </a:solidFill>
                <a:effectLst/>
                <a:latin typeface="SF Compact Display"/>
              </a:rPr>
              <a:t>=6777 CTGCAGGCTCTGCAGCCGGCCAGTGATCAGCCGGTCGATCTGCACCTCGGCCTCGGGAGGGTCCAGCCGGCTCAGGATGTCGTTCAGCACGCTGCTGATGGCGCCGAACTTGCTGCTCAGCTGCTTCACCAGGGTGTTCAGGGCCTGGGCGTTCTGGTTCACCACGTCCTGCAGCTTGCCCAGGGCGCTAGCGGTGCTGCTCAGGCTGTCCTGGATCTTGCCGATGGCGCTGTTGAACTGGTTGGCGATCAGCTTCTGGTTCTCGTACAGAACGTTCTGGGTCACGCTGATGCCGTTGAACCGGTAGTCGATCTGCATGGCGAAGGTGATCTGCAGAGCGGCTCCAGCGCCGAAAGTCCAGCCGCTGGTGATGGTTCCGGCGAACAGGGCGCTGGTGTACTGGCGATCATCTCGTCGGTCAGCAGGGGAGGCAGCACGGTCAGGCCGTTGAACTTCTGGGCGCAGATCAGGTCCCGGGCGGCTATGTCGCCGAGGCAGTCGCCGTAGCTTGATGAAGCCGGCGTCGGCTAGGGTCACCTTGTTGAACAGCAGGTCCTCGATGAAGCTCCGCTTGCTGGGCTTGCTGGGGTCGGGCAGGATCTGGCTGAAGTTGAAGCCGCCGAAGTCCTTGATGGGAGGGGTCTGGAACTAGCAGAGGTGGTGAGTGGGGCAGGTGGAGGTGGGAGCATACCTGGGACCCGAGGTCGGGGGAGACTCGGGGTACCCAGGACGGGAAAGGGGCAGCTAGCATTGCGTGCATGCAGTACCAGCTCGAGTCATCATGTGTAGTGCAGTTTCACGCCCTTCAGCACGGGCTCAGAATCGTCCTCGTCGAACTTGCAGCAGCTGCCACAGCTACAACAGCCCTTCAGGCAGCTACAGCAGCTGGTCATGCAACACAGCATGATTGTGACCATCACGATGGCAATCAGTCCGGCGATAAAGCCCAGCCAGATGTACCAGGGCCACTTGATGTACTGCTCGTACTTCCCCAGTTCTTGCAGGTCGATCAGGCTCTCGTTCAGATTCTTGGCCACCTCGTTCAGCCGATCGATCTCCTTCTGGATGTTCACCACGCTGGCGTTGATGCCGCTGATGTCGCCCAGGTCCACGTCGGGGCTGGTGTGATTCTTGAAGTACTTGTCCAGCTCCTCCTTGAAGCTGTCCAGCTCGGGCTGCAGGGGATCGTACACGGTGTTGTTCACGATGCCGATCACCACGTCGCAGTTGCCGCTCACGAAGGTGTTGTCGGTGGTGATGATCTGGGGCTCGTAGAAGTTCCGCTGGGTCACGAACCAGTGGGTGCCGTTGCTCACGAACACGCCCTCCCGGGGAAAGTGGGCCTTGCCGTCGTGGCAGATGGCTGGGGCGGTGGTGAAGTTCTTCTCCTGGGCGGGCACGTAGGTCACGTGCAGGAACACCACTCCGTGGGGTGCGCTCTGGGGAAAGCTCATCAGGTGGTAGCCCTTGCCGCAGAAGTCCACCCGCTTGCTCTGGCCCAGCACGCACTCGCTCATCTTGGTGGCGGCCAGGTTGGCGCTGGCCCGAATCTCGGCGGCCCGGATCAGCTGCTGGGTCACGTAGGTCTGCAGGCTCTGCAGCCGGCCAGTGATCAGCCGGTCGATCTGCACCTCGGCCTCGGGAGGGTCCAGCCGGCTCAGGATGTCGTTCAGCACGCTGCTGATGGCGCCGAAGTTGCTGCTCAGCTGCTTCACCAGGGTGTTCAGGGCCTGGGCGTTGTGGTTCACCACGTCCTGCAGCTTGCCCAGGGCGCTAGCGGTGCTGCTCAGGCTGTCCTGGATCTTGCCGATGGCGCTGTTGAACTGGTTGGCGATCAGCTTCTGGTTCTCGTACAGCACGTTCTGGGTCACGCCGATGCCGTTGAACCGGTAGGCCATCTGCATGGCGAAGGGGATCTGCAGAGCGGCTCCAGCGCCGAAAGTCCAGCCGCTGGTGATGGTTCCGGCTAACAGGGCGCTGGTGTACTGGGCGATCATCTCGTCGGTCAGCAGGGGAGGCAGCACGGTCAGGCCGTTGAACTTCTGGGCGCAGATCAGGTCCCGGGCGGCTATGTCGCCGAGGCAGTCGCCGTACTGCTTGATGAAGCCGGCGTCGGCTAGGGTCACCTTGTTGAACAGCAGGTCCTCGATGAAGCTCCGCTTGCTGGGCTTGCTGGGGTCGGGCAGGATCTGGCTGAAGTTGAAGCCGCCGAAGTACTTGATGGGAGGGGTCTTGTAGATCTGCTTCACCTGGGCGAACACCTGCTGGGTGTTCTTGTCCTGCTCCACGGCGATGCCGGTCAGGGCCCGGTTCAGCTGGGTGCAGAAGCTGCCGTACTGCAGCAGCAGGTTGCTGCACTCGGTGCTGTCGCCGCAGATGTACATGGTGCAGTCCACGCTGGTCTTGGTCATGCTCACGGGCAGAATCTCGGTGGTCACGCTGATGGTGAAGTTGGTGGGGATGGCGATGCTGTTGTTGCTGTAGGCCACGCTGTTCTCGGCGCCCAGGCTCATGGTGTAGGCGATGATGCTCTGGCTGGCCACGCTCCTTGCCCTCCGGTGTGACTTGGTCTGGGTCTGGTAGCTGGCACAGATGCCGGCGCCGATGGGGATGTCGCACTCGTAGCTGTTGTTCACGTGCTCGGCGCCGATCAGGCAACCGGCCCGGGTCTGGAACACGTTGCTGCCGGTGCTGTAGACCCGCCAGGTGGGTGTCAGCTGGTCGGCGTGGATGGCCACGGGCACCTCGGTGCAGTTCACACCCTGGTACAGCACGGCCACCTGGTTGCTGGTGTTGGTGCCTGGGGTGATCACGCTCACGCCGCCGAAGCTGCAAGGGGTGATGTCCAGGATCTCCAGGGTCTGGGGATCCCGCACAGCGTCGGTGGTGTCGGCGATGTCCCGGCCGAACTGCTGAAAGGGCAGGAATTTCTTGTTGCTCTCGGTCAGCACGCCGGTGCCGGTAAGGCCGTTGAAGTTGAAGTTCACGCACTTGTTCTTCACCAGGTTGGTGCTCTTCTTGGGGCCACACACGGTGGCTGGGGCGTGCAGCAGCTCGAAGCTCAGCACCACCACCCGGTAGGGCTGGTGGCCCACGCCGTAGGTGGGCCGGAAGCCGTAGCTCTGCAGAGGGAAGTAGCAGTTCACGCCGGCCACGCCGTTGCAAGGCTTGTTGCCGGCTTGGTAGATCTCGGTGCTGATGTCCCGCTCGAAGGGCTTCAGGTTGCTCTTCCGGAACAGCCGGTACCGGTAGTTGTAGTTGCCGCCCACCTTGCTGTCGAGCTTGTTGCTGTTCCAGGCGATCACGCAGCCGGTGAAGTCGTCGGGCAGCTTGTAGTTGTAGTCGGCGATGTTGCCTGTCTGGCCGGGTGCGATCTGGCTCACCTCGTTGCCACGGATCACGAAGCTGTCGGCGTACACGTTGGTGAAGCACAGGTCGTTCAGCTTGGTGGGGCTCACGCCGTAGCACTTGAAGGCGAAGAATGGGGCGAAGTTGTACAGCACGCTGTAGTCGGCCACGCAGTTGCTGATCCGCTTCCGGTTCCAGGCGTACACGCTGGCGAACCGGGTGGCGTTGAACACCTCGTCGAAGGGGCACAGGTTGGTGATGTTGGGGAACCGCACGATGCTCTCGGTGGGCTGCACCCGGAAGTTGCTGGTCTGGTAGATGCCCTTCTCCACGGTGAAGCTCTTCAGGGTGCACTTGGTCTCGCTCAGAGGGTCCAGGGCGCAGTCCACGGCGTCGGTGATGGTGCCGTTCTCGTTGTACTTCAGCAGGAAGGTCCGGGGCTGCAGGTAGCCCACGTAGTAAGCAGCCGCGCCTGCTGTCCACCCGCTGCTGCTGTCGCCTGGGGTCAGGTAGCTCCGGTGCAGGGCCAGCAGGGTCTGGAACCGGGTGATGTTGATGCCGATGGGCAGGTCCACCAGGGGCTCCAGGGCTGAGAAGCCCTGGGGCAGATCCCGCACCAGGTTGATTGGGGTGTGCTTGCTGTAGATCTTGAAGTAGCCGTCGATGTTCTTGAACACGAACTCCCGCAGGTTCTTGAAGTTGCCCTGCTTGCCCTCCAGGTCCATCAGGAAGGGCTGGCTCACGTACTCGAAGGTGCAGTTGTTGGCGCTGCTGTACACCCGGAACTCGCTCTCCATCCAGCTCTTGTTGTTCTTGTGGTAGTACACGCCCAGGAAGGGGTCGTTGCAGAACTGGAACTCGCACACCTTGATCACCACGTTGGTGGCGTTATTCACGATCAGCAGGCTCTGGGTCTTGCTGTCCAGGGTGGTGCCGAAGATCCAGCCCCGGATGATGTTGCTCTTCTCGGTGCTGGCGAAGTACACGCCGTCGTTGAAGGGCAGCACGGGGTTGTCGAACCGCTTGGTGCCGTTGGTGCCGCTGATGGCGTGGAACCAGGTCACGTTGCTGAAGAAGGGCAGGAACAGGTCCTGGGTGCTGTGCAGGACGCTGCTCCGGAACACCTTGTCGGGGTAGTAGACGCCCCGGGTGAAGCTGTTGGTGTAGGCTGGTGGCAGCTGGGTCCGGGTGGTCAGGTTCACGCACTGGCTGCTCACCAGGGGCAGCAGCACCAGGAACACGAACATGGTGGCGGCGCCGGGGTCTTATATTTCTTCTTACTCTTCTTTTCTCTCTTATTTCCCTATAGTGAGTCGTATTAGCTTCTGTACGAGGGTCCAAAAGCTTGAGCCGGATCGAATTCGTCGTGACTGGGAAAACCCTGGCGGAAAAGGGGCCCGAGCTTAAGACTGGCCGTCGTTTTACAACACAGAAAGAGTTTGTAGAAACGCAAAAAGGCCATGCGTCAGGGGCCTTCTGCTTAGTTTGATGCCTGGCAGTTCCCTACTCTCGCCTTCCGCTTCCTCGCTCACTGACTCGCTGCGCTCGGTCGTTCGGCTGCGGCGAGCAGGCGGTAATACGGTTATCCACAGAATCAGGGGATAACGCAGGAAAGAACATGTGAGCAAAAGGCCAGCAAAAGGCCAGGAACCGTAAAAAGGCCGCGTTGCTGGCGTTTTTCCATAGGCTCCGCCCCCCTGACGAGCATCACAAAAATCGACGCTCAAGTCAGAGGTGGCGAAACCCGACAGGACTATAAAGATACCAGGCGTTTCCCCCTGGAAGCTCCCTCGTGCGCTCTCCTGTTCCGACCCTGCCGCTTACCGGATACCTGTCCGCCTTTCTCCCTTCGGGAAGCGTGGCGCTTTCTCATAGCTCACGCTGTAGGTATCTCAGTTCGGTGTAGGTCGTTCGCTCCAAGCTGGGCTGTGTGCACGAACCCCCCGTTCAGCCCGACCGCTGCGCCTTATCCGGTAACTATCGTCTTGAGTCCAACCCGGTAAGACACGACTTATCGCCACTGGCAGCAGCCACTGGTAACAGGATTAGCAGAGCGAGGTATGTAGGCGGTGCTACAGAGTTCTTGAAGTGGTGGGCTAACTACGGCTACACTAGAAGAACAGTATTTGGTATCTGCGCTCTGCTGAAGCCAGTTACCTTCGGAAAAAGAGTTGGTAGCTCTTGATCCGGCAAACAAACCACCGCTGGTAGCGGTGGTTTTTTTGTTTGCAAGCAGCAGATTACGCGCAGAAAAAAAGGATCTCAAGAAGATCCTTTGATCTTTTCTACGGGGTCTGACGCTCAGTGGAACGACGCGCGCGTAACTCACGTTAAGGGATTTTGGTCATGAGCTTGCGCCGTCCCGTCAAGTCAGCGTAATGCTCTGCTTAGAAAAACTCATCGAGCATCAAATGAAACTGCAATTTATTCATATCAGGATTATCAATACCATATTTTTGAAAAAGCCGTTTCTGTAATGAAGGAGAAAACTCACCGAGGCAGTTCCATAGAATGGCAAGATCCTGGTATCGGTCTGCGATTCCGACTCGTCCAACATCAATACAACCTATTAATTTCCCCTCGTCAAAAATAAGGTTATCAAGTGAGAAATCACCATGAGTGACGACTGAATCCGGTGAGAATGGCAAAAGTTTATGCATTTCTTTCCAGACTTGTTCAACAGGCCAGCCATTACGCTCGTCATCAAAATCACTCGCATCAACCAAACCGTTATTCATTCGTGATTGCGCTTGTGCAAGACGGAAGACGCGATCGCTGTTAAAAGGACAATTACAAACAGGAATCGAGTGCAACCGGCGCAGGAACACTGCCAGCGCATCAACAATATTTTCACCTGAATCAGGATATTCTTCTAATACCTGGAACGCTGTTTTTCCGGGGATCGCAGTGGTGAGTAACCATGCATCATCAGGAGTACGGATAAAATGCTTGATGGTCGGAAGTGGCATAAATTCCGTCAGCCAGTTTAGTCTGACCATCTCATCTGTAACATCATTGGCAACGCTACCTTTGCCATGTTTCAGAAACAACTCTGGCGCATCGGGCTTCCCATACAAGCGATAGATTGTCGCACCTGATTGCCCGACATTATCGCGAGCCCATTTATACCCATATAAATCAGCGTCCATGTTGGAATTTAATCGCGGCCTCGACGTTTCCCGTTGAATATGGCTCATATTCTTCCTTTTTCAATATTATTGAAGCATTTATCAGGGTTATTGTCTCATGAGCGGATACATATTTGAATGTATTTAGAAAAATAAACAAATAGGGGTCAGTGTTACAACCAATTAACCAATTCTGAACATTATCGCGAGCCCATTTATACCTGAATATGGCTCATAACACCCCTTGCAGTGCGACTAACGGCATGAAGCTCGTCGGGGCTGGGTACCGAGCTCGCAAAAA</a:t>
            </a:r>
            <a:endParaRPr lang="ja-JP" altLang="en-US" sz="900" dirty="0"/>
          </a:p>
        </p:txBody>
      </p:sp>
    </p:spTree>
    <p:extLst>
      <p:ext uri="{BB962C8B-B14F-4D97-AF65-F5344CB8AC3E}">
        <p14:creationId xmlns:p14="http://schemas.microsoft.com/office/powerpoint/2010/main" val="1472271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D10EF9D-5B58-4AD9-ADA5-38A71AE10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450" y="0"/>
            <a:ext cx="8293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09CF420-5B02-9F2B-434C-3D68CA8A71E6}"/>
              </a:ext>
            </a:extLst>
          </p:cNvPr>
          <p:cNvSpPr txBox="1"/>
          <p:nvPr/>
        </p:nvSpPr>
        <p:spPr>
          <a:xfrm>
            <a:off x="835818" y="1094512"/>
            <a:ext cx="8381404" cy="1200329"/>
          </a:xfrm>
          <a:prstGeom prst="rect">
            <a:avLst/>
          </a:prstGeom>
          <a:noFill/>
        </p:spPr>
        <p:txBody>
          <a:bodyPr wrap="square">
            <a:spAutoFit/>
          </a:bodyPr>
          <a:lstStyle/>
          <a:p>
            <a:r>
              <a:rPr lang="ja-JP" altLang="en-US" b="0" i="0" dirty="0">
                <a:solidFill>
                  <a:srgbClr val="808080"/>
                </a:solidFill>
                <a:effectLst/>
                <a:latin typeface="Spectral"/>
              </a:rPr>
              <a:t>バイアル</a:t>
            </a:r>
            <a:r>
              <a:rPr lang="en-US" altLang="ja-JP" b="0" i="0" dirty="0">
                <a:solidFill>
                  <a:srgbClr val="808080"/>
                </a:solidFill>
                <a:effectLst/>
                <a:latin typeface="Spectral"/>
              </a:rPr>
              <a:t>1</a:t>
            </a:r>
            <a:r>
              <a:rPr lang="ja-JP" altLang="en-US" b="0" i="0" dirty="0">
                <a:solidFill>
                  <a:srgbClr val="808080"/>
                </a:solidFill>
                <a:effectLst/>
                <a:latin typeface="Spectral"/>
              </a:rPr>
              <a:t>の</a:t>
            </a:r>
            <a:r>
              <a:rPr lang="en-US" altLang="ja-JP" b="0" i="0" dirty="0">
                <a:solidFill>
                  <a:srgbClr val="808080"/>
                </a:solidFill>
                <a:effectLst/>
                <a:latin typeface="Spectral"/>
              </a:rPr>
              <a:t>Moderna</a:t>
            </a:r>
            <a:r>
              <a:rPr lang="ja-JP" altLang="en-US" b="0" i="0" dirty="0">
                <a:solidFill>
                  <a:srgbClr val="808080"/>
                </a:solidFill>
                <a:effectLst/>
                <a:latin typeface="Spectral"/>
              </a:rPr>
              <a:t>二価ワクチンベクター。これには部分的なスパイクシーケンスがあります。</a:t>
            </a:r>
            <a:r>
              <a:rPr lang="en-US" altLang="ja-JP" b="0" i="0" dirty="0">
                <a:solidFill>
                  <a:srgbClr val="808080"/>
                </a:solidFill>
                <a:effectLst/>
                <a:latin typeface="Spectral"/>
              </a:rPr>
              <a:t>Omicron</a:t>
            </a:r>
            <a:r>
              <a:rPr lang="ja-JP" altLang="en-US" b="0" i="0" dirty="0">
                <a:solidFill>
                  <a:srgbClr val="808080"/>
                </a:solidFill>
                <a:effectLst/>
                <a:latin typeface="Spectral"/>
              </a:rPr>
              <a:t>と</a:t>
            </a:r>
            <a:r>
              <a:rPr lang="en-US" altLang="ja-JP" b="0" i="0" dirty="0">
                <a:solidFill>
                  <a:srgbClr val="808080"/>
                </a:solidFill>
                <a:effectLst/>
                <a:latin typeface="Spectral"/>
              </a:rPr>
              <a:t>Wuhan-1</a:t>
            </a:r>
            <a:r>
              <a:rPr lang="ja-JP" altLang="en-US" b="0" i="0" dirty="0">
                <a:solidFill>
                  <a:srgbClr val="808080"/>
                </a:solidFill>
                <a:effectLst/>
                <a:latin typeface="Spectral"/>
              </a:rPr>
              <a:t>の相違により壊れている可能性があります。</a:t>
            </a:r>
            <a:r>
              <a:rPr lang="en-US" altLang="ja-JP" b="0" i="0" dirty="0">
                <a:solidFill>
                  <a:srgbClr val="808080"/>
                </a:solidFill>
                <a:effectLst/>
                <a:latin typeface="Spectral"/>
              </a:rPr>
              <a:t>Figure 5. Moderna bivalent vaccine vector from vial 1. This has a partial Spike sequence. Likely broken due to Omicron and Wuhan-1 divergence.</a:t>
            </a:r>
            <a:endParaRPr lang="ja-JP" altLang="en-US" dirty="0"/>
          </a:p>
        </p:txBody>
      </p:sp>
    </p:spTree>
    <p:extLst>
      <p:ext uri="{BB962C8B-B14F-4D97-AF65-F5344CB8AC3E}">
        <p14:creationId xmlns:p14="http://schemas.microsoft.com/office/powerpoint/2010/main" val="3417695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DF10FE5-0DE6-A1BE-E00C-08E8ABCED5AC}"/>
              </a:ext>
            </a:extLst>
          </p:cNvPr>
          <p:cNvSpPr txBox="1"/>
          <p:nvPr/>
        </p:nvSpPr>
        <p:spPr>
          <a:xfrm>
            <a:off x="473869" y="928315"/>
            <a:ext cx="11244262" cy="5001369"/>
          </a:xfrm>
          <a:prstGeom prst="rect">
            <a:avLst/>
          </a:prstGeom>
          <a:noFill/>
        </p:spPr>
        <p:txBody>
          <a:bodyPr wrap="square">
            <a:spAutoFit/>
          </a:bodyPr>
          <a:lstStyle/>
          <a:p>
            <a:r>
              <a:rPr lang="en-US" altLang="ja-JP" sz="1100" b="1" i="0" dirty="0">
                <a:solidFill>
                  <a:srgbClr val="404040"/>
                </a:solidFill>
                <a:effectLst/>
                <a:latin typeface="SF Compact Display"/>
              </a:rPr>
              <a:t>&gt; k141_175</a:t>
            </a:r>
            <a:r>
              <a:rPr lang="ja-JP" altLang="en-US" sz="1100" b="1" i="0" dirty="0">
                <a:solidFill>
                  <a:srgbClr val="404040"/>
                </a:solidFill>
                <a:effectLst/>
                <a:latin typeface="SF Compact Display"/>
              </a:rPr>
              <a:t>フラグ</a:t>
            </a:r>
            <a:r>
              <a:rPr lang="en-US" altLang="ja-JP" sz="1100" b="1" i="0" dirty="0">
                <a:solidFill>
                  <a:srgbClr val="404040"/>
                </a:solidFill>
                <a:effectLst/>
                <a:latin typeface="SF Compact Display"/>
              </a:rPr>
              <a:t>= 0</a:t>
            </a:r>
            <a:r>
              <a:rPr lang="ja-JP" altLang="en-US" sz="1100" b="1" i="0" dirty="0">
                <a:solidFill>
                  <a:srgbClr val="404040"/>
                </a:solidFill>
                <a:effectLst/>
                <a:latin typeface="SF Compact Display"/>
              </a:rPr>
              <a:t>マルチ</a:t>
            </a:r>
            <a:r>
              <a:rPr lang="en-US" altLang="ja-JP" sz="1100" b="1" i="0" dirty="0">
                <a:solidFill>
                  <a:srgbClr val="404040"/>
                </a:solidFill>
                <a:effectLst/>
                <a:latin typeface="SF Compact Display"/>
              </a:rPr>
              <a:t>= 24996</a:t>
            </a:r>
            <a:r>
              <a:rPr lang="ja-JP" altLang="en-US" sz="1100" b="1" i="0" dirty="0">
                <a:solidFill>
                  <a:srgbClr val="404040"/>
                </a:solidFill>
                <a:effectLst/>
                <a:latin typeface="SF Compact Display"/>
              </a:rPr>
              <a:t>。</a:t>
            </a:r>
            <a:r>
              <a:rPr lang="en-US" altLang="ja-JP" sz="1100" b="1" i="0" dirty="0">
                <a:solidFill>
                  <a:srgbClr val="404040"/>
                </a:solidFill>
                <a:effectLst/>
                <a:latin typeface="SF Compact Display"/>
              </a:rPr>
              <a:t>5933 </a:t>
            </a:r>
            <a:r>
              <a:rPr lang="en-US" altLang="ja-JP" sz="1100" b="1" i="0" dirty="0" err="1">
                <a:solidFill>
                  <a:srgbClr val="404040"/>
                </a:solidFill>
                <a:effectLst/>
                <a:latin typeface="SF Compact Display"/>
              </a:rPr>
              <a:t>len</a:t>
            </a:r>
            <a:r>
              <a:rPr lang="en-US" altLang="ja-JP" sz="1100" b="1" i="0" dirty="0">
                <a:solidFill>
                  <a:srgbClr val="404040"/>
                </a:solidFill>
                <a:effectLst/>
                <a:latin typeface="SF Compact Display"/>
              </a:rPr>
              <a:t> = 3839 GCCATGGCCTGGCCTAGGCACGGTGATCCGTGGCAACGGGGCCAGACG&gt;k141_175 flag=0 multi=24996.5933 </a:t>
            </a:r>
            <a:r>
              <a:rPr lang="en-US" altLang="ja-JP" sz="1100" b="1" i="0" dirty="0" err="1">
                <a:solidFill>
                  <a:srgbClr val="404040"/>
                </a:solidFill>
                <a:effectLst/>
                <a:latin typeface="SF Compact Display"/>
              </a:rPr>
              <a:t>len</a:t>
            </a:r>
            <a:r>
              <a:rPr lang="en-US" altLang="ja-JP" sz="1100" b="1" i="0" dirty="0">
                <a:solidFill>
                  <a:srgbClr val="404040"/>
                </a:solidFill>
                <a:effectLst/>
                <a:latin typeface="SF Compact Display"/>
              </a:rPr>
              <a:t>=3839 AAAAAATATAGACATCCCTTCAGAGTCCCGGGTAGCATAACCCCTTGGGGCCTCTAAACGGGTCTTGAGGGGTTTTTTGCGAGCTCGGTACCCAGCCCCGACGAGCTTCATGCCGTTAGTCGCACTGCAAGGGGTGTTATGAGCCATATTCAGGTATAAATGGGCTCGCGATAATGTTCAGAATTGGTTAATTGGTTGTAACACTGACCCCTATTTGTTTATTTTTCTAAATACATTCAAATATGTATCCGCTCATGAGACAATAACCCTGATAAATGCTTCAATAATATTGAAAAAGGAAGAATATGAGCCATATTCAACGGGAAACGTCGAGGCCGCGATTAAATTCCAACATGGACGCTGATTTATATGGGTATAAATGGGCTCGCGATAATGTCGGGCAATCAGGTGCGACAATCTATCGCTTGTATGGGAAGCCCGATGCGCCAGAGTTGTTTCTGAAACATGGCAAAGGTAGCGTTGCCAATGATGTTACAGATGAGATGGTCAGACTAAACTGGCTGACGGAATTTATGCCACTTCCGACCATCAAGCATTTTATCCGTACTCCTGATGATGCATGGTTACTCACCACTGCGATCCCCGGAAAAACAGCGTTCCAGGTATTAGAAGAATATCCTGATTCAGGTGAAAATATTGTTGATGCGCTGGCAGTGTTCCTGCGCCGGTTGCACTCGATTCCTGTTTGTAATTGTCCTTTTAACAGCGATCGCGTCTTCCGTCTTGCACAAGCGCAATCACGAATGAATAACGGTTTGGTTGATGCGAGTGATTTTGATGACGAGCGTAATGGCTGGCCTGTTGAACAAGTCTGGAAAGAAATGCATAAACTTTTGCCATTCTCACCGGATTCAGTCGTCACTCATGGTGATTTCTCACTTGATAACCTTATTTTTGACGAGGGGAAATTAATAGGTTGTATTGATGTTGGACGAGTCGGAATCGCAGACCGATACCAGGATCTTGCCATTCTATGGAACTGCCTCGGTGAGTTTTCTCCTTCATTACAGAAACGGCTTTTTCAAAAATATGGTATTGATAATCCTGATATGAATAAATTGCAGTTTCATTTGATGCTCGATGAGTTTTTCTAAGCAGAGCATTACGCTGACTTGACGGGACGGCGCAAGCTCATGACCAAAATCCCTTAACGTGAGTTACGCGCGCGTCGTTCCACTGAGCGTCAGACCCCGTAGAAAAGATCAAAGGATCTTCTTGAGATCCTTTTTTTCTGCGCGTAATCTGCTGCTTGCAAACAAAAAAACCACCGCTACCAGCGGTGGTTTGTTTGCCGGATCAAGAGCTACCAACTCTTTTTCCGAAGGTAACTGGCTTCAGCAGAGCGCAGATACCAAATACTGTTCTTCTAGTGTAGCCGTAGTTAGCCCACCACTTCAAGAACTCTGTAGCACCGCCTACATACCTCGCTCTGCTAATCCTGTTACCAGTGGCTGCTGCCAGTGGCGATAAGTCGTGTCTTACCGGGTTGGACTCAAGACGATAGTTACCGGATAAGGCGCAGCGGTCGGGCTGAACGGGGGGTTCGTGCACACAGCCCAGCTTGGAGCGAACGACCTACACCGAACTGAGATACCTACAGCGTGAGCTATGAGAAAGCGCCACGCTTCCCGAAGGGAGAAAGGCGGACAGGTATCCGGTAAGCGGCAGGGTCGGAACAGGAGAGCGCACGAGGGAGCTTCCAGGGGGAAACGCCTGGTATCTTTATAGTCCTGTCGGGTTTCGCCACCTCTGACTTGAGCGTCGATTTTTGTGATGCTCGTCAGGGGGGCGGAGCCTATGGAAAAACGCCAGCAACGCGGCCTTTTTACGGTTCCTGGCCTTTTGCTGGCCTTTTGCTCACATGTTCTTTCCTGCGTTATCCCCTGATTCTGTGGATAACCGTATTACCGCCTGCTCGCCGCAGCCGAACGACCGAGCGCAGCGAGTCAGTGAGCGAGGAAGCGGAAGGCGAGAGTAGGGAACTGCCAGGCATCAAACTAAGCAGAAGGCCCCTGACGCATGGCCTTTTTGCGTTTCTACAAACTCTTTCTGTGTTGTAAAACGACGGCCAGTCTTAAGCTCGGGCCCCTTTTCCGCCAGGGTTTTCCCAGTCACGACGAATTCGATCCGGCTCAAGCTTTTGGACCCTCGTACAGAAGCTAATACGACTCACTATAGGGAAATAAGAGAGAAAAGAAGAGTAAGAAGAAATATAAGACCCCGGCGCCGCCACCATGTTCGTGTTCCTGGTGCTGCTGCCCCTGGTGAGCAGCCAGTGCGTGAACCTGATCACCCGGACCCAGAGCTACACCAACAGCTTCACCCGGGGCGTCTACTACCCCGACAAGGTGTTCCGGAGCAGCGTCCTGCACAGCACCCAGGACCTGTTCCTGCCCTTCTTCAGCAACGTGACCTGGTTCCACGCCATCAGCGGCACCAACGGCACCAAGCGGTTCGACAACCCCGTGCTGCCCTTCAACGACGGCGTGTACTTCGCCAGCACCGAGAAGAGCAACATCATCCGGGGCTGGATCTTCGGCACCACCCTGGACAGCAAGACCCAGAGCCTGCTGATCGTGAATAACGCCACCAACGTGGTGATCAAGGTGTGCGAGTTCCAGTTCTGCAACGACCCCTTCCTGGGCGTGTACTACCACAAGAACAACAAGAGCTGGATGGAGAGCGAGTTCCGGGTGTACAGCAGCGCCAACAACTGCACCTTCGAGTACGTGAGCCAGCCCTTCCTGATGGACCTGGAGGGCAAGCAGGGCAACTTCAAGAACCTGCGGGAGTTCGTGTTCAAGAACATCGACGGCTACTTCAAGATCTACAGCAAGCACACCCCAATCAACCTGGTGCGGGATCTGCCCCAGGGCTTCTCAGCCCTGGAGCCCCTGGTGGACCTGCCCATCGGCATCAACATCACCCGGTTCCAGACCCTGCTGGCCCTGCACCGGAGCTACCTGACCCCAGGCGACAGCAGCAGCGGGTGGACAGCAGGCGCGGCTGCTTACTACGTGGGCTACCTGCAGCCCCGGACCTTCCTGCTGAAGTACAACGAGAACGGCACCATCACCGACGCCGTGGACTGCGCCCTGGACCCTCTGAGCGAGACCAAGTGCACCCTGAAGAGCTTCACCGTGGAGAAGGGCATCTACCAGACCAGCAACTTCCGGGTGCAGCCCACCGAGAGCATCGTGCGGTTCCCCAACATCACCAACCTGTGCCCCTTCGGCGAGGTGTTCAACGCCACCCGGTTCGCCAGCGTGTACGCCTGGAACCGGAAGCGGATCAGCAACTGCGTGGCCGACTACAGCGTGCTGTACAACAGCGCCAGCTTCAGCACCTTCAAGTGCTACGGCGTGAGCCCCACCAAGCTGAACGACCTGTGCTTCACCAACGTGTACGCCGACAGCTTCGTGATCCGTGGCAACGAGGTGAGCCAGATCGCACCCGGCCAGACAGGCAACATCGCCGACTACAACTACAAGCTGCCCGACGACTTCACCGGCTGCGTGATCGCCTGGAACAGCAACAAGCTCGACAGCAAGGTGGGCGGCAACTACATCTACCGGTACCGGCTGTTCCGGAAGAGCAACCTGAAGCCCTTCGAGCGGGACATCAGCACCGAGATCTACCAAGCCGGCAACAAGCCTTGCAACGGCGTGGCCGGCGTGAACTGCTACTTCCCTCTGCAGAGCTACGGCTTCCAGCCCACCAACGGCGTGGGCTACCAGCCCTACCGGGTGGTGGTGCTGAGCTTCGAGCTGCTGCACGCCCCAGCCACCGTGTGTGGCCCCAAGAAGAGCACCAACCTG</a:t>
            </a:r>
            <a:endParaRPr lang="ja-JP" altLang="en-US" sz="1100" dirty="0"/>
          </a:p>
        </p:txBody>
      </p:sp>
    </p:spTree>
    <p:extLst>
      <p:ext uri="{BB962C8B-B14F-4D97-AF65-F5344CB8AC3E}">
        <p14:creationId xmlns:p14="http://schemas.microsoft.com/office/powerpoint/2010/main" val="2983891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36E03C5C-BDE1-DFDC-B9B9-518CFB59B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050" y="0"/>
            <a:ext cx="8342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6401566-BB14-65E0-0B60-E6DF1A4CA608}"/>
              </a:ext>
            </a:extLst>
          </p:cNvPr>
          <p:cNvSpPr txBox="1"/>
          <p:nvPr/>
        </p:nvSpPr>
        <p:spPr>
          <a:xfrm>
            <a:off x="562570" y="867072"/>
            <a:ext cx="6097190" cy="923330"/>
          </a:xfrm>
          <a:prstGeom prst="rect">
            <a:avLst/>
          </a:prstGeom>
          <a:noFill/>
        </p:spPr>
        <p:txBody>
          <a:bodyPr wrap="square">
            <a:spAutoFit/>
          </a:bodyPr>
          <a:lstStyle/>
          <a:p>
            <a:r>
              <a:rPr lang="en-US" altLang="ja-JP" b="0" i="0" dirty="0">
                <a:solidFill>
                  <a:srgbClr val="808080"/>
                </a:solidFill>
                <a:effectLst/>
                <a:latin typeface="Spectral"/>
              </a:rPr>
              <a:t>SEB / FCS</a:t>
            </a:r>
            <a:r>
              <a:rPr lang="ja-JP" altLang="en-US" b="0" i="0" dirty="0">
                <a:solidFill>
                  <a:srgbClr val="808080"/>
                </a:solidFill>
                <a:effectLst/>
                <a:latin typeface="Spectral"/>
              </a:rPr>
              <a:t>に注釈が付けられたファイザー二価ワクチンベクター。</a:t>
            </a:r>
            <a:r>
              <a:rPr lang="en-US" altLang="ja-JP" b="0" i="0" dirty="0">
                <a:solidFill>
                  <a:srgbClr val="808080"/>
                </a:solidFill>
                <a:effectLst/>
                <a:latin typeface="Spectral"/>
              </a:rPr>
              <a:t>Figure 6. Pfizer bivalent vaccine vector with SEB/FCS annotated.</a:t>
            </a:r>
            <a:endParaRPr lang="ja-JP" altLang="en-US" dirty="0"/>
          </a:p>
        </p:txBody>
      </p:sp>
    </p:spTree>
    <p:extLst>
      <p:ext uri="{BB962C8B-B14F-4D97-AF65-F5344CB8AC3E}">
        <p14:creationId xmlns:p14="http://schemas.microsoft.com/office/powerpoint/2010/main" val="4076599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D254479-970D-F6BB-1089-1FC39CFC0712}"/>
              </a:ext>
            </a:extLst>
          </p:cNvPr>
          <p:cNvSpPr txBox="1"/>
          <p:nvPr/>
        </p:nvSpPr>
        <p:spPr>
          <a:xfrm>
            <a:off x="452437" y="1271587"/>
            <a:ext cx="11287125" cy="5139869"/>
          </a:xfrm>
          <a:prstGeom prst="rect">
            <a:avLst/>
          </a:prstGeom>
          <a:noFill/>
        </p:spPr>
        <p:txBody>
          <a:bodyPr wrap="square">
            <a:spAutoFit/>
          </a:bodyPr>
          <a:lstStyle/>
          <a:p>
            <a:pPr algn="l"/>
            <a:r>
              <a:rPr lang="en-US" altLang="ja-JP" sz="8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&gt; k141_58</a:t>
            </a:r>
            <a:r>
              <a:rPr lang="ja-JP" altLang="en-US" sz="8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フラグ</a:t>
            </a:r>
            <a:r>
              <a:rPr lang="en-US" altLang="ja-JP" sz="8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 1</a:t>
            </a:r>
            <a:r>
              <a:rPr lang="ja-JP" altLang="en-US" sz="8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マルチ</a:t>
            </a:r>
            <a:r>
              <a:rPr lang="en-US" altLang="ja-JP" sz="8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 11090</a:t>
            </a:r>
            <a:r>
              <a:rPr lang="ja-JP" altLang="en-US" sz="8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a:t>
            </a:r>
            <a:r>
              <a:rPr lang="en-US" altLang="ja-JP" sz="8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9518 </a:t>
            </a:r>
            <a:r>
              <a:rPr lang="en-US" altLang="ja-JP" sz="800" b="1" i="0" dirty="0" err="1">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len</a:t>
            </a:r>
            <a:r>
              <a:rPr lang="en-US" altLang="ja-JP" sz="8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 = 7479 GGCCTGGCCTGGCCTGGCCTGGGCCGGCCTGGACTTATAAGCTGCAATAAACTAAGTTAACAACAACTAATGATTTATAAGCTGCAATAAACTAAGTTAACAACAACTAATGATT&gt;k141_58 flag=1 multi=11090.9518 </a:t>
            </a:r>
            <a:r>
              <a:rPr lang="en-US" altLang="ja-JP" sz="800" b="1" i="0" dirty="0" err="1">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len</a:t>
            </a:r>
            <a:r>
              <a:rPr lang="en-US" altLang="ja-JP" sz="800" b="1" i="0" dirty="0">
                <a:solidFill>
                  <a:srgbClr val="404040"/>
                </a:solidFill>
                <a:effectLst/>
                <a:latin typeface="var(--font_family_headings, var(--font_family_headings_preset, &quot;SF Compact Display&quot;, -apple-system, BlinkMacSystemFont, &quot;Segoe UI&quot;, Roboto, Helvetica, Arial, sans-serif, &quot;Apple Color Emoji&quot;, &quot;Segoe UI Emoji&quot;, &quot;Segoe UI Symbol&quot;))"/>
              </a:rPr>
              <a:t>=7479 GAGGTGGTGAGTGGGGCAGGTGGAGGTGGGAGCATACCTGGGACCCGAGGTCGGGGGAGACTCGGGGTACCCAGGACGGGAAAGGGGCAGCTAGCATTGCGTGCATGCAGTACCAGCTCGAGTCATCATGTGTAGTGCAGCTTCACGCCCTTCAGCACGGGCTCGCTGTCGTCCTCGTCGAACTTGCAGCAGCTGCCGCAGCTGCAACAGCCCTTCAGGCAGCTGCAGCAGCTGGTCATGCAGCACAGCATGATGGTCACCATCACGATGGCGATCAGGCCGGCGATGAAGCCCAGCCAGATGTACCAGGGCCACTTGATGTACTGCTCGTACTTGCCCAGCTCCTGCAGGTCGATCAGGCTCTCGTTCAGGTTCTTGGCCACCTCGTTCAGCCGATCGATCTCCTTCTGGATGTTCACCACGCTGGCGTTGATGCCGCTGATGTCGCCCAGGTCCACGTCGGGGCTGGTGTGATTCTTGAAGTACTTGTCCAGCTCCTCCTTGAAGCTGTCCAGCTCGGGCTGCAGGGGATCGTACACGGTGTTGTTCACGATGCCGATCACCACGTCGCAGTTGCCGCTCACGAAGGTGTTGTCGGTGGTGATGATCTGGGGCTCGTAGAAGTTCCGCTGGGTCACGAACCAGTGGGTGCCGTTGCTCACGAACACGCCCTCCCGGGGAAAGTGGGCCTTGCCGTCGTGGCAGATGGCTGGGGCGGTGGTGAAGTTCTTCTCCTGGGCGGGCACGTAGGTCACGTGCAGGAACACCACTCCGTGGGGTGCGCTCTGGGGAAAGCTCATCAGGTGGTAGCCCTTGCCGCAGAAGCCCACCCGCTTGCTCTGGCCCAGCACGCACTCGCTCATCTTGGTGGCGGCCAGGTTGGCGCTGGCCCGAATCTCGGCGGCCCGGATCAGCTGCTGGGTCACGTAGGTCTGCAGGCTCTGCAGCCGGCCAGTGATCAGCCGGTCGATCTGCACCTCGGCCTCGGGAGGGTCCAGCCGGCTCAGGATGTCGTTCAGCACGCTGCTGATGGCGCCGAACTTGCTGCTCAGCTGCTTCACCAGGGTGTTCAGGGCCTGGGCGTTGTGGTTCACCACGTCCTGCAGCTTGCCCAGGGCGCTAGCGGTGCTGCTCAGGCTGTCCTGGATCTTGCCGATGGCGCTGTTGAACTGGTTGGCGATCAGCTTCTGGTTCTCGTACAGCACGTTCTGGGTCACGCCGATGCCGTTGAACCGGTAGGCCATCTGCATGGCGAAGGGGATCTGCAGAGCGGCTCCAGCGCCGAAAGTCCAGCCGCTGGTGATGGTTCCGGCTAACAGGGCGCTGGTGTACTGGGCGATCATCTCGTCGGTCAGCAGGGGAGGCAGCACGGTCAGGCCGTTGAACTTCTGGGCGCAGATCAGGTCCCGGGCGGCTATGTCGCCGAGGCAGTCGCCGTACTGCTTGATGAAGCCGGCGTCGGCTAGGGTCACCTTGTTGAACAGCAGGTCCTCGATGAAGCTCCGCTTGCTGGGCTTGCTGGGGTCGGGCAGGATCTGGCTGAAGTTGAAGCCGCCGAAGTCCTTGATGGGAGGGGTCTTGTAGATCTGCTTCACCTGGGCGAACACCTCCTGGGTGTTCTTGTCCTGCTCCACGGCGATGCCGGTCAGGGCCCGGTTCAGCTGGGTGCAGAAGCTGCCGTACTGCAGCAGCAGGTTGCTGCACTCGGTGCTGTCGCCGCAGATGTACATGGTGCAGTCCACGCTGGTCTTGGTCATGCTCACGGGCAGAATCTCGGTGGTCACGCTGATGGTGAAGTTGGTGGGGATGGCGATGCTGTTGTTGCTGTAGGCCACGCTGTTCTCGGCGCCCAGGCTCATGGTGTAGGCGATGATGCTCTGGCTGGCCACGCTCCTTGCCCTCCGGGGTGAATTGGTCTGGGTCTGGTAGCTGGCACAGATGCCGGCGCCGATGGGGATGTCGCACTCGTAGCTGTTGTTCACGTGCTCGGCGCCGATCAGGCAACCGGCCCGGGTCTGGAACACGTTGCTGCCGGTGCTGTAGACCCGCCAGGTGGGTGTCAGCTGGTCGGCGTGGATGGCCACGGGCACCTCGGTGCAGTTCACACCCTGGTACAGCACGGCCACCTGGTTGCTGGTGTTGGTGCCTGGGGTGATCACGCTCACGCCGCCGAAGCTGCAAGGGGTGATGTCCAGGATCTCCAGGGTCTGGGGATCCCGCACAGCGTCGGTGGTGTCGGCGATGTCCCGGCCGAACTGCTGAAAGGGCAGGAATTTCTTGTTGCTCTCGGTCAGCACGCCGGTGCCGGTAAGGCCGTTGAAGTTGAAGTTCACGCACTTGTTCTTCACCAGGTTGGTGCTCTTCTTGGGGCCACACACGGTGGCTGGGGCGTGCAGCAGCTCGAAGCTCAGCACCACCACCCGGTAGGGCTGGTGGCCCACGCCGTAGGTGGGCCGGAAGCCGTAGCTCTGCAGAGGGAAGTAGCAGTTCACGCCGGCCACGCCGTTGCAAGGCTTGTTGCCGGCTTGGTAGATCTCGGTGCTGATGTCCCGCTCGAAGGGCTTCAGGTTGCTCTTCCGGAACAGCCGGTACCGGTAGTTGTAGTTGCCGCCCACCTTGCTGTCGAGCTTGTTGCTGTTCCAGGCGATCACGCAGCCGGTGAAGTCGTCGGGCAGCTTGTAGTTGTAGTCGGCGATGTTGCCTGTCTGGCCGGGTGCGATCTGGCTCACCTCGTTGCCACGGATCACGAAGCTGTCGGCGTACACGTTGGTGAAGCACAGGTCGTTCAGCTTGGTGGGGCTCACGCCGTAGCACTTGAAGGCGAAGAATGGGGCGAAGTTGTACAGCACGCTGTAGTCGGCCACGCAGTTGCTGATCCGCTTCCGGTTCCAGGCGTACACGCTGGCGAACCGGGTGGCGTTGAACACCTCGTCGAAGGGGCACAGGTTGGTGATATTGGGGAACCGCACGATGGATTCGGTGGGCTGCACCCGGAAGTTGCTGGTCTGGTAGATGCCCTTTTCCACGGTGAAGGACTTCAGGGTGCACTTTGTCTCGCTCAGAGGATCCAGAGCACAATCCACGGCGTCGGTGATGGTGCCGTTCTCGTTGTACTTCAGCAGGAAGGTTCTAGGCTGCAGGTAGCCCACATAGTAAGCGGCGGCACCAGCTGTCCATCCGCTGCTGCTATCGCCAGGTGTCAGGTAGCTTCTGTGCAGGGCCAGCAGTGTCTGAAACCGGGTGATGTTGATGCCGATGGGCAGATCCACCAGGGGTTCCAGAGCAGAGAAGCCCTGAGGCAGATCCCGCACGAGGTTGATAGGGGTGTGCTTGCTGTAGATCTTGAAGTAGCCGTCGATGTTCTTAAACACGAACTCGCGCAGGTTCTTGAAGTTGCCCTGCTTGCCTTCCAGGTCCATCAGGAAAGGCTGGGACACGTACTCGAAGGTGCAGTTGTTGGCGCTGCTGTACACCCGGAACTCGCTTTCCATCCAGCTCTTGTTGTTCTTGTGGTAGTAGACGCCCAGGAAGGGGTCGTTGCAGAACTGGAACTCGCACACTTTGATGACCACGTTGGTGGCGTTGTTCACGATCAGCAGGCTCTGGGTCTTGCTGTCCAGTGTGGTGCCGAAGATCCAGCCTCTGATGATGTTGGACTTCTCGGTGCTGGCAAAGTACACCCCGTCGTTGAAGGGCAGCACGGGGTTGTCGAATCTCTTGGTGCCATTGGTGCCGGAGATGGCGTGGAACCAGGTCACGTTGCTGAAGAAAGGCAGGAACAGGTCCTGGGTAGAGTGCAGCACGCTGGATCTGAACACCTTGTCGGGGTAGTACACGCCTCTGGTAAAGCTGTTGGTGTAGGCTGGAGGCAGCTGTGTTCTGGTGGTCAGGTTCACACACTGGCTGGACACCAGAGGCAGCAGCACCAGGAACACGAACATGGTGGCGGGTTCTCTCTGAGTCTGTGGGGACCAGAAGAATACTAGTTTATTCTTATAGTGAGTCGTATTAATTAATAACTAATGCATGGCGGTAATACGGTTATCCACAGAATCAGGGGATAACGCAGGAAAGAACATGTGAGCAAAAGGCCAGCAAAAGGCCAGGAACCGTAAAAAGGCCGCGTTGCTGGCGTTTTTCCATAGGCTCCGCCCCCCTGACGAGCATCACAAAAATCGACGCTCAAGTCAGAGGTGGCGAAACCCGACAGGACTATAAAGATACCAGGCGTTTCCCCCTGGAAGCTCCCTCGTGCGCTCTCCTGTTCCGACCCTGCCGCTTACCGGATACCTGTCCGCCTTTCTCCCTTCGGGAAGCGTGGCGCTTTCTCATAGCTCACGCTGTAGGTATCTCAGTTCGGTGTAGGTCGTTCGCTCCAAGCTGGGCTGTGTGCACGAACCCCCCGTTCAGCCCGACCGCTGCGCCTTATCCGGTAACTATCGTCTTGAGTCCAACCCGGTAAGACACGACTTATCGCCACTGGCAGCAGCCACTGGTAACAGGATTAGCAGAGCGAGGTATGTAGGCGGTGCTACAGAGTTCTTGAAGTGGTGGCCTAACTACGGCTACACTAGAAGAACAGTATTTGGTATCTGCGCTCTGCTGAAGCCAGTTACCTTCGGAAAAAGAGTTGGTAGCTCTTGATCCGGCAAACAAACCACCGCTGGTAGCGGTGGTTTTTTTGTTTGCAAGCAGCAGATTACGCGCAGAAAAAAAGGATCTCAAGAAGATCCTTTGATCTTTTCTACGGGGTCTGACGCTCAGTGGAACGAAAACTCACGTTAAGGGATTTTGGTCATGAGATTATCAAAAAGGATCTTCACCTAGATCCTTTTAAATTAAAAATGAAGTTTTAAATCAATCTAAAGTATATATGAGTAACCTGAGGCTATGGCAGGGCCTGCCGCCCCGACGTTGGCTGCGAGCCCTGGGCCTTCACCCGAACTTGGGGGGTGGGGTGGGGAAAAGGAAGAAACGCGGGCGTATTGGCCCCAATGGGGTCTCGGTGGGGTATCGACAGAGTGCCAGCCCTGGGACCGAACCCCGCGTTTATGAACAAACGACCCAACACCGTGCGTTTTATTCTGTCTTTTTATTGCCGTCATAGCGCGGGTTCCTTCCGGTATTGTCTCCTTCCGTGTTTCAGTTAGCCTCCCCCTAGGGTGGGCGAAGAACTCCAGCATGAGATCCCCGCGCTGGAGGATCATCCAGCCGGCGTCCCGGAAAACGATTCCGAAGCCCAACCTTTCATAGAAGGCGGCGGTGGAATCGAAATCTCGTGATGGCAGGTTGGGCGTCGCTTGGTCGGTCATTTCGAACCCCAGAGTCCCGCTCAGAAGAACTCGTCAAGAAGGCGATAGAAGGCGATGCGCTGCGAATCGGGAGCGGCGATACCGTAAAGCACGAGGAAGCGGTCAGCCCATTCGCCGCCAAGTTCTTCAGCAATATCACGGGTAGCCAACGCTATGTCCTGATAGCGGTCCGCCACACCCAGCCGGCCACAGTCGATGAATCCAGAAAAGCGGCCATTTTCCACCATGATATTCGGCAAGCAGGCATCGCCATGGGTCACGACGAGATCCTCGCCGTCGGGCATGCTCGCCTTGAGCCTGGCGAACAGTTCGGCTGGCGCGAGCCCCTGATGTTCTTCGTCCAGATCATCCTGATCGACAAGACCGGCTTCCATCCGAGTACGTGCTCGCTCGATGCGATGTTTCGCTTGGTGGTCGAATGGGCAGGTAGCCGGATCAAGCGTATGCAGCCGCCGCATTGCATCAGCCATGATGGATACTTTCTCGGCAGGAGCAAGGTGAGATGACAGGAGATCCTGCCCCGGCACTTCGCCCAATAGCAGCCAGTCCCTTCCCGCTTCAGTGACAACGTCGAGCACAGCTGCGCAAGGAACGCCCGTCGTGGCCAGCCACGATAGCCGCGCTGCCTCGTCTTGCAGTTCATTCAGGGCACCGGACAGGTCGGTCTTGACAAAAAGAACCGGGCGCCCCTGCGCTGACAGCCGGAACACGGCGGCATCAGAGCAGCCGATTGTCTGTTGTGCCCAGTCATAGCCGAATAGCCTCTCCACCCAAGCGGCCGGAGAACCTGCGTGCAATCCATCTTGTTCAATCATGCGAAACGATCCTCATCCTGTCTCTTGATCGATCTTTGCAAAAGCCTAGGCCTCCAAAAAAGCCTCCTCACTACTTCTGGAATAGCTCAGAGGCCGAGGCGGCCTCGGCCTCTGCATAAATAAAAAAAATTAGTCAGCCATGGGGCGGAGAATGGGCGGAACTGGGCGGAGTTAGGGGCGGGATGGGCGGAGTTAGGGGCGGGACTATGGTTGCTGACTAATTGAGATGCATGCTTTGCATACTTCTGCCTGCTGGGGAGCCTGGGGACTTTCCACACCCTAACTGACACACATTCCACAGCTGGTTCTTTCCGCCTCAGGATTCTTCCTTTTTCAATATTATTGAAGCATTTATCAGGGTTATTGTCTCATGAGCGGATACATATTTGAATGTATTTAGAAAAATAAACAAATAGGGGTTCCGCGCACATTTCCCCGAAAAGTGCCACCTGACGCGCCCTGTAGCGGCGCATTAAGCGCGGCGGGTGTGGTGGTTACGCGCAGCGTGACCGCTACACTTGCCAGCGCCCTAGCGCCCGCTCCTTTCGCTTTCTTCCCTTCCTTTCTCGCCACGTTCGCCGGCTTTCCCCGTCAAGCTCTAAATCGGGGGCTCCCTTTAGGGTTCCGATTTAGTGCTTTACGGCACCTCGACCCCAAAAAACTTGATTAGGGTGATGGTTCACGTAGTGGGCCATCGCCCTGATAGACGGTTTTTCGCCCTTTGACGTTGGAGTCCACGTTCTTTAATAGTGGACTCTTGTTCCAAACTGGAACAACACTCAACCCTATCTCGGTCTATTCTTTTGATTTATAAGGGATTTTGCCGATTTCGGCCTATTGGTTAAAAAATGAGCTGATTTAACAAAAATTTAACGCGAATTTTAACAAAATATTAACGCTTACAATTTACGCGTTAAGATACATTGATGAGTTTGGACAAACCACAACTAGAATGCAGTGAAAAAAATGCTTTATTTGTGAAATTTGTGATGCTATTGCTTTATTTGTAACCATTATAAGCTGCAATAAACAAGTTAACAACAACAATTGCATTCATTTTATGTTTCAGGTTCAGGGGGAGGTGTGGGAGGTTTTTTAAAGCAAGTAAAACCTCTACAAATGTGGTATGGCTGATTATGATCATGAACAGACTGTGAGGACTGAGGGGCCTGAAATGAGCCTTGGGACTGTGAATCTAAAATACACAAACAATTAGAATCAGTAGTTTAACACATTATACACTTAAAAATTGGATCTCCATTCGCCATTCAGGCTGCGCAACTGTTGGGAAGGGCGATGTTAAACGGCGGAGCTACCACACCGGTTGGAGCTCTTCTTTTTTTTTTTTTTTT</a:t>
            </a:r>
            <a:endParaRPr lang="ja-JP" altLang="en-US" sz="800" dirty="0"/>
          </a:p>
        </p:txBody>
      </p:sp>
    </p:spTree>
    <p:extLst>
      <p:ext uri="{BB962C8B-B14F-4D97-AF65-F5344CB8AC3E}">
        <p14:creationId xmlns:p14="http://schemas.microsoft.com/office/powerpoint/2010/main" val="28583764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41B646C4-9C9A-3FD6-8961-94E6BCD62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0"/>
            <a:ext cx="8629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AF0A8A4-3086-0F16-5AC2-09FC55A5B0D7}"/>
              </a:ext>
            </a:extLst>
          </p:cNvPr>
          <p:cNvSpPr txBox="1"/>
          <p:nvPr/>
        </p:nvSpPr>
        <p:spPr>
          <a:xfrm>
            <a:off x="312538" y="770275"/>
            <a:ext cx="11231761" cy="1200329"/>
          </a:xfrm>
          <a:prstGeom prst="rect">
            <a:avLst/>
          </a:prstGeom>
          <a:noFill/>
        </p:spPr>
        <p:txBody>
          <a:bodyPr wrap="square">
            <a:spAutoFit/>
          </a:bodyPr>
          <a:lstStyle/>
          <a:p>
            <a:r>
              <a:rPr lang="ja-JP" altLang="en-US" b="0" i="0" dirty="0">
                <a:solidFill>
                  <a:srgbClr val="808080"/>
                </a:solidFill>
                <a:effectLst/>
                <a:latin typeface="Spectral"/>
              </a:rPr>
              <a:t>このアセンブリは、オミクロンと武 </a:t>
            </a:r>
            <a:r>
              <a:rPr lang="en-US" altLang="ja-JP" b="0" i="0" dirty="0">
                <a:solidFill>
                  <a:srgbClr val="808080"/>
                </a:solidFill>
                <a:effectLst/>
                <a:latin typeface="Spectral"/>
              </a:rPr>
              <a:t>⁇ 1</a:t>
            </a:r>
            <a:r>
              <a:rPr lang="ja-JP" altLang="en-US" b="0" i="0" dirty="0">
                <a:solidFill>
                  <a:srgbClr val="808080"/>
                </a:solidFill>
                <a:effectLst/>
                <a:latin typeface="Spectral"/>
              </a:rPr>
              <a:t>の相違により、スパイクタンパク質を分割しました。その結果、正午のハッシュマークで分子の端に</a:t>
            </a:r>
            <a:r>
              <a:rPr lang="en-US" altLang="ja-JP" b="0" i="0" dirty="0">
                <a:solidFill>
                  <a:srgbClr val="808080"/>
                </a:solidFill>
                <a:effectLst/>
                <a:latin typeface="Spectral"/>
              </a:rPr>
              <a:t>702bp</a:t>
            </a:r>
            <a:r>
              <a:rPr lang="ja-JP" altLang="en-US" b="0" i="0" dirty="0">
                <a:solidFill>
                  <a:srgbClr val="808080"/>
                </a:solidFill>
                <a:effectLst/>
                <a:latin typeface="Spectral"/>
              </a:rPr>
              <a:t>のスパイクタンパク質が複製されます。</a:t>
            </a:r>
            <a:r>
              <a:rPr lang="en-US" altLang="ja-JP" b="0" i="0" dirty="0">
                <a:solidFill>
                  <a:srgbClr val="808080"/>
                </a:solidFill>
                <a:effectLst/>
                <a:latin typeface="Spectral"/>
              </a:rPr>
              <a:t>Figure 7. This assembly split the spike protein likely due to omicron and Wuhan-1s divergence. As a result there is 702bp of spike protein duplicated on the ends of the molecule at the noon hash mark.</a:t>
            </a:r>
            <a:endParaRPr lang="ja-JP" altLang="en-US" dirty="0"/>
          </a:p>
        </p:txBody>
      </p:sp>
    </p:spTree>
    <p:extLst>
      <p:ext uri="{BB962C8B-B14F-4D97-AF65-F5344CB8AC3E}">
        <p14:creationId xmlns:p14="http://schemas.microsoft.com/office/powerpoint/2010/main" val="2608730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90B0DC7-C622-BA42-0A02-927CDD4D4863}"/>
              </a:ext>
            </a:extLst>
          </p:cNvPr>
          <p:cNvPicPr>
            <a:picLocks noChangeAspect="1"/>
          </p:cNvPicPr>
          <p:nvPr/>
        </p:nvPicPr>
        <p:blipFill>
          <a:blip r:embed="rId2"/>
          <a:stretch>
            <a:fillRect/>
          </a:stretch>
        </p:blipFill>
        <p:spPr>
          <a:xfrm>
            <a:off x="196977" y="0"/>
            <a:ext cx="3409950" cy="6819900"/>
          </a:xfrm>
          <a:prstGeom prst="rect">
            <a:avLst/>
          </a:prstGeom>
        </p:spPr>
      </p:pic>
      <p:pic>
        <p:nvPicPr>
          <p:cNvPr id="4" name="図 3">
            <a:extLst>
              <a:ext uri="{FF2B5EF4-FFF2-40B4-BE49-F238E27FC236}">
                <a16:creationId xmlns:a16="http://schemas.microsoft.com/office/drawing/2014/main" id="{317D6E01-DCF9-8503-C054-D7ECEA8E495F}"/>
              </a:ext>
            </a:extLst>
          </p:cNvPr>
          <p:cNvPicPr>
            <a:picLocks noChangeAspect="1"/>
          </p:cNvPicPr>
          <p:nvPr/>
        </p:nvPicPr>
        <p:blipFill>
          <a:blip r:embed="rId3"/>
          <a:stretch>
            <a:fillRect/>
          </a:stretch>
        </p:blipFill>
        <p:spPr>
          <a:xfrm>
            <a:off x="2114550" y="2821686"/>
            <a:ext cx="3981450" cy="3543300"/>
          </a:xfrm>
          <a:prstGeom prst="rect">
            <a:avLst/>
          </a:prstGeom>
        </p:spPr>
      </p:pic>
      <p:pic>
        <p:nvPicPr>
          <p:cNvPr id="6" name="図 5">
            <a:extLst>
              <a:ext uri="{FF2B5EF4-FFF2-40B4-BE49-F238E27FC236}">
                <a16:creationId xmlns:a16="http://schemas.microsoft.com/office/drawing/2014/main" id="{9F49CCAC-37DE-3C00-F1BF-3C0AF1E3753F}"/>
              </a:ext>
            </a:extLst>
          </p:cNvPr>
          <p:cNvPicPr>
            <a:picLocks noChangeAspect="1"/>
          </p:cNvPicPr>
          <p:nvPr/>
        </p:nvPicPr>
        <p:blipFill>
          <a:blip r:embed="rId4"/>
          <a:stretch>
            <a:fillRect/>
          </a:stretch>
        </p:blipFill>
        <p:spPr>
          <a:xfrm>
            <a:off x="4730053" y="678714"/>
            <a:ext cx="7047419" cy="4082262"/>
          </a:xfrm>
          <a:prstGeom prst="rect">
            <a:avLst/>
          </a:prstGeom>
        </p:spPr>
      </p:pic>
      <p:sp>
        <p:nvSpPr>
          <p:cNvPr id="8" name="テキスト ボックス 7">
            <a:extLst>
              <a:ext uri="{FF2B5EF4-FFF2-40B4-BE49-F238E27FC236}">
                <a16:creationId xmlns:a16="http://schemas.microsoft.com/office/drawing/2014/main" id="{1091A9C1-027A-BC4E-63A1-B8212ADC40DE}"/>
              </a:ext>
            </a:extLst>
          </p:cNvPr>
          <p:cNvSpPr txBox="1"/>
          <p:nvPr/>
        </p:nvSpPr>
        <p:spPr>
          <a:xfrm rot="20025016">
            <a:off x="1341898" y="3272433"/>
            <a:ext cx="10792190" cy="261610"/>
          </a:xfrm>
          <a:prstGeom prst="rect">
            <a:avLst/>
          </a:prstGeom>
          <a:noFill/>
        </p:spPr>
        <p:txBody>
          <a:bodyPr wrap="square">
            <a:spAutoFit/>
          </a:bodyPr>
          <a:lstStyle/>
          <a:p>
            <a:r>
              <a:rPr lang="en-US" altLang="ja-JP" sz="1100" dirty="0">
                <a:latin typeface="Amasis MT Pro Black" panose="02040A04050005020304" pitchFamily="18" charset="0"/>
              </a:rPr>
              <a:t>https://anandamide.substack.com/p/lnp-packaging-of-dsdna?publication_id=456768&amp;post_id=117324494&amp;isFreemail=true</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28939842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4E5B6D6-2065-6C01-D749-16213AA58AAC}"/>
              </a:ext>
            </a:extLst>
          </p:cNvPr>
          <p:cNvSpPr txBox="1"/>
          <p:nvPr/>
        </p:nvSpPr>
        <p:spPr>
          <a:xfrm>
            <a:off x="420291" y="1238191"/>
            <a:ext cx="11351418" cy="4508927"/>
          </a:xfrm>
          <a:prstGeom prst="rect">
            <a:avLst/>
          </a:prstGeom>
          <a:noFill/>
        </p:spPr>
        <p:txBody>
          <a:bodyPr wrap="square">
            <a:spAutoFit/>
          </a:bodyPr>
          <a:lstStyle/>
          <a:p>
            <a:r>
              <a:rPr lang="en-US" altLang="ja-JP" sz="700" b="1" i="0" dirty="0">
                <a:solidFill>
                  <a:srgbClr val="404040"/>
                </a:solidFill>
                <a:effectLst/>
                <a:latin typeface="SF Compact Display"/>
              </a:rPr>
              <a:t>&gt; k141_4</a:t>
            </a:r>
            <a:r>
              <a:rPr lang="ja-JP" altLang="en-US" sz="700" b="1" i="0" dirty="0">
                <a:solidFill>
                  <a:srgbClr val="404040"/>
                </a:solidFill>
                <a:effectLst/>
                <a:latin typeface="SF Compact Display"/>
              </a:rPr>
              <a:t>フラグ</a:t>
            </a:r>
            <a:r>
              <a:rPr lang="en-US" altLang="ja-JP" sz="700" b="1" i="0" dirty="0">
                <a:solidFill>
                  <a:srgbClr val="404040"/>
                </a:solidFill>
                <a:effectLst/>
                <a:latin typeface="SF Compact Display"/>
              </a:rPr>
              <a:t>= 0</a:t>
            </a:r>
            <a:r>
              <a:rPr lang="ja-JP" altLang="en-US" sz="700" b="1" i="0" dirty="0">
                <a:solidFill>
                  <a:srgbClr val="404040"/>
                </a:solidFill>
                <a:effectLst/>
                <a:latin typeface="SF Compact Display"/>
              </a:rPr>
              <a:t>マルチ</a:t>
            </a:r>
            <a:r>
              <a:rPr lang="en-US" altLang="ja-JP" sz="700" b="1" i="0" dirty="0">
                <a:solidFill>
                  <a:srgbClr val="404040"/>
                </a:solidFill>
                <a:effectLst/>
                <a:latin typeface="SF Compact Display"/>
              </a:rPr>
              <a:t>= 20285</a:t>
            </a:r>
            <a:r>
              <a:rPr lang="ja-JP" altLang="en-US" sz="700" b="1" i="0" dirty="0">
                <a:solidFill>
                  <a:srgbClr val="404040"/>
                </a:solidFill>
                <a:effectLst/>
                <a:latin typeface="SF Compact Display"/>
              </a:rPr>
              <a:t>。</a:t>
            </a:r>
            <a:r>
              <a:rPr lang="en-US" altLang="ja-JP" sz="700" b="1" i="0" dirty="0">
                <a:solidFill>
                  <a:srgbClr val="404040"/>
                </a:solidFill>
                <a:effectLst/>
                <a:latin typeface="SF Compact Display"/>
              </a:rPr>
              <a:t>8167 </a:t>
            </a:r>
            <a:r>
              <a:rPr lang="en-US" altLang="ja-JP" sz="700" b="1" i="0" dirty="0" err="1">
                <a:solidFill>
                  <a:srgbClr val="404040"/>
                </a:solidFill>
                <a:effectLst/>
                <a:latin typeface="SF Compact Display"/>
              </a:rPr>
              <a:t>len</a:t>
            </a:r>
            <a:r>
              <a:rPr lang="en-US" altLang="ja-JP" sz="700" b="1" i="0" dirty="0">
                <a:solidFill>
                  <a:srgbClr val="404040"/>
                </a:solidFill>
                <a:effectLst/>
                <a:latin typeface="SF Compact Display"/>
              </a:rPr>
              <a:t> = 8652 GCCTGACGACGGCCGCACGGGGCCTGGCCTGGCCTGACCTGACTGGGAACAAATGCGTGAACTTCAACTTCAACGGGCTGACCGGCACCGGGCGCTG&gt;k141_4 flag=0 multi=20285.8167 </a:t>
            </a:r>
            <a:r>
              <a:rPr lang="en-US" altLang="ja-JP" sz="700" b="1" i="0" dirty="0" err="1">
                <a:solidFill>
                  <a:srgbClr val="404040"/>
                </a:solidFill>
                <a:effectLst/>
                <a:latin typeface="SF Compact Display"/>
              </a:rPr>
              <a:t>len</a:t>
            </a:r>
            <a:r>
              <a:rPr lang="en-US" altLang="ja-JP" sz="700" b="1" i="0" dirty="0">
                <a:solidFill>
                  <a:srgbClr val="404040"/>
                </a:solidFill>
                <a:effectLst/>
                <a:latin typeface="SF Compact Display"/>
              </a:rPr>
              <a:t>=8652 GGGCTTCTCTGCTCTGGAACCCCTGGTGGATCTGCCCATCGGCATCAACATCACCCGGTTTCAGACACTGCTGGCCCTGCACAGAAGCTACCTGACACCTGGCGATAGCAGCAGCGGAGGGACAGCTGGTGCCGCCGCTTACTATGTGGGCTAACTGCAGCCTAGAACCTTCCTGCTGAAGTACAACGAGAACGGCACCATCACCGACGCCGTGGACTGCGCCCTGGACCCTCTGAGCGAGACCACGTGCACCCTGAAGAGCTTCACCGTGGAGAAGGGCATCTACCAGACCAGCAACTTCCGGGTGCAGCCCACCGAGAGCATCGTGCGGTTCCCCAACATCACCAACCTGTGCCCCTTCGGCGAGGTGTTCAACGCCACCCGGTTCGCCAGCGTGTACGCCTGGAACCGGAAGCGGATCAGCAACTGCGTGGCCGACTACAGCGTGCTGTACAACAGCGCCAGCTTCAGCACCTTCAAGTGCTACGGCGTGAGCCCCACCAAGCTGAACGACCTGTGCTTCACCAACGTGTACGCCGACAGCTTCGTGATCCGTGGCGACGAGGTGCGGCAGATCGCACCCGGCCAGACAGGCAAGATCGCCGACTACAACTACAAGCTGCCCGACGACTTCACCGGCTGCGTGATCGCCTGGAACAGCAACAACCTCGACAGCAAGGTGGGCGGCAACTACAACTACCTGTACCGGCTGTTCCGGAAGAGCAACCTGAAGCCCTTCGAGCGGGACATCAGCACCGAGATCTACCAAGCCGGCTCCACCCCTTGCAACGGCGTGGAGGGCTTCAACTGCTACTTCCCTCTGCAGAGCTACGGCTTCCAGCCCACCAACGGCGTGGGCTACCAGCCCTACCGGGTGGTGGTGCTGAGCTTCGAGCTGCTGCACGCCCCAGCCACCGTGTGTGGCCCCAAGAAGAGCACCAACCTGGTGAAGAACAAGTGCGTGAACTTCAACTTCAACGGCCTTACCGGCACCGGCGTGCTGACCGAGAGCAACAAGAAATTCCTGCCCTTTCAGCAGTTCGGCCGGGACATCGCCGACACCACCGACGCTGTGCGGGATCCCCAGACCCTGGAGATCCTGGACATCACCCCTTGCAGCTTCGGCGGCGTGAGCGTGATCACCCCAGGCACCAACACCAGCAACCAGGTGGCCGTGCTGTACCAGGGTGTGAACTGCACCGAGGTGCCCGTGGCCATCCACGCCGACCAGCTGACACCCACCTGGCGGGTCTACAGCACCGGCAGCAACGTGTTCCAGACCCGGGCCGGTTGCCTGATCGGCGCCGAGCACGTGAACAACAGCTACGAGTGCGACATCCCCATCGGCGCCGGCATCTGTGCCAGCTACCAGACCCAGACCAATTCACCCCGGAGGGCAAGGAGCGTGGCCAGCCAGAGCATCATCGCCTACACCATGAGCCTGGGCGCCGAGAACAGCGTGGCCTACAGCAACAACAGCATCGCCATCCCCACCAACTTCACCATCAGCGTGACCACCGAGATTCTGCCCGTGAGCATGACCAAGACCAGCGTGGACTGCACCATGTACATCTGCGGCGACAGCACCGAGTGCAGCAACCTGCTGCTGCAGTACGGCAGCTTCTGCACCCAGCTGAACCGGGCCCTGACCGGCATCGCCGTGGAGCAGGACAAGAACACCCAGGAGGTGTTCGCCCAGGTGAAGCAGATCTACAAGACCCCTCCCATCAAGGACTTCGGCGGCTTCAACTTCAGCCAGATCCTGCCCGACCCCAGCAAGCCCAGCAAGCGGAGCTTCATCGAGGACCTGCTGTTCAACAAGGTGACCCTAGCCGACGCCGGCTTCATCAAGCAGTACGGCGACTGCCTCGGCGACATAGCCGCCCGGGACCTGATCTGCGCCCAGAAGTTCAACGGCCTGACCGTGCTGCCTCCCCTGCTGACCGACGAGATGATCGCCCAGTACACCAGCGCCCTGTTAGCCGGAACCATCACCAGCGGCTGGACTTTCGGCGCTGGAGCCGCTCTGCAGATCCCCTTCGCCATGCAGATGGCCTACCGGTTCAACGGCATCGGCGTGACCCAGAACGTGCTGTACGAGAACCAGAAGCTGATCGCCAACCAGTTCAACAGCGCCATCGGCAAGATCCAGGACAGCCTGAGCAGCACCGCTAGCGCCCTGGGCAAGCTGCAGGACGTGGTGAACCAGAACGCCCAGGCCCTGAACACCCTGGTGAAGCAGCTGAGCAGCAACTTCGGCGCCATCAGCAGCGTGCTGAACGACATCCTGAGCCGGCTGGACCCTCCCGAGGCCGAGGTGCAGATCGACCGGCTGATCACTGGCCGGCTGCAGAGCCTGCAGACCTACGTGACCCAGCAGCTGATCCGGGCCGCCGAGATTCGGGCCAGCGCCAACCTGGCCGCCACCAAGATGAGCGAGTGCGTGCTGGGCCAGAGCAAGCGGGTGGACTTCTGCGGCAAGGGCTACCACCTGATGAGCTTTCCCCAGAGCGCACCCCACGGAGTGGTGTTCCTGCACGTGACCTACGTGCCCGCCCAGGAGAAGAACTTCACCACCGCCCCAGCCATCTGCCACGACGGCAAAGCCCACTTTCCTAGAGAAGGCGTGTTCGTGTCCAACGGCACCCATTGGTTCGTGACACAGCGGAACTTCTACGAGCCCCAGATCATCACCACCGACAACACCTTCGTGTCTGGCAACTGCGACGTCGTGATCGGCATTGTGAACAATACCGTGTACGACCCTCTGCAGCCCGAGCTGGACAGCTTCAAAGAGGAACTGGACAAGTACTTTAAGAACCACACAAGCCCCGACGTGGACCTGGGCGATATCAGCGGAATCAATGCCAGCGTCGTGAACATCCAGAAAGAGATCGACCGGCTGAACGAGGTGGCCAAGAATCTGAACGAGAGCCTGATCGACCTGCAAGAACTGGGGAAGTACGAGCAGTACATCAAGTGGCCCTGGTACATCTGGCTGGGCTTTATCGCCGGACTGATTGCCATCGTGATGGTCACAATCATGCTGTGTTGCATGACCAGCTGCTGTAGCTGCCTGAAGGGCTGTTGTAGCTGTGGCAGCTGCTGCAAGTTCGACGAGGACGATTCTGAGCCCGTGCTGAAGGGCGTGAAACTGCACTACACATGATGACTCGAGCTGGTACTGCATGCACGCAATGCTAGCTGCCCCTTTCCCGTCCTGGGTACCCCGAGTCTCCCCCGACCTCGGGTCCCAGGTATGCTCCCACCTCCACCTGCCCCACTCACCACCTCTGCTAGTTCCAGACACCTCCCAAGCACGCAGCAATGCAGCTCAAAACGCTTAGCCTAGCCACACCCCCACGGGAAACAGCAGTGATTAACCTTTAGCAATAAACGAAAGTTTAACTAAGCTATACTAACCCCAGGGTTGGTCAATTTCGTGCCAGCCACACCCTGGAGCTAGCAAAAAAAAAAAAAGAAGAGCTCCAACCGGTGTGGTAGCTCCGCCGTTTAACATCGCCCTTCCCAACAGTTGCGCAGCCTGAATGGCGAATGGAGATCCAATTTTTAAGTGTATAATGTGTTAAACTACTGATTCTAATTGTTTGTGTATTTTAGATTCACAGTCCCAAGGCTCATTTCAGGCCCCTCAGTCCTCACAGTCTGTTCATGATCATAATCAGCCATACCACATTTGTAGAGGTTTTACTTGCTTTAAAAAACCTCCCACACCTCCCCCTGAACCTGAAACATAAAATGAATGCAATTGTTGTTGTTAACTTGTTTATTGCAGCTTATAATGGTTACAAATAAAGCAATAGCATCACAAATTTCACAAATAAAGCATTTTTTTCACTGCATTCTAGTTGTGGTTTGTCCAAACTCATCAATGTATCTTAACGCGTAAATTGTAAGCGTTAATATTTTGTTAAAATTCGCGTTAAATTTTTGTTAAATCAGCTCATTTTTTAACCAATAGGCCGAAATCGGCAAAATCCCTTATAAATCAAAAGAATAGACCGAGATAGGGTTGAGTGTTGTTCCAGTTTGGAACAAGAGTCCACTATTAAAGAACGTGGACTCCAACGTCAAAGGGCGAAAAACCGTCTATCAGGGCGATGGCCCACTACGTGAACCATCACCCTAATCAAGTTTTTTGGGGTCGAGGTGCCGTAAAGCACTAAATCGGAACCCTAAAGGGAGCCCCCGATTTAGAGCTTGACGGGGAAAGCCGGCGAACGTGGCGAGAAAGGAAGGGAAGAAAGCGAAAGGAGCGGGCGCTAGGGCGCTGGCAAGTGTAGCGGTCACGCTGCGCGTAACCACCACACCCGCCGCGCTTAATGCGCCGCTACAGGGCGCGTCAGGTGGCACTTTTCGGGGAAATGTGCGCGGAACCCCTATTTGTTTATTTTTCTAAATACATTCAAATATGTATCCGCTCATGAGACAATAACCCTGATAAATGCTTCAATAATATTGAAAAAGGAAGAATCCTGAGGCGGAAAGAACCAGCTGTGGAATGTGTGTCAGTTAGGGTGTGGAAAGTCCCCAGGCTCCCCAGCAGGCAGAAGTATGCAAAGCATGCATCTCAATTAGTCAGCAACCATAGTCCCGCCCCTAACTCCGCCCATCCCGCCCCTAACTCCGCCCAGTTCCGCCCATTCTCCGCCCCATGGCTGACTAATTTTTTTTATTTATGCAGAGGCCGAGGCCGCCTCGGCCTCTGAGCTATTCCAGAAGTAGTGAGGAGGCTTTTTTGGAGGCCTAGGCTTTTGCAAAGATCGATCAAGAGACAGGATGAGGATCGTTTCGCATGATTGAACAAGATGGATTGCACGCAGGTTCTCCGGCCGCTTGGGTGGAGAGGCTATTCGGCTATGACTGGGCACAACAGACAATCGGCTGCTCTGATGCCGCCGTGTTCCGGCTGTCAGCGCAGGGGCGCCCGGTTCTTTTTGTCAAGACCGACCTGTCCGGTGCCCTGAATGAACTGCAAGACGAGGCAGCGCGGCTATCGTGGCTGGCCACGACGGGCGTTCCTTGCGCAGCTGTGCTCGACGTTGTCACTGAAGCGGGAAGGGACTGGCTGCTATTGGGCGAAGTGCCGGGGCAGGATCTCCTGTCATCTCACCTTGCTCCTGCCGAGAAAGTATCCATCATGGCTGATGCAATGCGGCGGCTGCATACGCTTGATCCGGCTACCTGCCCATTCGACCACCAAGCGAAACATCGCATCGAGCGAGCACGTACTCGGATGGAAGCCGGTCTTGTCGATCAGGATGATCTGGACGAAGAACATCAGGGGCTCGCGCCAGCCGAACTGTTCGCCAGGCTCAAGGCGAGCATGCCCGACGGCGAGGATCTCGTCGTGACCCATGGCGATGCCTGCTTGCCGAATATCATGGTGGAAAATGGCCGCTTTTCTGGATTCATCGACTGTGGCCGGCTGGGTGTGGCGGACCGCTATCAGGACATAGCGTTGGCTACCCGTGATATTGCTGAAGAACTTGGCGGCGAATGGGCTGACCGCTTCCTCGTGCTTTACGGTATCGCCGCTCCCGATTCGCAGCGCATCGCCTTCTATCGCCTTCTTGACGAGTTCTTCTGAGCGGGACTCTGGGGTTCGAAATGACCGACCAAGCGACGCCCAACCTGCCATCACGAGATTTCGATTCCACCGCCGCCTTCTATGAAAGGTTGGGCTTCGGAATCGTTTTCCGGGACGCCGGCTGGATGATCCTCCAGCGCGGGGATCTCATGCTGGAGTTCTTCGCCCACCCTAGGGGGAGGCTAACTGAAACACGGAAGGAGACAATACCGGAAGGAACCCGCGCTATGACGGCAATAAAAAGACAGAATAAAACGCACGGTGTTGGGTCGTTTGTTCATAAACGCGGGGTTCGGTCCCAGGGCTGGCACTCTGTCGATACCCCACCGAGACCCCATTGGGGCCAATACGCCCGCGTTTCTTCCTTTTCCCCACCCCACCCCCCAAGTTCGGGTGAAGGCCCAGGGCTCGCAGCCAACGTCGGGGCGGCAGGCCCTGCCATAGCCTCAGGTTACTCATATATACTTTAGATTGATTTAAAACTTCATTTTTAATTTAAAAGGATCTAGGTGAAGATCCTTTTTGATAATCTCATGACCAAAATCCCTTAACGTGAGTTTTCGTTCCACTGAGCGTCAGACCCCGTAGAAAAGATCAAAGGATCTTCTTGAGATCCTTTTTTTCTGCGCGTAATCTGCTGCTTGCAAACAAAAAAACCACCGCTACCAGCGGTGGTTTGTTTGCCGGATCAAGAGCTACCAACTCTTTTTCCGAAGGTAACTGGCTTCAGCAGAGCGCAGATACCAAATACTGTTCTTCTAGTGTAGCCGTAGTTAGGCCACCACTTCAAGAACTCTGTAGCACCGCCTACATACCTCGCTCTGCTAATCCTGTTACCAGTGGCTGCTGCCAGTGGCGATAAGTCGTGTCTTACCGGGTTGGACTCAAGACGATAGTTACCGGATAAGGCGCAGCGGTCGGGCTGAACGGGGGGTTCGTGCACACAGCCCAGCTTGGAGCGAACGACCTACACCGAACTGAGATACCTACAGCGTGAGCTATGAGAAAGCGCCACGCTTCCCGAAGGGAGAAAGGCGGACAGGTATCCGGTAAGCGGCAGGGTCGGAACAGGAGAGCGCACGAGGGAGCTTCCAGGGGGAAACGCCTGGTATCTTTATAGTCCTGTCGGGTTTCGCCACCTCTGACTTGAGCGTCGATTTTTGTGATGCTCGTCAGGGGGGCGGAGCCTATGGAAAAACGCCAGCAACGCGGCCTTTTTACGGTTCCTGGCCTTTTGCTGGCCTTTTGCTCACATGTTCTTTCCTGCGTTATCCCCTGATTCTGTGGATAACCGTATTACCGCCATGCATTAGTTATTAATTAATACGACTCACTATAAGAATAAACTAGTATTCTTCTGGTCCCCACAGACTCAGAGAGAACCCGCCACCATGTTCGTGTTCCTGGTGCTGCTGCCTCTGGTGTCCAGCCAGTGTGTGAACCTGACCACAAGAACACAGCTGCCTCCAGCCTACACCAACAGCGTTACCAGAGGCGTGTACTACCCCGACAAGGTGTTCAGATCCAGCGTGCTGCACTCTACCCAGGACCTGTTCCTGCCTTTCTTCAGCAACGTGACCTGGTTCCACGCCATCTCCGGCACCAATGGCACCAAGAGATTCGACAACCCCGTGCTGCCCTTCAACGACGGGGTGTACTTTGCCAGCACCGAGAAGTCCAACATCATCAGAGGCTGGATCTTCGGCACCACACTGGACAGCAAGACCCAGAGCCTGCTGATCGTGAACAACGCCACCAACGTGGTCATCAAAGTGTGCGAGTTCCAGTTCTGCAACGACCCCTTCCTGGACGTCTACTACCACAAGAACAACAAGAGCTGGATGGAAAGCGAGTTCCGGGTGTACAGCAGCGCCAACAACTGCACCTTCGAGTACGTGTCCCAGCCTTTCCTGATGGACCTGGAAGGCAAGCATGGCAACTTCAAGAACCTGCGCGAGTTCGTGTTTAAGAACATCGACGGCTACTTCAAGATCTACAGCAAGCACACCCCTATCAACCTCGTGCGGGATCTGCCTCAGGGCTTCTCTGCTCTGGAACCCCTGGTGGATCTGCCCATCGGCATCAACATCACCCGGTTTCAGACACTGCTGGCCCTGCACAGAAGCTACCTGACACCTGGCGATAGCAGCAGCGGATGGACAGCTGGTGCCGCCGCTTACTATGTGGGCTACCTGCAGCCTAGAACCTTCCTGCTGAAGTACAACGAGAACGGCACCATCACCGACGCCGTGGATTGTGCTCTGGATCCTCTGAGCGAGACAAAGTGCACCCTGAAGTCCTTCACCGTGGAAAAGGGCATCTACCAGACCAGCAACTTCCGGGTGCAGCCCACCGAATCCATCGTGCGGTTCCCCAATATCACCAATCTGTGCCCCTTCGGCGAGGTGTTCAATGCCACCAGATTCGCCTCTGTGTACGCCTGGAACCTGAAGCGGATCAGCAATTGCGTGGCCGACTACTCCGTGCTGTACAACTCCGCCAGCTTCAGCACCTTCAAGTGCTACGGCGTGTCCCCTACCAAGCTGAACGACCTGTGCTTCACAAACGTGTACGCCGACAGCTTCGTGATCCGGGGAAACGAAGTGCGGCAGATTGCCCCTGGACAGACAGGCAACATCGCCGACTACAACTACAAGCTGCCCGACGACTTCACCGGCTGTGTGATTGCCTGGAACAGCAACAAGCTGGACTCCAAAGTCGGCGGCAACTACAATTACAGGTACCGGCTGTTCCGGAAGTCCAATCTGAAGCCCTTCGAGCGGGACATCTCCACCGAGATCTATCAGGCCGGCAACAAGCCTTGTAACGGCGTGGCAGGCGTGAACTGCTACTTCCCACTGCAGTCCTACGGCTTTAGGCCCACATACGGCGTGGGCCACCAGCCCTACAGAGTGGTGGTGCTGAGCTTCGAACTGCTGCATGCCCCTGCCACAGTGTGCGGCCCTAAGAAAAGCACCAATCTCGTGAAGAACAAATGCGTGAACTTCAACTTCAACGGCCTGACCGGCACCGGCGTGCTG</a:t>
            </a:r>
            <a:endParaRPr lang="ja-JP" altLang="en-US" sz="700" dirty="0"/>
          </a:p>
        </p:txBody>
      </p:sp>
    </p:spTree>
    <p:extLst>
      <p:ext uri="{BB962C8B-B14F-4D97-AF65-F5344CB8AC3E}">
        <p14:creationId xmlns:p14="http://schemas.microsoft.com/office/powerpoint/2010/main" val="40383565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DA96E677-993C-C31D-DD94-0D6B30F46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0" y="0"/>
            <a:ext cx="5014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AA981A3-1913-32E0-E1FF-0029707F35F0}"/>
              </a:ext>
            </a:extLst>
          </p:cNvPr>
          <p:cNvSpPr txBox="1"/>
          <p:nvPr/>
        </p:nvSpPr>
        <p:spPr>
          <a:xfrm>
            <a:off x="984051" y="1917204"/>
            <a:ext cx="6097190" cy="923330"/>
          </a:xfrm>
          <a:prstGeom prst="rect">
            <a:avLst/>
          </a:prstGeom>
          <a:noFill/>
        </p:spPr>
        <p:txBody>
          <a:bodyPr wrap="square">
            <a:spAutoFit/>
          </a:bodyPr>
          <a:lstStyle/>
          <a:p>
            <a:r>
              <a:rPr lang="ja-JP" altLang="en-US" b="0" i="0" dirty="0">
                <a:solidFill>
                  <a:srgbClr val="808080"/>
                </a:solidFill>
                <a:effectLst/>
                <a:latin typeface="Spectral"/>
              </a:rPr>
              <a:t>モダナベクトルとシュードモナスベクトルの</a:t>
            </a:r>
            <a:r>
              <a:rPr lang="en-US" altLang="ja-JP" b="0" i="0" dirty="0">
                <a:solidFill>
                  <a:srgbClr val="808080"/>
                </a:solidFill>
                <a:effectLst/>
                <a:latin typeface="Spectral"/>
              </a:rPr>
              <a:t>BLAST</a:t>
            </a:r>
            <a:r>
              <a:rPr lang="ja-JP" altLang="en-US" b="0" i="0" dirty="0">
                <a:solidFill>
                  <a:srgbClr val="808080"/>
                </a:solidFill>
                <a:effectLst/>
                <a:latin typeface="Spectral"/>
              </a:rPr>
              <a:t>アライメント。</a:t>
            </a:r>
            <a:r>
              <a:rPr lang="en-US" altLang="ja-JP" b="0" i="0" dirty="0">
                <a:solidFill>
                  <a:srgbClr val="808080"/>
                </a:solidFill>
                <a:effectLst/>
                <a:latin typeface="Spectral"/>
              </a:rPr>
              <a:t>Figure 8. BLAST alignment of the Moderna vector to the Pseudomonas vector.</a:t>
            </a:r>
            <a:endParaRPr lang="ja-JP" altLang="en-US" dirty="0"/>
          </a:p>
        </p:txBody>
      </p:sp>
    </p:spTree>
    <p:extLst>
      <p:ext uri="{BB962C8B-B14F-4D97-AF65-F5344CB8AC3E}">
        <p14:creationId xmlns:p14="http://schemas.microsoft.com/office/powerpoint/2010/main" val="13917328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6F0CA835-A8CD-347D-C403-C4E62FD2E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969" y="183356"/>
            <a:ext cx="539115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89F10F10-0313-5BE7-C8FB-C842D4C3C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1890713"/>
            <a:ext cx="98488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1BF518EE-EEF4-7573-137C-BC43BD28375B}"/>
              </a:ext>
            </a:extLst>
          </p:cNvPr>
          <p:cNvSpPr txBox="1"/>
          <p:nvPr/>
        </p:nvSpPr>
        <p:spPr>
          <a:xfrm>
            <a:off x="684014" y="907256"/>
            <a:ext cx="6097190" cy="923330"/>
          </a:xfrm>
          <a:prstGeom prst="rect">
            <a:avLst/>
          </a:prstGeom>
          <a:noFill/>
        </p:spPr>
        <p:txBody>
          <a:bodyPr wrap="square">
            <a:spAutoFit/>
          </a:bodyPr>
          <a:lstStyle/>
          <a:p>
            <a:r>
              <a:rPr lang="ja-JP" altLang="en-US" b="0" i="0" dirty="0">
                <a:solidFill>
                  <a:srgbClr val="808080"/>
                </a:solidFill>
                <a:effectLst/>
                <a:latin typeface="Spectral"/>
              </a:rPr>
              <a:t>ファイザーベクトルからシュードモナスベクトルの</a:t>
            </a:r>
            <a:r>
              <a:rPr lang="en-US" altLang="ja-JP" b="0" i="0" dirty="0">
                <a:solidFill>
                  <a:srgbClr val="808080"/>
                </a:solidFill>
                <a:effectLst/>
                <a:latin typeface="Spectral"/>
              </a:rPr>
              <a:t>BLAST</a:t>
            </a:r>
            <a:r>
              <a:rPr lang="ja-JP" altLang="en-US" b="0" i="0" dirty="0">
                <a:solidFill>
                  <a:srgbClr val="808080"/>
                </a:solidFill>
                <a:effectLst/>
                <a:latin typeface="Spectral"/>
              </a:rPr>
              <a:t>分析。</a:t>
            </a:r>
            <a:r>
              <a:rPr lang="en-US" altLang="ja-JP" b="0" i="0" dirty="0">
                <a:solidFill>
                  <a:srgbClr val="808080"/>
                </a:solidFill>
                <a:effectLst/>
                <a:latin typeface="Spectral"/>
              </a:rPr>
              <a:t>Figure 9. BLAST analysis of the Pfizer vector to the Pseudomonas vector.</a:t>
            </a:r>
            <a:endParaRPr lang="ja-JP" altLang="en-US" dirty="0"/>
          </a:p>
        </p:txBody>
      </p:sp>
    </p:spTree>
    <p:extLst>
      <p:ext uri="{BB962C8B-B14F-4D97-AF65-F5344CB8AC3E}">
        <p14:creationId xmlns:p14="http://schemas.microsoft.com/office/powerpoint/2010/main" val="9612308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7C0AFA7C-34E1-CB83-2A97-1032F84FB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850"/>
            <a:ext cx="12192000" cy="64643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893E4D1-3E1B-5277-9D53-343118081EB4}"/>
              </a:ext>
            </a:extLst>
          </p:cNvPr>
          <p:cNvSpPr txBox="1"/>
          <p:nvPr/>
        </p:nvSpPr>
        <p:spPr>
          <a:xfrm>
            <a:off x="3048595" y="2967335"/>
            <a:ext cx="6097190" cy="923330"/>
          </a:xfrm>
          <a:prstGeom prst="rect">
            <a:avLst/>
          </a:prstGeom>
          <a:noFill/>
        </p:spPr>
        <p:txBody>
          <a:bodyPr wrap="square">
            <a:spAutoFit/>
          </a:bodyPr>
          <a:lstStyle/>
          <a:p>
            <a:r>
              <a:rPr lang="ja-JP" altLang="en-US" b="0" i="0" dirty="0">
                <a:solidFill>
                  <a:srgbClr val="808080"/>
                </a:solidFill>
                <a:effectLst/>
                <a:latin typeface="Spectral"/>
              </a:rPr>
              <a:t>ベクターの</a:t>
            </a:r>
            <a:r>
              <a:rPr lang="en-US" altLang="ja-JP" b="0" i="0" dirty="0">
                <a:solidFill>
                  <a:srgbClr val="808080"/>
                </a:solidFill>
                <a:effectLst/>
                <a:latin typeface="Spectral"/>
              </a:rPr>
              <a:t>Moderna</a:t>
            </a:r>
            <a:r>
              <a:rPr lang="ja-JP" altLang="en-US" b="0" i="0" dirty="0">
                <a:solidFill>
                  <a:srgbClr val="808080"/>
                </a:solidFill>
                <a:effectLst/>
                <a:latin typeface="Spectral"/>
              </a:rPr>
              <a:t>バイアル</a:t>
            </a:r>
            <a:r>
              <a:rPr lang="en-US" altLang="ja-JP" b="0" i="0" dirty="0">
                <a:solidFill>
                  <a:srgbClr val="808080"/>
                </a:solidFill>
                <a:effectLst/>
                <a:latin typeface="Spectral"/>
              </a:rPr>
              <a:t>2</a:t>
            </a:r>
            <a:r>
              <a:rPr lang="ja-JP" altLang="en-US" b="0" i="0" dirty="0">
                <a:solidFill>
                  <a:srgbClr val="808080"/>
                </a:solidFill>
                <a:effectLst/>
                <a:latin typeface="Spectral"/>
              </a:rPr>
              <a:t>の深度分析を読み取り、シーケンスを挿入します。</a:t>
            </a:r>
            <a:r>
              <a:rPr lang="en-US" altLang="ja-JP" b="0" i="0" dirty="0">
                <a:solidFill>
                  <a:srgbClr val="808080"/>
                </a:solidFill>
                <a:effectLst/>
                <a:latin typeface="Spectral"/>
              </a:rPr>
              <a:t>Figure 10. Read depth analysis of Moderna vial 2 for the vector and insert sequences.</a:t>
            </a:r>
            <a:endParaRPr lang="ja-JP" altLang="en-US" dirty="0"/>
          </a:p>
        </p:txBody>
      </p:sp>
    </p:spTree>
    <p:extLst>
      <p:ext uri="{BB962C8B-B14F-4D97-AF65-F5344CB8AC3E}">
        <p14:creationId xmlns:p14="http://schemas.microsoft.com/office/powerpoint/2010/main" val="10735753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A745C43F-6980-932E-BE88-185FC51F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3" y="0"/>
            <a:ext cx="1204436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548FBAF-D5CD-D234-23C1-D25374D0ABCE}"/>
              </a:ext>
            </a:extLst>
          </p:cNvPr>
          <p:cNvSpPr txBox="1"/>
          <p:nvPr/>
        </p:nvSpPr>
        <p:spPr>
          <a:xfrm>
            <a:off x="5441752" y="155466"/>
            <a:ext cx="6097190" cy="646331"/>
          </a:xfrm>
          <a:prstGeom prst="rect">
            <a:avLst/>
          </a:prstGeom>
          <a:noFill/>
        </p:spPr>
        <p:txBody>
          <a:bodyPr wrap="square">
            <a:spAutoFit/>
          </a:bodyPr>
          <a:lstStyle/>
          <a:p>
            <a:r>
              <a:rPr lang="ja-JP" altLang="en-US" b="0" i="0" dirty="0">
                <a:solidFill>
                  <a:srgbClr val="808080"/>
                </a:solidFill>
                <a:effectLst/>
                <a:latin typeface="Spectral"/>
              </a:rPr>
              <a:t>ファイザー</a:t>
            </a:r>
            <a:r>
              <a:rPr lang="en-US" altLang="ja-JP" b="0" i="0" dirty="0">
                <a:solidFill>
                  <a:srgbClr val="808080"/>
                </a:solidFill>
                <a:effectLst/>
                <a:latin typeface="Spectral"/>
              </a:rPr>
              <a:t>2</a:t>
            </a:r>
            <a:r>
              <a:rPr lang="ja-JP" altLang="en-US" b="0" i="0" dirty="0">
                <a:solidFill>
                  <a:srgbClr val="808080"/>
                </a:solidFill>
                <a:effectLst/>
                <a:latin typeface="Spectral"/>
              </a:rPr>
              <a:t>価バイアルの深さ分析</a:t>
            </a:r>
            <a:r>
              <a:rPr lang="en-US" altLang="ja-JP" b="0" i="0" dirty="0">
                <a:solidFill>
                  <a:srgbClr val="808080"/>
                </a:solidFill>
                <a:effectLst/>
                <a:latin typeface="Spectral"/>
              </a:rPr>
              <a:t>1</a:t>
            </a:r>
            <a:r>
              <a:rPr lang="ja-JP" altLang="en-US" b="0" i="0" dirty="0">
                <a:solidFill>
                  <a:srgbClr val="808080"/>
                </a:solidFill>
                <a:effectLst/>
                <a:latin typeface="Spectral"/>
              </a:rPr>
              <a:t>をお読みください。</a:t>
            </a:r>
            <a:r>
              <a:rPr lang="en-US" altLang="ja-JP" b="0" i="0" dirty="0">
                <a:solidFill>
                  <a:srgbClr val="808080"/>
                </a:solidFill>
                <a:effectLst/>
                <a:latin typeface="Spectral"/>
              </a:rPr>
              <a:t>Figure 11. Read Depth analysis of the Pfizer bivalent vial 1.</a:t>
            </a:r>
            <a:endParaRPr lang="ja-JP" altLang="en-US" dirty="0"/>
          </a:p>
        </p:txBody>
      </p:sp>
    </p:spTree>
    <p:extLst>
      <p:ext uri="{BB962C8B-B14F-4D97-AF65-F5344CB8AC3E}">
        <p14:creationId xmlns:p14="http://schemas.microsoft.com/office/powerpoint/2010/main" val="7952214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A0253075-2298-D031-7BA2-117AF3C64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0"/>
            <a:ext cx="11991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B7AFEEF-63FF-53EB-D896-C637B5064575}"/>
              </a:ext>
            </a:extLst>
          </p:cNvPr>
          <p:cNvSpPr txBox="1"/>
          <p:nvPr/>
        </p:nvSpPr>
        <p:spPr>
          <a:xfrm>
            <a:off x="2169914" y="1120319"/>
            <a:ext cx="6097190" cy="2031325"/>
          </a:xfrm>
          <a:prstGeom prst="rect">
            <a:avLst/>
          </a:prstGeom>
          <a:noFill/>
        </p:spPr>
        <p:txBody>
          <a:bodyPr wrap="square">
            <a:spAutoFit/>
          </a:bodyPr>
          <a:lstStyle/>
          <a:p>
            <a:r>
              <a:rPr lang="ja-JP" altLang="en-US" b="0" i="0" dirty="0">
                <a:solidFill>
                  <a:srgbClr val="808080"/>
                </a:solidFill>
                <a:effectLst/>
                <a:latin typeface="Spectral"/>
              </a:rPr>
              <a:t>ワトソン</a:t>
            </a:r>
            <a:r>
              <a:rPr lang="en-US" altLang="ja-JP" b="0" i="0" dirty="0">
                <a:solidFill>
                  <a:srgbClr val="808080"/>
                </a:solidFill>
                <a:effectLst/>
                <a:latin typeface="Spectral"/>
              </a:rPr>
              <a:t>vs</a:t>
            </a:r>
            <a:r>
              <a:rPr lang="ja-JP" altLang="en-US" b="0" i="0" dirty="0">
                <a:solidFill>
                  <a:srgbClr val="808080"/>
                </a:solidFill>
                <a:effectLst/>
                <a:latin typeface="Spectral"/>
              </a:rPr>
              <a:t>クリック読み取り深度分析。クリックストランドカバレッジからワトソンストランドカバレッジ</a:t>
            </a:r>
            <a:r>
              <a:rPr lang="en-US" altLang="ja-JP" b="0" i="0" dirty="0">
                <a:solidFill>
                  <a:srgbClr val="808080"/>
                </a:solidFill>
                <a:effectLst/>
                <a:latin typeface="Spectral"/>
              </a:rPr>
              <a:t>= 0</a:t>
            </a:r>
            <a:r>
              <a:rPr lang="ja-JP" altLang="en-US" b="0" i="0" dirty="0">
                <a:solidFill>
                  <a:srgbClr val="808080"/>
                </a:solidFill>
                <a:effectLst/>
                <a:latin typeface="Spectral"/>
              </a:rPr>
              <a:t>を差し引いた場合、</a:t>
            </a:r>
            <a:r>
              <a:rPr lang="en-US" altLang="ja-JP" b="0" i="0" dirty="0">
                <a:solidFill>
                  <a:srgbClr val="808080"/>
                </a:solidFill>
                <a:effectLst/>
                <a:latin typeface="Spectral"/>
              </a:rPr>
              <a:t>DNA</a:t>
            </a:r>
            <a:r>
              <a:rPr lang="ja-JP" altLang="en-US" b="0" i="0" dirty="0">
                <a:solidFill>
                  <a:srgbClr val="808080"/>
                </a:solidFill>
                <a:effectLst/>
                <a:latin typeface="Spectral"/>
              </a:rPr>
              <a:t>があります。それが不均衡であるとき、あなたは主に感覚鎖</a:t>
            </a:r>
            <a:r>
              <a:rPr lang="en-US" altLang="ja-JP" b="0" i="0" dirty="0">
                <a:solidFill>
                  <a:srgbClr val="808080"/>
                </a:solidFill>
                <a:effectLst/>
                <a:latin typeface="Spectral"/>
              </a:rPr>
              <a:t>mRNA</a:t>
            </a:r>
            <a:r>
              <a:rPr lang="ja-JP" altLang="en-US" b="0" i="0" dirty="0">
                <a:solidFill>
                  <a:srgbClr val="808080"/>
                </a:solidFill>
                <a:effectLst/>
                <a:latin typeface="Spectral"/>
              </a:rPr>
              <a:t>を持っています。</a:t>
            </a:r>
            <a:r>
              <a:rPr lang="en-US" altLang="ja-JP" b="0" i="0" dirty="0">
                <a:solidFill>
                  <a:srgbClr val="808080"/>
                </a:solidFill>
                <a:effectLst/>
                <a:latin typeface="Spectral"/>
              </a:rPr>
              <a:t>Figure 12. Watson vs Crick Read depth analysis. When Crick strand coverage minus Watson strand coverage = 0, you have DNA. When it’s imbalanced, you have mostly sense strand mRNA.</a:t>
            </a:r>
            <a:endParaRPr lang="ja-JP" altLang="en-US" dirty="0"/>
          </a:p>
        </p:txBody>
      </p:sp>
    </p:spTree>
    <p:extLst>
      <p:ext uri="{BB962C8B-B14F-4D97-AF65-F5344CB8AC3E}">
        <p14:creationId xmlns:p14="http://schemas.microsoft.com/office/powerpoint/2010/main" val="2379470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081E689A-4D21-9177-F7FA-8129248D5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52675"/>
            <a:ext cx="12192000" cy="215265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37C604F-9198-7A2B-AC11-42D57CFA0EF3}"/>
              </a:ext>
            </a:extLst>
          </p:cNvPr>
          <p:cNvSpPr txBox="1"/>
          <p:nvPr/>
        </p:nvSpPr>
        <p:spPr>
          <a:xfrm>
            <a:off x="1042988" y="811530"/>
            <a:ext cx="11029950" cy="923330"/>
          </a:xfrm>
          <a:prstGeom prst="rect">
            <a:avLst/>
          </a:prstGeom>
          <a:noFill/>
        </p:spPr>
        <p:txBody>
          <a:bodyPr wrap="square">
            <a:spAutoFit/>
          </a:bodyPr>
          <a:lstStyle/>
          <a:p>
            <a:r>
              <a:rPr lang="en-US" altLang="ja-JP" b="0" i="0" dirty="0">
                <a:solidFill>
                  <a:srgbClr val="808080"/>
                </a:solidFill>
                <a:effectLst/>
                <a:latin typeface="Spectral"/>
              </a:rPr>
              <a:t>EMA</a:t>
            </a:r>
            <a:r>
              <a:rPr lang="ja-JP" altLang="en-US" b="0" i="0" dirty="0">
                <a:solidFill>
                  <a:srgbClr val="808080"/>
                </a:solidFill>
                <a:effectLst/>
                <a:latin typeface="Spectral"/>
              </a:rPr>
              <a:t>残留</a:t>
            </a:r>
            <a:r>
              <a:rPr lang="en-US" altLang="ja-JP" b="0" i="0" dirty="0">
                <a:solidFill>
                  <a:srgbClr val="808080"/>
                </a:solidFill>
                <a:effectLst/>
                <a:latin typeface="Spectral"/>
              </a:rPr>
              <a:t>DNA</a:t>
            </a:r>
            <a:r>
              <a:rPr lang="ja-JP" altLang="en-US" b="0" i="0" dirty="0">
                <a:solidFill>
                  <a:srgbClr val="808080"/>
                </a:solidFill>
                <a:effectLst/>
                <a:latin typeface="Spectral"/>
              </a:rPr>
              <a:t>テンプレートのガイドラインは、シーケンスされたファイザーバイアルで見られる汚染で満たされていません。</a:t>
            </a:r>
            <a:r>
              <a:rPr lang="en-US" altLang="ja-JP" b="0" i="0" dirty="0">
                <a:solidFill>
                  <a:srgbClr val="808080"/>
                </a:solidFill>
                <a:effectLst/>
                <a:latin typeface="Spectral"/>
              </a:rPr>
              <a:t>Figure 13. EMA residual DNA template guidelines are not met with the contamination seen in Pfizer vials sequenced.</a:t>
            </a:r>
            <a:endParaRPr lang="ja-JP" altLang="en-US" dirty="0"/>
          </a:p>
        </p:txBody>
      </p:sp>
    </p:spTree>
    <p:extLst>
      <p:ext uri="{BB962C8B-B14F-4D97-AF65-F5344CB8AC3E}">
        <p14:creationId xmlns:p14="http://schemas.microsoft.com/office/powerpoint/2010/main" val="16908531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4DFB3503-C32C-47EF-6C67-26137187F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0"/>
            <a:ext cx="99552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8A68470-D217-7DC0-BD42-3D1CA6F09080}"/>
              </a:ext>
            </a:extLst>
          </p:cNvPr>
          <p:cNvSpPr txBox="1"/>
          <p:nvPr/>
        </p:nvSpPr>
        <p:spPr>
          <a:xfrm>
            <a:off x="3048595" y="2690336"/>
            <a:ext cx="6097190" cy="1477328"/>
          </a:xfrm>
          <a:prstGeom prst="rect">
            <a:avLst/>
          </a:prstGeom>
          <a:noFill/>
        </p:spPr>
        <p:txBody>
          <a:bodyPr wrap="square">
            <a:spAutoFit/>
          </a:bodyPr>
          <a:lstStyle/>
          <a:p>
            <a:pPr algn="l"/>
            <a:r>
              <a:rPr lang="en-US" altLang="ja-JP" b="0" i="0" dirty="0">
                <a:solidFill>
                  <a:srgbClr val="404040"/>
                </a:solidFill>
                <a:effectLst/>
                <a:latin typeface="Spectral"/>
              </a:rPr>
              <a:t>Moderna Bivalent</a:t>
            </a:r>
            <a:r>
              <a:rPr lang="ja-JP" altLang="en-US" b="0" i="0" dirty="0">
                <a:solidFill>
                  <a:srgbClr val="404040"/>
                </a:solidFill>
                <a:effectLst/>
                <a:latin typeface="Spectral"/>
              </a:rPr>
              <a:t>ワクチンバイアル</a:t>
            </a:r>
            <a:r>
              <a:rPr lang="en-US" altLang="ja-JP" b="0" i="0" dirty="0">
                <a:solidFill>
                  <a:srgbClr val="404040"/>
                </a:solidFill>
                <a:effectLst/>
                <a:latin typeface="Spectral"/>
              </a:rPr>
              <a:t>1</a:t>
            </a:r>
            <a:r>
              <a:rPr lang="ja-JP" altLang="en-US" b="0" i="0" dirty="0">
                <a:solidFill>
                  <a:srgbClr val="404040"/>
                </a:solidFill>
                <a:effectLst/>
                <a:latin typeface="Spectral"/>
              </a:rPr>
              <a:t>の</a:t>
            </a:r>
            <a:r>
              <a:rPr lang="en-US" altLang="ja-JP" b="0" i="0" dirty="0">
                <a:solidFill>
                  <a:srgbClr val="404040"/>
                </a:solidFill>
                <a:effectLst/>
                <a:latin typeface="Spectral"/>
              </a:rPr>
              <a:t>Megahit</a:t>
            </a:r>
            <a:r>
              <a:rPr lang="ja-JP" altLang="en-US" b="0" i="0" dirty="0">
                <a:solidFill>
                  <a:srgbClr val="404040"/>
                </a:solidFill>
                <a:effectLst/>
                <a:latin typeface="Spectral"/>
              </a:rPr>
              <a:t>アセンブリにマップされた読み取り値。</a:t>
            </a:r>
            <a:r>
              <a:rPr lang="en-US" altLang="ja-JP" b="0" i="0" dirty="0">
                <a:solidFill>
                  <a:srgbClr val="404040"/>
                </a:solidFill>
                <a:effectLst/>
                <a:latin typeface="Spectral"/>
              </a:rPr>
              <a:t>Figure 14. Reads mapped back to the Megahit assembly of the Moderna Bivalent vaccine vial 1.</a:t>
            </a:r>
          </a:p>
          <a:p>
            <a:br>
              <a:rPr lang="en-US" altLang="ja-JP" dirty="0"/>
            </a:br>
            <a:endParaRPr lang="ja-JP" altLang="en-US" dirty="0"/>
          </a:p>
        </p:txBody>
      </p:sp>
    </p:spTree>
    <p:extLst>
      <p:ext uri="{BB962C8B-B14F-4D97-AF65-F5344CB8AC3E}">
        <p14:creationId xmlns:p14="http://schemas.microsoft.com/office/powerpoint/2010/main" val="40374683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6FDF939B-4D1E-EBC9-ADF9-638593C24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 y="0"/>
            <a:ext cx="117205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6D69950-BD3B-5977-36DC-0539BE23F294}"/>
              </a:ext>
            </a:extLst>
          </p:cNvPr>
          <p:cNvSpPr txBox="1"/>
          <p:nvPr/>
        </p:nvSpPr>
        <p:spPr>
          <a:xfrm>
            <a:off x="362544" y="2403426"/>
            <a:ext cx="10317361" cy="1754326"/>
          </a:xfrm>
          <a:prstGeom prst="rect">
            <a:avLst/>
          </a:prstGeom>
          <a:noFill/>
        </p:spPr>
        <p:txBody>
          <a:bodyPr wrap="square">
            <a:spAutoFit/>
          </a:bodyPr>
          <a:lstStyle/>
          <a:p>
            <a:r>
              <a:rPr lang="ja-JP" altLang="en-US" b="0" i="0" dirty="0">
                <a:effectLst/>
                <a:latin typeface="BIZ UDPゴシック" panose="020B0400000000000000" pitchFamily="50" charset="-128"/>
                <a:ea typeface="BIZ UDPゴシック" panose="020B0400000000000000" pitchFamily="50" charset="-128"/>
              </a:rPr>
              <a:t>メガヒットアセンブリにマップされた読み取り値は、スパイクプロテインに</a:t>
            </a:r>
            <a:r>
              <a:rPr lang="en-US" altLang="ja-JP" b="0" i="0" dirty="0">
                <a:effectLst/>
                <a:latin typeface="BIZ UDPゴシック" panose="020B0400000000000000" pitchFamily="50" charset="-128"/>
                <a:ea typeface="BIZ UDPゴシック" panose="020B0400000000000000" pitchFamily="50" charset="-128"/>
              </a:rPr>
              <a:t>2</a:t>
            </a:r>
            <a:r>
              <a:rPr lang="ja-JP" altLang="en-US" b="0" i="0" dirty="0">
                <a:effectLst/>
                <a:latin typeface="BIZ UDPゴシック" panose="020B0400000000000000" pitchFamily="50" charset="-128"/>
                <a:ea typeface="BIZ UDPゴシック" panose="020B0400000000000000" pitchFamily="50" charset="-128"/>
              </a:rPr>
              <a:t>つのハプロタイプを提供します。</a:t>
            </a:r>
            <a:r>
              <a:rPr lang="en-US" altLang="ja-JP" b="0" i="0" dirty="0">
                <a:effectLst/>
                <a:latin typeface="BIZ UDPゴシック" panose="020B0400000000000000" pitchFamily="50" charset="-128"/>
                <a:ea typeface="BIZ UDPゴシック" panose="020B0400000000000000" pitchFamily="50" charset="-128"/>
              </a:rPr>
              <a:t>Wuhan-1</a:t>
            </a:r>
            <a:r>
              <a:rPr lang="ja-JP" altLang="en-US" b="0" i="0" dirty="0">
                <a:effectLst/>
                <a:latin typeface="BIZ UDPゴシック" panose="020B0400000000000000" pitchFamily="50" charset="-128"/>
                <a:ea typeface="BIZ UDPゴシック" panose="020B0400000000000000" pitchFamily="50" charset="-128"/>
              </a:rPr>
              <a:t>と</a:t>
            </a:r>
            <a:r>
              <a:rPr lang="en-US" altLang="ja-JP" b="0" i="0" dirty="0">
                <a:effectLst/>
                <a:latin typeface="BIZ UDPゴシック" panose="020B0400000000000000" pitchFamily="50" charset="-128"/>
                <a:ea typeface="BIZ UDPゴシック" panose="020B0400000000000000" pitchFamily="50" charset="-128"/>
              </a:rPr>
              <a:t>Omicron</a:t>
            </a:r>
            <a:r>
              <a:rPr lang="ja-JP" altLang="en-US" b="0" i="0" dirty="0">
                <a:effectLst/>
                <a:latin typeface="BIZ UDPゴシック" panose="020B0400000000000000" pitchFamily="50" charset="-128"/>
                <a:ea typeface="BIZ UDPゴシック" panose="020B0400000000000000" pitchFamily="50" charset="-128"/>
              </a:rPr>
              <a:t>は、アセンブラーがこれらのスパイクプロテインシーケンスを</a:t>
            </a:r>
            <a:r>
              <a:rPr lang="en-US" altLang="ja-JP" b="0" i="0" dirty="0">
                <a:effectLst/>
                <a:latin typeface="BIZ UDPゴシック" panose="020B0400000000000000" pitchFamily="50" charset="-128"/>
                <a:ea typeface="BIZ UDPゴシック" panose="020B0400000000000000" pitchFamily="50" charset="-128"/>
              </a:rPr>
              <a:t>2</a:t>
            </a:r>
            <a:r>
              <a:rPr lang="ja-JP" altLang="en-US" b="0" i="0" dirty="0">
                <a:effectLst/>
                <a:latin typeface="BIZ UDPゴシック" panose="020B0400000000000000" pitchFamily="50" charset="-128"/>
                <a:ea typeface="BIZ UDPゴシック" panose="020B0400000000000000" pitchFamily="50" charset="-128"/>
              </a:rPr>
              <a:t>つのコンティグに分割するのに十分なほど分岐しています。</a:t>
            </a:r>
            <a:r>
              <a:rPr lang="en-US" altLang="ja-JP" b="0" i="0" dirty="0">
                <a:effectLst/>
                <a:latin typeface="BIZ UDPゴシック" panose="020B0400000000000000" pitchFamily="50" charset="-128"/>
                <a:ea typeface="BIZ UDPゴシック" panose="020B0400000000000000" pitchFamily="50" charset="-128"/>
              </a:rPr>
              <a:t>Figure 15. Reads mapped back to the megahit assemblies delivers two haplotypes for the spike protein. Wuhan-1 and Omicron are diverged enough that the assembler splits these Spike protein sequence into two contigs.</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66921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02B7D794-0E7E-08BC-3886-F404DB512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00"/>
            <a:ext cx="12192000" cy="62214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186E2E1-0A33-C0EE-A0F9-2D2E285D963F}"/>
              </a:ext>
            </a:extLst>
          </p:cNvPr>
          <p:cNvSpPr txBox="1"/>
          <p:nvPr/>
        </p:nvSpPr>
        <p:spPr>
          <a:xfrm>
            <a:off x="242889" y="55453"/>
            <a:ext cx="10325992" cy="369332"/>
          </a:xfrm>
          <a:prstGeom prst="rect">
            <a:avLst/>
          </a:prstGeom>
          <a:noFill/>
        </p:spPr>
        <p:txBody>
          <a:bodyPr wrap="square">
            <a:spAutoFit/>
          </a:bodyPr>
          <a:lstStyle/>
          <a:p>
            <a:r>
              <a:rPr lang="ja-JP" altLang="en-US" b="0" i="0" dirty="0">
                <a:effectLst/>
                <a:latin typeface="Spectral"/>
              </a:rPr>
              <a:t>読み取り値を修正するエラーの</a:t>
            </a:r>
            <a:r>
              <a:rPr lang="en-US" altLang="ja-JP" b="0" i="0" dirty="0">
                <a:effectLst/>
                <a:latin typeface="Spectral"/>
              </a:rPr>
              <a:t>UMI</a:t>
            </a:r>
            <a:r>
              <a:rPr lang="ja-JP" altLang="en-US" b="0" i="0" dirty="0">
                <a:effectLst/>
                <a:latin typeface="Spectral"/>
              </a:rPr>
              <a:t>の描写。</a:t>
            </a:r>
            <a:r>
              <a:rPr lang="en-US" altLang="ja-JP" b="0" i="0" dirty="0">
                <a:effectLst/>
                <a:latin typeface="Spectral"/>
              </a:rPr>
              <a:t>Figure 16. depiction of UMIs for error correcting reads.</a:t>
            </a:r>
            <a:endParaRPr lang="ja-JP" altLang="en-US" dirty="0"/>
          </a:p>
        </p:txBody>
      </p:sp>
    </p:spTree>
    <p:extLst>
      <p:ext uri="{BB962C8B-B14F-4D97-AF65-F5344CB8AC3E}">
        <p14:creationId xmlns:p14="http://schemas.microsoft.com/office/powerpoint/2010/main" val="2991837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E169FF5-4D9A-FE07-2B4B-78A464970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0"/>
            <a:ext cx="11839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785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7567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2272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2715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98710" y="411350"/>
            <a:ext cx="2612474" cy="261319"/>
          </a:xfrm>
          <a:prstGeom prst="rect">
            <a:avLst/>
          </a:prstGeom>
        </p:spPr>
        <p:txBody>
          <a:bodyPr vert="horz" wrap="square" lIns="0" tIns="44797" rIns="0" bIns="0" rtlCol="0">
            <a:spAutoFit/>
          </a:bodyPr>
          <a:lstStyle/>
          <a:p>
            <a:pPr marL="8145">
              <a:spcBef>
                <a:spcPts val="353"/>
              </a:spcBef>
            </a:pPr>
            <a:r>
              <a:rPr sz="577" dirty="0">
                <a:latin typeface="游ゴシック"/>
                <a:cs typeface="游ゴシック"/>
              </a:rPr>
              <a:t>APPENDIX</a:t>
            </a:r>
            <a:r>
              <a:rPr sz="577" spc="16" dirty="0">
                <a:latin typeface="游ゴシック"/>
                <a:cs typeface="游ゴシック"/>
              </a:rPr>
              <a:t> </a:t>
            </a:r>
            <a:r>
              <a:rPr sz="577" dirty="0">
                <a:latin typeface="游ゴシック"/>
                <a:cs typeface="游ゴシック"/>
              </a:rPr>
              <a:t>1.</a:t>
            </a:r>
            <a:r>
              <a:rPr sz="577" spc="16" dirty="0">
                <a:latin typeface="游ゴシック"/>
                <a:cs typeface="游ゴシック"/>
              </a:rPr>
              <a:t> </a:t>
            </a:r>
            <a:r>
              <a:rPr sz="577" dirty="0">
                <a:latin typeface="游ゴシック"/>
                <a:cs typeface="游ゴシック"/>
              </a:rPr>
              <a:t>LIST</a:t>
            </a:r>
            <a:r>
              <a:rPr sz="577" spc="22" dirty="0">
                <a:latin typeface="游ゴシック"/>
                <a:cs typeface="游ゴシック"/>
              </a:rPr>
              <a:t> </a:t>
            </a:r>
            <a:r>
              <a:rPr sz="577" dirty="0">
                <a:latin typeface="游ゴシック"/>
                <a:cs typeface="游ゴシック"/>
              </a:rPr>
              <a:t>OF</a:t>
            </a:r>
            <a:r>
              <a:rPr sz="577" spc="16" dirty="0">
                <a:latin typeface="游ゴシック"/>
                <a:cs typeface="游ゴシック"/>
              </a:rPr>
              <a:t> </a:t>
            </a:r>
            <a:r>
              <a:rPr sz="577" dirty="0">
                <a:latin typeface="游ゴシック"/>
                <a:cs typeface="游ゴシック"/>
              </a:rPr>
              <a:t>ADVERSE</a:t>
            </a:r>
            <a:r>
              <a:rPr sz="577" spc="16" dirty="0">
                <a:latin typeface="游ゴシック"/>
                <a:cs typeface="游ゴシック"/>
              </a:rPr>
              <a:t> </a:t>
            </a:r>
            <a:r>
              <a:rPr sz="577" dirty="0">
                <a:latin typeface="游ゴシック"/>
                <a:cs typeface="游ゴシック"/>
              </a:rPr>
              <a:t>EVENTS</a:t>
            </a:r>
            <a:r>
              <a:rPr sz="577" spc="16" dirty="0">
                <a:latin typeface="游ゴシック"/>
                <a:cs typeface="游ゴシック"/>
              </a:rPr>
              <a:t> </a:t>
            </a:r>
            <a:r>
              <a:rPr sz="577" dirty="0">
                <a:latin typeface="游ゴシック"/>
                <a:cs typeface="游ゴシック"/>
              </a:rPr>
              <a:t>OF</a:t>
            </a:r>
            <a:r>
              <a:rPr sz="577" spc="16" dirty="0">
                <a:latin typeface="游ゴシック"/>
                <a:cs typeface="游ゴシック"/>
              </a:rPr>
              <a:t> </a:t>
            </a:r>
            <a:r>
              <a:rPr sz="577" dirty="0">
                <a:latin typeface="游ゴシック"/>
                <a:cs typeface="游ゴシック"/>
              </a:rPr>
              <a:t>SPECIAL</a:t>
            </a:r>
            <a:r>
              <a:rPr sz="577" spc="13" dirty="0">
                <a:latin typeface="游ゴシック"/>
                <a:cs typeface="游ゴシック"/>
              </a:rPr>
              <a:t> </a:t>
            </a:r>
            <a:r>
              <a:rPr sz="577" spc="-6" dirty="0">
                <a:latin typeface="游ゴシック"/>
                <a:cs typeface="游ゴシック"/>
              </a:rPr>
              <a:t>INTEREST</a:t>
            </a:r>
            <a:endParaRPr sz="577">
              <a:latin typeface="游ゴシック"/>
              <a:cs typeface="游ゴシック"/>
            </a:endParaRPr>
          </a:p>
          <a:p>
            <a:pPr marL="8145">
              <a:spcBef>
                <a:spcPts val="294"/>
              </a:spcBef>
            </a:pPr>
            <a:r>
              <a:rPr sz="577" dirty="0">
                <a:latin typeface="游ゴシック"/>
                <a:cs typeface="游ゴシック"/>
              </a:rPr>
              <a:t>ファイザー社が公開した新型コロナワクチンの有害事象(AESI</a:t>
            </a:r>
            <a:r>
              <a:rPr sz="577" spc="-6" dirty="0">
                <a:latin typeface="游ゴシック"/>
                <a:cs typeface="游ゴシック"/>
              </a:rPr>
              <a:t>)の日本語訳対訳</a:t>
            </a:r>
            <a:endParaRPr sz="577">
              <a:latin typeface="游ゴシック"/>
              <a:cs typeface="游ゴシック"/>
            </a:endParaRPr>
          </a:p>
        </p:txBody>
      </p:sp>
      <p:graphicFrame>
        <p:nvGraphicFramePr>
          <p:cNvPr id="3" name="object 3"/>
          <p:cNvGraphicFramePr>
            <a:graphicFrameLocks noGrp="1"/>
          </p:cNvGraphicFramePr>
          <p:nvPr/>
        </p:nvGraphicFramePr>
        <p:xfrm>
          <a:off x="4089262" y="814163"/>
          <a:ext cx="4001994" cy="5603896"/>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L="21590">
                        <a:lnSpc>
                          <a:spcPct val="100000"/>
                        </a:lnSpc>
                        <a:spcBef>
                          <a:spcPts val="170"/>
                        </a:spcBef>
                      </a:pPr>
                      <a:r>
                        <a:rPr sz="600" dirty="0">
                          <a:latin typeface="游ゴシック"/>
                          <a:cs typeface="游ゴシック"/>
                        </a:rPr>
                        <a:t>p</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英語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nSpc>
                          <a:spcPct val="100000"/>
                        </a:lnSpc>
                        <a:spcBef>
                          <a:spcPts val="185"/>
                        </a:spcBef>
                      </a:pPr>
                      <a:r>
                        <a:rPr sz="600" spc="-20" dirty="0">
                          <a:latin typeface="游ゴシック"/>
                          <a:cs typeface="游ゴシック"/>
                        </a:rPr>
                        <a:t>日本語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1p36</a:t>
                      </a:r>
                      <a:r>
                        <a:rPr sz="600" spc="15" dirty="0">
                          <a:latin typeface="游ゴシック"/>
                          <a:cs typeface="游ゴシック"/>
                        </a:rPr>
                        <a:t> </a:t>
                      </a:r>
                      <a:r>
                        <a:rPr sz="600" dirty="0">
                          <a:latin typeface="游ゴシック"/>
                          <a:cs typeface="游ゴシック"/>
                        </a:rPr>
                        <a:t>deletion</a:t>
                      </a:r>
                      <a:r>
                        <a:rPr sz="600" spc="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1p36</a:t>
                      </a:r>
                      <a:r>
                        <a:rPr sz="600" spc="-10" dirty="0">
                          <a:latin typeface="游ゴシック"/>
                          <a:cs typeface="游ゴシック"/>
                        </a:rPr>
                        <a:t>欠失症候群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2-</a:t>
                      </a:r>
                      <a:r>
                        <a:rPr sz="600" dirty="0">
                          <a:latin typeface="游ゴシック"/>
                          <a:cs typeface="游ゴシック"/>
                        </a:rPr>
                        <a:t>Hydroxyglutaric</a:t>
                      </a:r>
                      <a:r>
                        <a:rPr sz="600" spc="65" dirty="0">
                          <a:latin typeface="游ゴシック"/>
                          <a:cs typeface="游ゴシック"/>
                        </a:rPr>
                        <a:t> </a:t>
                      </a:r>
                      <a:r>
                        <a:rPr sz="600" spc="-10" dirty="0">
                          <a:latin typeface="游ゴシック"/>
                          <a:cs typeface="游ゴシック"/>
                        </a:rPr>
                        <a:t>aciduria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2-ヒドロキシグルタル酸尿症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5'nucleotidase</a:t>
                      </a:r>
                      <a:r>
                        <a:rPr sz="600" spc="2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5</a:t>
                      </a:r>
                      <a:r>
                        <a:rPr sz="600" spc="-5" dirty="0">
                          <a:latin typeface="游ゴシック"/>
                          <a:cs typeface="游ゴシック"/>
                        </a:rPr>
                        <a:t>'ヌクレオチダーゼ増加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Acoustic</a:t>
                      </a:r>
                      <a:r>
                        <a:rPr sz="600" spc="30" dirty="0">
                          <a:latin typeface="游ゴシック"/>
                          <a:cs typeface="游ゴシック"/>
                        </a:rPr>
                        <a:t> </a:t>
                      </a:r>
                      <a:r>
                        <a:rPr sz="600" spc="-10" dirty="0">
                          <a:latin typeface="游ゴシック"/>
                          <a:cs typeface="游ゴシック"/>
                        </a:rPr>
                        <a:t>neuritis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聴神経炎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Acquired</a:t>
                      </a:r>
                      <a:r>
                        <a:rPr sz="600" spc="25" dirty="0">
                          <a:latin typeface="游ゴシック"/>
                          <a:cs typeface="游ゴシック"/>
                        </a:rPr>
                        <a:t> </a:t>
                      </a:r>
                      <a:r>
                        <a:rPr sz="600" dirty="0">
                          <a:latin typeface="游ゴシック"/>
                          <a:cs typeface="游ゴシック"/>
                        </a:rPr>
                        <a:t>C1</a:t>
                      </a:r>
                      <a:r>
                        <a:rPr sz="600" spc="20" dirty="0">
                          <a:latin typeface="游ゴシック"/>
                          <a:cs typeface="游ゴシック"/>
                        </a:rPr>
                        <a:t> </a:t>
                      </a:r>
                      <a:r>
                        <a:rPr sz="600" dirty="0">
                          <a:latin typeface="游ゴシック"/>
                          <a:cs typeface="游ゴシック"/>
                        </a:rPr>
                        <a:t>inhibitor</a:t>
                      </a:r>
                      <a:r>
                        <a:rPr sz="600" spc="35" dirty="0">
                          <a:latin typeface="游ゴシック"/>
                          <a:cs typeface="游ゴシック"/>
                        </a:rPr>
                        <a:t> </a:t>
                      </a:r>
                      <a:r>
                        <a:rPr sz="600" spc="-10" dirty="0">
                          <a:latin typeface="游ゴシック"/>
                          <a:cs typeface="游ゴシック"/>
                        </a:rPr>
                        <a:t>deficiency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後天性C1</a:t>
                      </a:r>
                      <a:r>
                        <a:rPr sz="600" spc="-10" dirty="0">
                          <a:latin typeface="游ゴシック"/>
                          <a:cs typeface="游ゴシック"/>
                        </a:rPr>
                        <a:t>インヒビター欠乏症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Acquired</a:t>
                      </a:r>
                      <a:r>
                        <a:rPr sz="600" spc="35" dirty="0">
                          <a:latin typeface="游ゴシック"/>
                          <a:cs typeface="游ゴシック"/>
                        </a:rPr>
                        <a:t> </a:t>
                      </a:r>
                      <a:r>
                        <a:rPr sz="600" dirty="0">
                          <a:latin typeface="游ゴシック"/>
                          <a:cs typeface="游ゴシック"/>
                        </a:rPr>
                        <a:t>epidermolysis</a:t>
                      </a:r>
                      <a:r>
                        <a:rPr sz="600" spc="35" dirty="0">
                          <a:latin typeface="游ゴシック"/>
                          <a:cs typeface="游ゴシック"/>
                        </a:rPr>
                        <a:t> </a:t>
                      </a:r>
                      <a:r>
                        <a:rPr sz="600" spc="-10" dirty="0">
                          <a:latin typeface="游ゴシック"/>
                          <a:cs typeface="游ゴシック"/>
                        </a:rPr>
                        <a:t>bullosa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後天性表皮水疱症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Acquired</a:t>
                      </a:r>
                      <a:r>
                        <a:rPr sz="600" spc="25" dirty="0">
                          <a:latin typeface="游ゴシック"/>
                          <a:cs typeface="游ゴシック"/>
                        </a:rPr>
                        <a:t> </a:t>
                      </a:r>
                      <a:r>
                        <a:rPr sz="600" dirty="0">
                          <a:latin typeface="游ゴシック"/>
                          <a:cs typeface="游ゴシック"/>
                        </a:rPr>
                        <a:t>epileptic</a:t>
                      </a:r>
                      <a:r>
                        <a:rPr sz="600" spc="20" dirty="0">
                          <a:latin typeface="游ゴシック"/>
                          <a:cs typeface="游ゴシック"/>
                        </a:rPr>
                        <a:t> </a:t>
                      </a:r>
                      <a:r>
                        <a:rPr sz="600" spc="-10" dirty="0">
                          <a:latin typeface="游ゴシック"/>
                          <a:cs typeface="游ゴシック"/>
                        </a:rPr>
                        <a:t>aphasia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後天性てんかん失語症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15" dirty="0">
                          <a:latin typeface="游ゴシック"/>
                          <a:cs typeface="游ゴシック"/>
                        </a:rPr>
                        <a:t> </a:t>
                      </a:r>
                      <a:r>
                        <a:rPr sz="600" dirty="0">
                          <a:latin typeface="游ゴシック"/>
                          <a:cs typeface="游ゴシック"/>
                        </a:rPr>
                        <a:t>cutaneous</a:t>
                      </a:r>
                      <a:r>
                        <a:rPr sz="600" spc="20" dirty="0">
                          <a:latin typeface="游ゴシック"/>
                          <a:cs typeface="游ゴシック"/>
                        </a:rPr>
                        <a:t> </a:t>
                      </a:r>
                      <a:r>
                        <a:rPr sz="600" dirty="0">
                          <a:latin typeface="游ゴシック"/>
                          <a:cs typeface="游ゴシック"/>
                        </a:rPr>
                        <a:t>lupus</a:t>
                      </a:r>
                      <a:r>
                        <a:rPr sz="600" spc="20" dirty="0">
                          <a:latin typeface="游ゴシック"/>
                          <a:cs typeface="游ゴシック"/>
                        </a:rPr>
                        <a:t> </a:t>
                      </a:r>
                      <a:r>
                        <a:rPr sz="600" spc="-10" dirty="0">
                          <a:latin typeface="游ゴシック"/>
                          <a:cs typeface="游ゴシック"/>
                        </a:rPr>
                        <a:t>erythematosus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急性皮膚エリテマトーデス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20" dirty="0">
                          <a:latin typeface="游ゴシック"/>
                          <a:cs typeface="游ゴシック"/>
                        </a:rPr>
                        <a:t> </a:t>
                      </a:r>
                      <a:r>
                        <a:rPr sz="600" dirty="0">
                          <a:latin typeface="游ゴシック"/>
                          <a:cs typeface="游ゴシック"/>
                        </a:rPr>
                        <a:t>disseminated</a:t>
                      </a:r>
                      <a:r>
                        <a:rPr sz="600" spc="25" dirty="0">
                          <a:latin typeface="游ゴシック"/>
                          <a:cs typeface="游ゴシック"/>
                        </a:rPr>
                        <a:t> </a:t>
                      </a:r>
                      <a:r>
                        <a:rPr sz="600" spc="-10" dirty="0">
                          <a:latin typeface="游ゴシック"/>
                          <a:cs typeface="游ゴシック"/>
                        </a:rPr>
                        <a:t>encephalomyelitis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急性散在性脳脊髄炎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1</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20" dirty="0">
                          <a:latin typeface="游ゴシック"/>
                          <a:cs typeface="游ゴシック"/>
                        </a:rPr>
                        <a:t> </a:t>
                      </a:r>
                      <a:r>
                        <a:rPr sz="600" dirty="0">
                          <a:latin typeface="游ゴシック"/>
                          <a:cs typeface="游ゴシック"/>
                        </a:rPr>
                        <a:t>encephalitis</a:t>
                      </a:r>
                      <a:r>
                        <a:rPr sz="600" spc="40" dirty="0">
                          <a:latin typeface="游ゴシック"/>
                          <a:cs typeface="游ゴシック"/>
                        </a:rPr>
                        <a:t> </a:t>
                      </a:r>
                      <a:r>
                        <a:rPr sz="600" dirty="0">
                          <a:latin typeface="游ゴシック"/>
                          <a:cs typeface="游ゴシック"/>
                        </a:rPr>
                        <a:t>with</a:t>
                      </a:r>
                      <a:r>
                        <a:rPr sz="600" spc="25" dirty="0">
                          <a:latin typeface="游ゴシック"/>
                          <a:cs typeface="游ゴシック"/>
                        </a:rPr>
                        <a:t> </a:t>
                      </a:r>
                      <a:r>
                        <a:rPr sz="600" dirty="0">
                          <a:latin typeface="游ゴシック"/>
                          <a:cs typeface="游ゴシック"/>
                        </a:rPr>
                        <a:t>refractory,</a:t>
                      </a:r>
                      <a:r>
                        <a:rPr sz="600" spc="25" dirty="0">
                          <a:latin typeface="游ゴシック"/>
                          <a:cs typeface="游ゴシック"/>
                        </a:rPr>
                        <a:t> </a:t>
                      </a:r>
                      <a:r>
                        <a:rPr sz="600" dirty="0">
                          <a:latin typeface="游ゴシック"/>
                          <a:cs typeface="游ゴシック"/>
                        </a:rPr>
                        <a:t>repetitive</a:t>
                      </a:r>
                      <a:r>
                        <a:rPr sz="600" spc="20" dirty="0">
                          <a:latin typeface="游ゴシック"/>
                          <a:cs typeface="游ゴシック"/>
                        </a:rPr>
                        <a:t> </a:t>
                      </a:r>
                      <a:r>
                        <a:rPr sz="600" spc="-10" dirty="0">
                          <a:latin typeface="游ゴシック"/>
                          <a:cs typeface="游ゴシック"/>
                        </a:rPr>
                        <a:t>partial</a:t>
                      </a:r>
                      <a:endParaRPr sz="600">
                        <a:latin typeface="游ゴシック"/>
                        <a:cs typeface="游ゴシック"/>
                      </a:endParaRPr>
                    </a:p>
                    <a:p>
                      <a:pPr marL="21590">
                        <a:lnSpc>
                          <a:spcPct val="100000"/>
                        </a:lnSpc>
                        <a:spcBef>
                          <a:spcPts val="455"/>
                        </a:spcBef>
                      </a:pPr>
                      <a:r>
                        <a:rPr sz="600" spc="-10" dirty="0">
                          <a:latin typeface="游ゴシック"/>
                          <a:cs typeface="游ゴシック"/>
                        </a:rPr>
                        <a:t>seizures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急性期難治性の反復性部分発作を伴う脳炎</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30" dirty="0">
                          <a:latin typeface="游ゴシック"/>
                          <a:cs typeface="游ゴシック"/>
                        </a:rPr>
                        <a:t> </a:t>
                      </a:r>
                      <a:r>
                        <a:rPr sz="600" dirty="0">
                          <a:latin typeface="游ゴシック"/>
                          <a:cs typeface="游ゴシック"/>
                        </a:rPr>
                        <a:t>febrile</a:t>
                      </a:r>
                      <a:r>
                        <a:rPr sz="600" spc="25" dirty="0">
                          <a:latin typeface="游ゴシック"/>
                          <a:cs typeface="游ゴシック"/>
                        </a:rPr>
                        <a:t> </a:t>
                      </a:r>
                      <a:r>
                        <a:rPr sz="600" dirty="0">
                          <a:latin typeface="游ゴシック"/>
                          <a:cs typeface="游ゴシック"/>
                        </a:rPr>
                        <a:t>neutrophilic</a:t>
                      </a:r>
                      <a:r>
                        <a:rPr sz="600" spc="30" dirty="0">
                          <a:latin typeface="游ゴシック"/>
                          <a:cs typeface="游ゴシック"/>
                        </a:rPr>
                        <a:t> </a:t>
                      </a:r>
                      <a:r>
                        <a:rPr sz="600" spc="-10" dirty="0">
                          <a:latin typeface="游ゴシック"/>
                          <a:cs typeface="游ゴシック"/>
                        </a:rPr>
                        <a:t>dermatosis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急性熱性好中球性疾患皮膚病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10" dirty="0">
                          <a:latin typeface="游ゴシック"/>
                          <a:cs typeface="游ゴシック"/>
                        </a:rPr>
                        <a:t> </a:t>
                      </a:r>
                      <a:r>
                        <a:rPr sz="600" dirty="0">
                          <a:latin typeface="游ゴシック"/>
                          <a:cs typeface="游ゴシック"/>
                        </a:rPr>
                        <a:t>flaccid</a:t>
                      </a:r>
                      <a:r>
                        <a:rPr sz="600" spc="10" dirty="0">
                          <a:latin typeface="游ゴシック"/>
                          <a:cs typeface="游ゴシック"/>
                        </a:rPr>
                        <a:t> </a:t>
                      </a:r>
                      <a:r>
                        <a:rPr sz="600" spc="-10" dirty="0">
                          <a:latin typeface="游ゴシック"/>
                          <a:cs typeface="游ゴシック"/>
                        </a:rPr>
                        <a:t>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急性弛緩性脊髄炎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30" dirty="0">
                          <a:latin typeface="游ゴシック"/>
                          <a:cs typeface="游ゴシック"/>
                        </a:rPr>
                        <a:t> </a:t>
                      </a:r>
                      <a:r>
                        <a:rPr sz="600" dirty="0">
                          <a:latin typeface="游ゴシック"/>
                          <a:cs typeface="游ゴシック"/>
                        </a:rPr>
                        <a:t>haemorrhagic</a:t>
                      </a:r>
                      <a:r>
                        <a:rPr sz="600" spc="25" dirty="0">
                          <a:latin typeface="游ゴシック"/>
                          <a:cs typeface="游ゴシック"/>
                        </a:rPr>
                        <a:t> </a:t>
                      </a:r>
                      <a:r>
                        <a:rPr sz="600" spc="-10" dirty="0">
                          <a:latin typeface="游ゴシック"/>
                          <a:cs typeface="游ゴシック"/>
                        </a:rPr>
                        <a:t>leukoencephalitis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急性出血性白質脳炎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20" dirty="0">
                          <a:latin typeface="游ゴシック"/>
                          <a:cs typeface="游ゴシック"/>
                        </a:rPr>
                        <a:t> </a:t>
                      </a:r>
                      <a:r>
                        <a:rPr sz="600" dirty="0">
                          <a:latin typeface="游ゴシック"/>
                          <a:cs typeface="游ゴシック"/>
                        </a:rPr>
                        <a:t>haemorrhagic</a:t>
                      </a:r>
                      <a:r>
                        <a:rPr sz="600" spc="20" dirty="0">
                          <a:latin typeface="游ゴシック"/>
                          <a:cs typeface="游ゴシック"/>
                        </a:rPr>
                        <a:t> </a:t>
                      </a:r>
                      <a:r>
                        <a:rPr sz="600" dirty="0">
                          <a:latin typeface="游ゴシック"/>
                          <a:cs typeface="游ゴシック"/>
                        </a:rPr>
                        <a:t>oedema</a:t>
                      </a:r>
                      <a:r>
                        <a:rPr sz="600" spc="20" dirty="0">
                          <a:latin typeface="游ゴシック"/>
                          <a:cs typeface="游ゴシック"/>
                        </a:rPr>
                        <a:t> </a:t>
                      </a:r>
                      <a:r>
                        <a:rPr sz="600" dirty="0">
                          <a:latin typeface="游ゴシック"/>
                          <a:cs typeface="游ゴシック"/>
                        </a:rPr>
                        <a:t>of</a:t>
                      </a:r>
                      <a:r>
                        <a:rPr sz="600" spc="20" dirty="0">
                          <a:latin typeface="游ゴシック"/>
                          <a:cs typeface="游ゴシック"/>
                        </a:rPr>
                        <a:t> </a:t>
                      </a:r>
                      <a:r>
                        <a:rPr sz="600" spc="-10" dirty="0">
                          <a:latin typeface="游ゴシック"/>
                          <a:cs typeface="游ゴシック"/>
                        </a:rPr>
                        <a:t>infancy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急性期幼児期出血性水腫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15" dirty="0">
                          <a:latin typeface="游ゴシック"/>
                          <a:cs typeface="游ゴシック"/>
                        </a:rPr>
                        <a:t> </a:t>
                      </a:r>
                      <a:r>
                        <a:rPr sz="600" dirty="0">
                          <a:latin typeface="游ゴシック"/>
                          <a:cs typeface="游ゴシック"/>
                        </a:rPr>
                        <a:t>kidney</a:t>
                      </a:r>
                      <a:r>
                        <a:rPr sz="600" spc="15" dirty="0">
                          <a:latin typeface="游ゴシック"/>
                          <a:cs typeface="游ゴシック"/>
                        </a:rPr>
                        <a:t> </a:t>
                      </a:r>
                      <a:r>
                        <a:rPr sz="600" spc="-10" dirty="0">
                          <a:latin typeface="游ゴシック"/>
                          <a:cs typeface="游ゴシック"/>
                        </a:rPr>
                        <a:t>injury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急性腎臓障害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10" dirty="0">
                          <a:latin typeface="游ゴシック"/>
                          <a:cs typeface="游ゴシック"/>
                        </a:rPr>
                        <a:t> </a:t>
                      </a:r>
                      <a:r>
                        <a:rPr sz="600" dirty="0">
                          <a:latin typeface="游ゴシック"/>
                          <a:cs typeface="游ゴシック"/>
                        </a:rPr>
                        <a:t>macular</a:t>
                      </a:r>
                      <a:r>
                        <a:rPr sz="600" spc="20" dirty="0">
                          <a:latin typeface="游ゴシック"/>
                          <a:cs typeface="游ゴシック"/>
                        </a:rPr>
                        <a:t> </a:t>
                      </a:r>
                      <a:r>
                        <a:rPr sz="600" dirty="0">
                          <a:latin typeface="游ゴシック"/>
                          <a:cs typeface="游ゴシック"/>
                        </a:rPr>
                        <a:t>outer</a:t>
                      </a:r>
                      <a:r>
                        <a:rPr sz="600" spc="20" dirty="0">
                          <a:latin typeface="游ゴシック"/>
                          <a:cs typeface="游ゴシック"/>
                        </a:rPr>
                        <a:t> </a:t>
                      </a:r>
                      <a:r>
                        <a:rPr sz="600" spc="-10" dirty="0">
                          <a:latin typeface="游ゴシック"/>
                          <a:cs typeface="游ゴシック"/>
                        </a:rPr>
                        <a:t>retinopathy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急性黄斑部外網膜症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15" dirty="0">
                          <a:latin typeface="游ゴシック"/>
                          <a:cs typeface="游ゴシック"/>
                        </a:rPr>
                        <a:t> </a:t>
                      </a:r>
                      <a:r>
                        <a:rPr sz="600" dirty="0">
                          <a:latin typeface="游ゴシック"/>
                          <a:cs typeface="游ゴシック"/>
                        </a:rPr>
                        <a:t>motor</a:t>
                      </a:r>
                      <a:r>
                        <a:rPr sz="600" spc="25" dirty="0">
                          <a:latin typeface="游ゴシック"/>
                          <a:cs typeface="游ゴシック"/>
                        </a:rPr>
                        <a:t> </a:t>
                      </a:r>
                      <a:r>
                        <a:rPr sz="600" dirty="0">
                          <a:latin typeface="游ゴシック"/>
                          <a:cs typeface="游ゴシック"/>
                        </a:rPr>
                        <a:t>axonal</a:t>
                      </a:r>
                      <a:r>
                        <a:rPr sz="600" spc="25" dirty="0">
                          <a:latin typeface="游ゴシック"/>
                          <a:cs typeface="游ゴシック"/>
                        </a:rPr>
                        <a:t> </a:t>
                      </a:r>
                      <a:r>
                        <a:rPr sz="600" spc="-10" dirty="0">
                          <a:latin typeface="游ゴシック"/>
                          <a:cs typeface="游ゴシック"/>
                        </a:rPr>
                        <a:t>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急性期運動軸索神経障害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35" dirty="0">
                          <a:latin typeface="游ゴシック"/>
                          <a:cs typeface="游ゴシック"/>
                        </a:rPr>
                        <a:t> </a:t>
                      </a:r>
                      <a:r>
                        <a:rPr sz="600" dirty="0">
                          <a:latin typeface="游ゴシック"/>
                          <a:cs typeface="游ゴシック"/>
                        </a:rPr>
                        <a:t>motor-sensory</a:t>
                      </a:r>
                      <a:r>
                        <a:rPr sz="600" spc="25" dirty="0">
                          <a:latin typeface="游ゴシック"/>
                          <a:cs typeface="游ゴシック"/>
                        </a:rPr>
                        <a:t> </a:t>
                      </a:r>
                      <a:r>
                        <a:rPr sz="600" dirty="0">
                          <a:latin typeface="游ゴシック"/>
                          <a:cs typeface="游ゴシック"/>
                        </a:rPr>
                        <a:t>axonal</a:t>
                      </a:r>
                      <a:r>
                        <a:rPr sz="600" spc="40" dirty="0">
                          <a:latin typeface="游ゴシック"/>
                          <a:cs typeface="游ゴシック"/>
                        </a:rPr>
                        <a:t> </a:t>
                      </a:r>
                      <a:r>
                        <a:rPr sz="600" spc="-10" dirty="0">
                          <a:latin typeface="游ゴシック"/>
                          <a:cs typeface="游ゴシック"/>
                        </a:rPr>
                        <a:t>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急性運動感覚軸索神経障害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10" dirty="0">
                          <a:latin typeface="游ゴシック"/>
                          <a:cs typeface="游ゴシック"/>
                        </a:rPr>
                        <a:t> </a:t>
                      </a:r>
                      <a:r>
                        <a:rPr sz="600" dirty="0">
                          <a:latin typeface="游ゴシック"/>
                          <a:cs typeface="游ゴシック"/>
                        </a:rPr>
                        <a:t>myocardial</a:t>
                      </a:r>
                      <a:r>
                        <a:rPr sz="600" spc="15" dirty="0">
                          <a:latin typeface="游ゴシック"/>
                          <a:cs typeface="游ゴシック"/>
                        </a:rPr>
                        <a:t> </a:t>
                      </a:r>
                      <a:r>
                        <a:rPr sz="600" spc="-10" dirty="0">
                          <a:latin typeface="游ゴシック"/>
                          <a:cs typeface="游ゴシック"/>
                        </a:rPr>
                        <a:t>infarction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急性心筋梗塞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35" dirty="0">
                          <a:latin typeface="游ゴシック"/>
                          <a:cs typeface="游ゴシック"/>
                        </a:rPr>
                        <a:t> </a:t>
                      </a:r>
                      <a:r>
                        <a:rPr sz="600" dirty="0">
                          <a:latin typeface="游ゴシック"/>
                          <a:cs typeface="游ゴシック"/>
                        </a:rPr>
                        <a:t>respiratory</a:t>
                      </a:r>
                      <a:r>
                        <a:rPr sz="600" spc="25" dirty="0">
                          <a:latin typeface="游ゴシック"/>
                          <a:cs typeface="游ゴシック"/>
                        </a:rPr>
                        <a:t> </a:t>
                      </a:r>
                      <a:r>
                        <a:rPr sz="600" dirty="0">
                          <a:latin typeface="游ゴシック"/>
                          <a:cs typeface="游ゴシック"/>
                        </a:rPr>
                        <a:t>distress</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急性呼吸窮迫症候群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Acute</a:t>
                      </a:r>
                      <a:r>
                        <a:rPr sz="600" spc="30" dirty="0">
                          <a:latin typeface="游ゴシック"/>
                          <a:cs typeface="游ゴシック"/>
                        </a:rPr>
                        <a:t> </a:t>
                      </a:r>
                      <a:r>
                        <a:rPr sz="600" dirty="0">
                          <a:latin typeface="游ゴシック"/>
                          <a:cs typeface="游ゴシック"/>
                        </a:rPr>
                        <a:t>respiratory</a:t>
                      </a:r>
                      <a:r>
                        <a:rPr sz="600" spc="20" dirty="0">
                          <a:latin typeface="游ゴシック"/>
                          <a:cs typeface="游ゴシック"/>
                        </a:rPr>
                        <a:t> </a:t>
                      </a:r>
                      <a:r>
                        <a:rPr sz="600" spc="-10" dirty="0">
                          <a:latin typeface="游ゴシック"/>
                          <a:cs typeface="游ゴシック"/>
                        </a:rPr>
                        <a:t>failure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急性呼吸不全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Addison's</a:t>
                      </a:r>
                      <a:r>
                        <a:rPr sz="600" spc="4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アジソン病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Administration</a:t>
                      </a:r>
                      <a:r>
                        <a:rPr sz="600" spc="40" dirty="0">
                          <a:latin typeface="游ゴシック"/>
                          <a:cs typeface="游ゴシック"/>
                        </a:rPr>
                        <a:t> </a:t>
                      </a:r>
                      <a:r>
                        <a:rPr sz="600" dirty="0">
                          <a:latin typeface="游ゴシック"/>
                          <a:cs typeface="游ゴシック"/>
                        </a:rPr>
                        <a:t>site</a:t>
                      </a:r>
                      <a:r>
                        <a:rPr sz="600" spc="4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投与部位の血栓症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Administration</a:t>
                      </a:r>
                      <a:r>
                        <a:rPr sz="600" spc="40" dirty="0">
                          <a:latin typeface="游ゴシック"/>
                          <a:cs typeface="游ゴシック"/>
                        </a:rPr>
                        <a:t> </a:t>
                      </a:r>
                      <a:r>
                        <a:rPr sz="600" dirty="0">
                          <a:latin typeface="游ゴシック"/>
                          <a:cs typeface="游ゴシック"/>
                        </a:rPr>
                        <a:t>site</a:t>
                      </a:r>
                      <a:r>
                        <a:rPr sz="600" spc="40" dirty="0">
                          <a:latin typeface="游ゴシック"/>
                          <a:cs typeface="游ゴシック"/>
                        </a:rPr>
                        <a:t> </a:t>
                      </a:r>
                      <a:r>
                        <a:rPr sz="600" spc="-10" dirty="0">
                          <a:latin typeface="游ゴシック"/>
                          <a:cs typeface="游ゴシック"/>
                        </a:rPr>
                        <a:t>vasculitis</a:t>
                      </a:r>
                      <a:endParaRPr sz="600" dirty="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投与部位の血管炎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Adrenal</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副腎血栓症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Adverse</a:t>
                      </a:r>
                      <a:r>
                        <a:rPr sz="600" spc="20" dirty="0">
                          <a:latin typeface="游ゴシック"/>
                          <a:cs typeface="游ゴシック"/>
                        </a:rPr>
                        <a:t> </a:t>
                      </a:r>
                      <a:r>
                        <a:rPr sz="600" dirty="0">
                          <a:latin typeface="游ゴシック"/>
                          <a:cs typeface="游ゴシック"/>
                        </a:rPr>
                        <a:t>event</a:t>
                      </a:r>
                      <a:r>
                        <a:rPr sz="600" spc="35" dirty="0">
                          <a:latin typeface="游ゴシック"/>
                          <a:cs typeface="游ゴシック"/>
                        </a:rPr>
                        <a:t> </a:t>
                      </a:r>
                      <a:r>
                        <a:rPr sz="600" dirty="0">
                          <a:latin typeface="游ゴシック"/>
                          <a:cs typeface="游ゴシック"/>
                        </a:rPr>
                        <a:t>following</a:t>
                      </a:r>
                      <a:r>
                        <a:rPr sz="600" spc="25" dirty="0">
                          <a:latin typeface="游ゴシック"/>
                          <a:cs typeface="游ゴシック"/>
                        </a:rPr>
                        <a:t> </a:t>
                      </a:r>
                      <a:r>
                        <a:rPr sz="600" spc="-10" dirty="0">
                          <a:latin typeface="游ゴシック"/>
                          <a:cs typeface="游ゴシック"/>
                        </a:rPr>
                        <a:t>immunisation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予防接種後の有害事象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Ageusia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舌の機能喪失</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Agranulocytosis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無顆粒球症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Air</a:t>
                      </a:r>
                      <a:r>
                        <a:rPr sz="600" spc="1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空気塞栓症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Alanine</a:t>
                      </a:r>
                      <a:r>
                        <a:rPr sz="600" spc="25" dirty="0">
                          <a:latin typeface="游ゴシック"/>
                          <a:cs typeface="游ゴシック"/>
                        </a:rPr>
                        <a:t> </a:t>
                      </a:r>
                      <a:r>
                        <a:rPr sz="600" dirty="0">
                          <a:latin typeface="游ゴシック"/>
                          <a:cs typeface="游ゴシック"/>
                        </a:rPr>
                        <a:t>aminotransferase</a:t>
                      </a:r>
                      <a:r>
                        <a:rPr sz="600" spc="3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アラニンアミノトランスフェラーゼ異常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Alanine</a:t>
                      </a:r>
                      <a:r>
                        <a:rPr sz="600" spc="25" dirty="0">
                          <a:latin typeface="游ゴシック"/>
                          <a:cs typeface="游ゴシック"/>
                        </a:rPr>
                        <a:t> </a:t>
                      </a:r>
                      <a:r>
                        <a:rPr sz="600" dirty="0">
                          <a:latin typeface="游ゴシック"/>
                          <a:cs typeface="游ゴシック"/>
                        </a:rPr>
                        <a:t>aminotransferase</a:t>
                      </a:r>
                      <a:r>
                        <a:rPr sz="600" spc="3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アラニンアミノトランスフェラーゼ増加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Alcoholic</a:t>
                      </a:r>
                      <a:r>
                        <a:rPr sz="600" spc="25"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アルコール性発作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Allergic</a:t>
                      </a:r>
                      <a:r>
                        <a:rPr sz="600" spc="40" dirty="0">
                          <a:latin typeface="游ゴシック"/>
                          <a:cs typeface="游ゴシック"/>
                        </a:rPr>
                        <a:t> </a:t>
                      </a:r>
                      <a:r>
                        <a:rPr sz="600" dirty="0">
                          <a:latin typeface="游ゴシック"/>
                          <a:cs typeface="游ゴシック"/>
                        </a:rPr>
                        <a:t>bronchopulmonary</a:t>
                      </a:r>
                      <a:r>
                        <a:rPr sz="600" spc="45" dirty="0">
                          <a:latin typeface="游ゴシック"/>
                          <a:cs typeface="游ゴシック"/>
                        </a:rPr>
                        <a:t> </a:t>
                      </a:r>
                      <a:r>
                        <a:rPr sz="600" spc="-10" dirty="0">
                          <a:latin typeface="游ゴシック"/>
                          <a:cs typeface="游ゴシック"/>
                        </a:rPr>
                        <a:t>mycosis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アレルギー性気管支肺真菌症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Allergic</a:t>
                      </a:r>
                      <a:r>
                        <a:rPr sz="600" spc="20"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アレルギー性水腫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Alloimmune</a:t>
                      </a:r>
                      <a:r>
                        <a:rPr sz="600" spc="25" dirty="0">
                          <a:latin typeface="游ゴシック"/>
                          <a:cs typeface="游ゴシック"/>
                        </a:rPr>
                        <a:t> </a:t>
                      </a:r>
                      <a:r>
                        <a:rPr sz="600" spc="-10" dirty="0">
                          <a:latin typeface="游ゴシック"/>
                          <a:cs typeface="游ゴシック"/>
                        </a:rPr>
                        <a:t>hepatitis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同種免疫性肝炎</a:t>
                      </a:r>
                      <a:r>
                        <a:rPr sz="600" spc="-25" dirty="0">
                          <a:latin typeface="游ゴシック"/>
                          <a:cs typeface="游ゴシック"/>
                        </a:rPr>
                        <a: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Alopecia</a:t>
                      </a:r>
                      <a:r>
                        <a:rPr sz="600" spc="15" dirty="0">
                          <a:latin typeface="游ゴシック"/>
                          <a:cs typeface="游ゴシック"/>
                        </a:rPr>
                        <a:t> </a:t>
                      </a:r>
                      <a:r>
                        <a:rPr sz="600" spc="-10" dirty="0">
                          <a:latin typeface="游ゴシック"/>
                          <a:cs typeface="游ゴシック"/>
                        </a:rPr>
                        <a:t>areata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円形脱毛症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Alpers</a:t>
                      </a:r>
                      <a:r>
                        <a:rPr sz="600" spc="1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アルパース病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Alveolar</a:t>
                      </a:r>
                      <a:r>
                        <a:rPr sz="600" spc="15" dirty="0">
                          <a:latin typeface="游ゴシック"/>
                          <a:cs typeface="游ゴシック"/>
                        </a:rPr>
                        <a:t> </a:t>
                      </a:r>
                      <a:r>
                        <a:rPr sz="600" spc="-10" dirty="0">
                          <a:latin typeface="游ゴシック"/>
                          <a:cs typeface="游ゴシック"/>
                        </a:rPr>
                        <a:t>proteinosis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肺胞タンパク症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Ammonia</a:t>
                      </a:r>
                      <a:r>
                        <a:rPr sz="600" spc="1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アンモニア異常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Ammonia</a:t>
                      </a:r>
                      <a:r>
                        <a:rPr sz="600" spc="1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アンモニア増加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Amniotic</a:t>
                      </a:r>
                      <a:r>
                        <a:rPr sz="600" spc="20" dirty="0">
                          <a:latin typeface="游ゴシック"/>
                          <a:cs typeface="游ゴシック"/>
                        </a:rPr>
                        <a:t> </a:t>
                      </a:r>
                      <a:r>
                        <a:rPr sz="600" dirty="0">
                          <a:latin typeface="游ゴシック"/>
                          <a:cs typeface="游ゴシック"/>
                        </a:rPr>
                        <a:t>cavity</a:t>
                      </a:r>
                      <a:r>
                        <a:rPr sz="600" spc="30" dirty="0">
                          <a:latin typeface="游ゴシック"/>
                          <a:cs typeface="游ゴシック"/>
                        </a:rPr>
                        <a:t> </a:t>
                      </a:r>
                      <a:r>
                        <a:rPr sz="600" spc="-10" dirty="0">
                          <a:latin typeface="游ゴシック"/>
                          <a:cs typeface="游ゴシック"/>
                        </a:rPr>
                        <a:t>infection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羊膜腔感染症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Amygdalohippocampectomy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扁桃体海馬切除術</a:t>
                      </a:r>
                      <a:endParaRPr sz="600" dirty="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bl>
          </a:graphicData>
        </a:graphic>
      </p:graphicFrame>
      <p:sp>
        <p:nvSpPr>
          <p:cNvPr id="4" name="object 4"/>
          <p:cNvSpPr txBox="1"/>
          <p:nvPr/>
        </p:nvSpPr>
        <p:spPr>
          <a:xfrm>
            <a:off x="5845626" y="6551224"/>
            <a:ext cx="479734" cy="88807"/>
          </a:xfrm>
          <a:prstGeom prst="rect">
            <a:avLst/>
          </a:prstGeom>
        </p:spPr>
        <p:txBody>
          <a:bodyPr vert="horz" wrap="square" lIns="0" tIns="0" rIns="0" bIns="0" rtlCol="0">
            <a:spAutoFit/>
          </a:bodyPr>
          <a:lstStyle/>
          <a:p>
            <a:pPr marL="24434"/>
            <a:fld id="{81D60167-4931-47E6-BA6A-407CBD079E47}" type="slidenum">
              <a:rPr sz="577" dirty="0">
                <a:latin typeface="游ゴシック"/>
                <a:cs typeface="游ゴシック"/>
              </a:rPr>
              <a:pPr marL="24434"/>
              <a:t>93</a:t>
            </a:fld>
            <a:r>
              <a:rPr sz="577" spc="3" dirty="0">
                <a:latin typeface="游ゴシック"/>
                <a:cs typeface="游ゴシック"/>
              </a:rPr>
              <a:t> / </a:t>
            </a:r>
            <a:r>
              <a:rPr sz="577" dirty="0">
                <a:latin typeface="游ゴシック"/>
                <a:cs typeface="游ゴシック"/>
              </a:rPr>
              <a:t>29</a:t>
            </a:r>
            <a:r>
              <a:rPr sz="577" spc="-10" dirty="0">
                <a:latin typeface="游ゴシック"/>
                <a:cs typeface="游ゴシック"/>
              </a:rPr>
              <a:t> ページ</a:t>
            </a:r>
            <a:endParaRPr sz="577">
              <a:latin typeface="游ゴシック"/>
              <a:cs typeface="游ゴシック"/>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45626" y="6551224"/>
            <a:ext cx="479734" cy="88807"/>
          </a:xfrm>
          <a:prstGeom prst="rect">
            <a:avLst/>
          </a:prstGeom>
        </p:spPr>
        <p:txBody>
          <a:bodyPr vert="horz" wrap="square" lIns="0" tIns="0" rIns="0" bIns="0" rtlCol="0">
            <a:spAutoFit/>
          </a:bodyPr>
          <a:lstStyle/>
          <a:p>
            <a:pPr marL="24434"/>
            <a:fld id="{81D60167-4931-47E6-BA6A-407CBD079E47}" type="slidenum">
              <a:rPr sz="577" dirty="0">
                <a:latin typeface="游ゴシック"/>
                <a:cs typeface="游ゴシック"/>
              </a:rPr>
              <a:pPr marL="24434"/>
              <a:t>94</a:t>
            </a:fld>
            <a:r>
              <a:rPr sz="577" spc="3" dirty="0">
                <a:latin typeface="游ゴシック"/>
                <a:cs typeface="游ゴシック"/>
              </a:rPr>
              <a:t> / </a:t>
            </a:r>
            <a:r>
              <a:rPr sz="577" dirty="0">
                <a:latin typeface="游ゴシック"/>
                <a:cs typeface="游ゴシック"/>
              </a:rPr>
              <a:t>29</a:t>
            </a:r>
            <a:r>
              <a:rPr sz="577" spc="-10" dirty="0">
                <a:latin typeface="游ゴシック"/>
                <a:cs typeface="游ゴシック"/>
              </a:rPr>
              <a:t> ページ</a:t>
            </a:r>
            <a:endParaRPr sz="577">
              <a:latin typeface="游ゴシック"/>
              <a:cs typeface="游ゴシック"/>
            </a:endParaRPr>
          </a:p>
        </p:txBody>
      </p:sp>
      <p:graphicFrame>
        <p:nvGraphicFramePr>
          <p:cNvPr id="2" name="object 2"/>
          <p:cNvGraphicFramePr>
            <a:graphicFrameLocks noGrp="1"/>
          </p:cNvGraphicFramePr>
          <p:nvPr/>
        </p:nvGraphicFramePr>
        <p:xfrm>
          <a:off x="4089262" y="438847"/>
          <a:ext cx="4001994" cy="5910328"/>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Amyloid</a:t>
                      </a:r>
                      <a:r>
                        <a:rPr sz="600" spc="20" dirty="0">
                          <a:latin typeface="游ゴシック"/>
                          <a:cs typeface="游ゴシック"/>
                        </a:rPr>
                        <a:t> </a:t>
                      </a:r>
                      <a:r>
                        <a:rPr sz="600" spc="-10" dirty="0">
                          <a:latin typeface="游ゴシック"/>
                          <a:cs typeface="游ゴシック"/>
                        </a:rPr>
                        <a:t>arthropathy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アミロイド関節症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Amyloidosis</a:t>
                      </a:r>
                      <a:r>
                        <a:rPr sz="600" spc="45" dirty="0">
                          <a:latin typeface="游ゴシック"/>
                          <a:cs typeface="游ゴシック"/>
                        </a:rPr>
                        <a:t> </a:t>
                      </a:r>
                      <a:r>
                        <a:rPr sz="600" spc="-10" dirty="0">
                          <a:latin typeface="游ゴシック"/>
                          <a:cs typeface="游ゴシック"/>
                        </a:rPr>
                        <a:t>senile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老人性アミロイドーシス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Anaphylactic</a:t>
                      </a:r>
                      <a:r>
                        <a:rPr sz="600" spc="10" dirty="0">
                          <a:latin typeface="游ゴシック"/>
                          <a:cs typeface="游ゴシック"/>
                        </a:rPr>
                        <a:t> </a:t>
                      </a:r>
                      <a:r>
                        <a:rPr sz="600" spc="-10" dirty="0">
                          <a:latin typeface="游ゴシック"/>
                          <a:cs typeface="游ゴシック"/>
                        </a:rPr>
                        <a:t>reaction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アナフィラキシー反応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Anaphylactic</a:t>
                      </a:r>
                      <a:r>
                        <a:rPr sz="600" spc="10" dirty="0">
                          <a:latin typeface="游ゴシック"/>
                          <a:cs typeface="游ゴシック"/>
                        </a:rPr>
                        <a:t> </a:t>
                      </a:r>
                      <a:r>
                        <a:rPr sz="600" spc="-10" dirty="0">
                          <a:latin typeface="游ゴシック"/>
                          <a:cs typeface="游ゴシック"/>
                        </a:rPr>
                        <a:t>shock</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アナフィラキシーショック</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Anaphylactic</a:t>
                      </a:r>
                      <a:r>
                        <a:rPr sz="600" spc="15" dirty="0">
                          <a:latin typeface="游ゴシック"/>
                          <a:cs typeface="游ゴシック"/>
                        </a:rPr>
                        <a:t> </a:t>
                      </a:r>
                      <a:r>
                        <a:rPr sz="600" dirty="0">
                          <a:latin typeface="游ゴシック"/>
                          <a:cs typeface="游ゴシック"/>
                        </a:rPr>
                        <a:t>transfusion</a:t>
                      </a:r>
                      <a:r>
                        <a:rPr sz="600" spc="40" dirty="0">
                          <a:latin typeface="游ゴシック"/>
                          <a:cs typeface="游ゴシック"/>
                        </a:rPr>
                        <a:t> </a:t>
                      </a:r>
                      <a:r>
                        <a:rPr sz="600" spc="-10" dirty="0">
                          <a:latin typeface="游ゴシック"/>
                          <a:cs typeface="游ゴシック"/>
                        </a:rPr>
                        <a:t>reaction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アナフィラキシー輸血反応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Anaphylactoid</a:t>
                      </a:r>
                      <a:r>
                        <a:rPr sz="600" spc="20" dirty="0">
                          <a:latin typeface="游ゴシック"/>
                          <a:cs typeface="游ゴシック"/>
                        </a:rPr>
                        <a:t> </a:t>
                      </a:r>
                      <a:r>
                        <a:rPr sz="600" spc="-10" dirty="0">
                          <a:latin typeface="游ゴシック"/>
                          <a:cs typeface="游ゴシック"/>
                        </a:rPr>
                        <a:t>reaction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アナフィラキシー反応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Anaphylactoid</a:t>
                      </a:r>
                      <a:r>
                        <a:rPr sz="600" spc="20" dirty="0">
                          <a:latin typeface="游ゴシック"/>
                          <a:cs typeface="游ゴシック"/>
                        </a:rPr>
                        <a:t> </a:t>
                      </a:r>
                      <a:r>
                        <a:rPr sz="600" spc="-20" dirty="0">
                          <a:latin typeface="游ゴシック"/>
                          <a:cs typeface="游ゴシック"/>
                        </a:rPr>
                        <a:t>shock</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アナフィラキシー様ショック</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Anaphylactoid</a:t>
                      </a:r>
                      <a:r>
                        <a:rPr sz="600" spc="25" dirty="0">
                          <a:latin typeface="游ゴシック"/>
                          <a:cs typeface="游ゴシック"/>
                        </a:rPr>
                        <a:t> </a:t>
                      </a:r>
                      <a:r>
                        <a:rPr sz="600" dirty="0">
                          <a:latin typeface="游ゴシック"/>
                          <a:cs typeface="游ゴシック"/>
                        </a:rPr>
                        <a:t>syndrome</a:t>
                      </a:r>
                      <a:r>
                        <a:rPr sz="600" spc="25" dirty="0">
                          <a:latin typeface="游ゴシック"/>
                          <a:cs typeface="游ゴシック"/>
                        </a:rPr>
                        <a:t> </a:t>
                      </a:r>
                      <a:r>
                        <a:rPr sz="600" dirty="0">
                          <a:latin typeface="游ゴシック"/>
                          <a:cs typeface="游ゴシック"/>
                        </a:rPr>
                        <a:t>of</a:t>
                      </a:r>
                      <a:r>
                        <a:rPr sz="600" spc="20" dirty="0">
                          <a:latin typeface="游ゴシック"/>
                          <a:cs typeface="游ゴシック"/>
                        </a:rPr>
                        <a:t> </a:t>
                      </a:r>
                      <a:r>
                        <a:rPr sz="600" spc="-10" dirty="0">
                          <a:latin typeface="游ゴシック"/>
                          <a:cs typeface="游ゴシック"/>
                        </a:rPr>
                        <a:t>pregnancy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妊娠アナフィラキシー様症候群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Angioedema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血管性浮腫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Angiopathic</a:t>
                      </a:r>
                      <a:r>
                        <a:rPr sz="600" spc="35" dirty="0">
                          <a:latin typeface="游ゴシック"/>
                          <a:cs typeface="游ゴシック"/>
                        </a:rPr>
                        <a:t> </a:t>
                      </a:r>
                      <a:r>
                        <a:rPr sz="600" spc="-10" dirty="0">
                          <a:latin typeface="游ゴシック"/>
                          <a:cs typeface="游ゴシック"/>
                        </a:rPr>
                        <a:t>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血管障害性神経障害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Ankylosing</a:t>
                      </a:r>
                      <a:r>
                        <a:rPr sz="600" spc="35" dirty="0">
                          <a:latin typeface="游ゴシック"/>
                          <a:cs typeface="游ゴシック"/>
                        </a:rPr>
                        <a:t> </a:t>
                      </a:r>
                      <a:r>
                        <a:rPr sz="600" spc="-10" dirty="0">
                          <a:latin typeface="游ゴシック"/>
                          <a:cs typeface="游ゴシック"/>
                        </a:rPr>
                        <a:t>spondylitis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強直性脊椎炎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Anosmia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アノスミア  ※嗅覚の障害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Antiacetylcholine</a:t>
                      </a:r>
                      <a:r>
                        <a:rPr sz="600" spc="25" dirty="0">
                          <a:latin typeface="游ゴシック"/>
                          <a:cs typeface="游ゴシック"/>
                        </a:rPr>
                        <a:t> </a:t>
                      </a:r>
                      <a:r>
                        <a:rPr sz="600" dirty="0">
                          <a:latin typeface="游ゴシック"/>
                          <a:cs typeface="游ゴシック"/>
                        </a:rPr>
                        <a:t>receptor</a:t>
                      </a:r>
                      <a:r>
                        <a:rPr sz="600" spc="40"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抗アセチルコリン受容体抗体陽性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Anti-actin</a:t>
                      </a:r>
                      <a:r>
                        <a:rPr sz="600" spc="25"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抗アクチン抗体陽性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Anti-aquaporin-4</a:t>
                      </a:r>
                      <a:r>
                        <a:rPr sz="600" spc="40" dirty="0">
                          <a:latin typeface="游ゴシック"/>
                          <a:cs typeface="游ゴシック"/>
                        </a:rPr>
                        <a:t> </a:t>
                      </a:r>
                      <a:r>
                        <a:rPr sz="600" dirty="0">
                          <a:latin typeface="游ゴシック"/>
                          <a:cs typeface="游ゴシック"/>
                        </a:rPr>
                        <a:t>antibody</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抗アクアポリン</a:t>
                      </a:r>
                      <a:r>
                        <a:rPr sz="600" spc="-10" dirty="0">
                          <a:latin typeface="游ゴシック"/>
                          <a:cs typeface="游ゴシック"/>
                        </a:rPr>
                        <a:t>4</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Anti-basal</a:t>
                      </a:r>
                      <a:r>
                        <a:rPr sz="600" spc="40" dirty="0">
                          <a:latin typeface="游ゴシック"/>
                          <a:cs typeface="游ゴシック"/>
                        </a:rPr>
                        <a:t> </a:t>
                      </a:r>
                      <a:r>
                        <a:rPr sz="600" dirty="0">
                          <a:latin typeface="游ゴシック"/>
                          <a:cs typeface="游ゴシック"/>
                        </a:rPr>
                        <a:t>ganglia</a:t>
                      </a:r>
                      <a:r>
                        <a:rPr sz="600" spc="25"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抗基底神経節抗体陽性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Anti-cyclic</a:t>
                      </a:r>
                      <a:r>
                        <a:rPr sz="600" spc="25" dirty="0">
                          <a:latin typeface="游ゴシック"/>
                          <a:cs typeface="游ゴシック"/>
                        </a:rPr>
                        <a:t> </a:t>
                      </a:r>
                      <a:r>
                        <a:rPr sz="600" dirty="0">
                          <a:latin typeface="游ゴシック"/>
                          <a:cs typeface="游ゴシック"/>
                        </a:rPr>
                        <a:t>citrullinated</a:t>
                      </a:r>
                      <a:r>
                        <a:rPr sz="600" spc="30" dirty="0">
                          <a:latin typeface="游ゴシック"/>
                          <a:cs typeface="游ゴシック"/>
                        </a:rPr>
                        <a:t> </a:t>
                      </a:r>
                      <a:r>
                        <a:rPr sz="600" dirty="0">
                          <a:latin typeface="游ゴシック"/>
                          <a:cs typeface="游ゴシック"/>
                        </a:rPr>
                        <a:t>peptide</a:t>
                      </a:r>
                      <a:r>
                        <a:rPr sz="600" spc="35"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dirty="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抗環状シトルリン化ペプチド抗体陽性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Anti-epithelial</a:t>
                      </a:r>
                      <a:r>
                        <a:rPr sz="600" spc="35"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抗上皮性抗体陽性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Anti-erythrocyte</a:t>
                      </a:r>
                      <a:r>
                        <a:rPr sz="600" spc="35" dirty="0">
                          <a:latin typeface="游ゴシック"/>
                          <a:cs typeface="游ゴシック"/>
                        </a:rPr>
                        <a:t> </a:t>
                      </a:r>
                      <a:r>
                        <a:rPr sz="600" dirty="0">
                          <a:latin typeface="游ゴシック"/>
                          <a:cs typeface="游ゴシック"/>
                        </a:rPr>
                        <a:t>antibody</a:t>
                      </a:r>
                      <a:r>
                        <a:rPr sz="600" spc="4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抗赤血球抗体陽性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Anti-exosome</a:t>
                      </a:r>
                      <a:r>
                        <a:rPr sz="600" spc="30" dirty="0">
                          <a:latin typeface="游ゴシック"/>
                          <a:cs typeface="游ゴシック"/>
                        </a:rPr>
                        <a:t> </a:t>
                      </a:r>
                      <a:r>
                        <a:rPr sz="600" dirty="0">
                          <a:latin typeface="游ゴシック"/>
                          <a:cs typeface="游ゴシック"/>
                        </a:rPr>
                        <a:t>complex</a:t>
                      </a:r>
                      <a:r>
                        <a:rPr sz="600" spc="35"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抗エキソソーム複合体抗体陽性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AntiGAD</a:t>
                      </a:r>
                      <a:r>
                        <a:rPr sz="600" spc="30"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negative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抗GAD</a:t>
                      </a:r>
                      <a:r>
                        <a:rPr sz="600" spc="-15" dirty="0">
                          <a:latin typeface="游ゴシック"/>
                          <a:cs typeface="游ゴシック"/>
                        </a:rPr>
                        <a:t>抗体陰性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Anti-GAD</a:t>
                      </a:r>
                      <a:r>
                        <a:rPr sz="600" spc="35"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抗GAD</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Anti-ganglioside</a:t>
                      </a:r>
                      <a:r>
                        <a:rPr sz="600" spc="45" dirty="0">
                          <a:latin typeface="游ゴシック"/>
                          <a:cs typeface="游ゴシック"/>
                        </a:rPr>
                        <a:t> </a:t>
                      </a:r>
                      <a:r>
                        <a:rPr sz="600" dirty="0">
                          <a:latin typeface="游ゴシック"/>
                          <a:cs typeface="游ゴシック"/>
                        </a:rPr>
                        <a:t>antibody</a:t>
                      </a:r>
                      <a:r>
                        <a:rPr sz="600" spc="5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抗ガングリオシド抗体陽性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Antigliadin</a:t>
                      </a:r>
                      <a:r>
                        <a:rPr sz="600" spc="25" dirty="0">
                          <a:latin typeface="游ゴシック"/>
                          <a:cs typeface="游ゴシック"/>
                        </a:rPr>
                        <a:t> </a:t>
                      </a:r>
                      <a:r>
                        <a:rPr sz="600" dirty="0">
                          <a:latin typeface="游ゴシック"/>
                          <a:cs typeface="游ゴシック"/>
                        </a:rPr>
                        <a:t>antibody</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抗グリアジン抗体陽性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1</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Anti-glomerular</a:t>
                      </a:r>
                      <a:r>
                        <a:rPr sz="600" spc="35" dirty="0">
                          <a:latin typeface="游ゴシック"/>
                          <a:cs typeface="游ゴシック"/>
                        </a:rPr>
                        <a:t> </a:t>
                      </a:r>
                      <a:r>
                        <a:rPr sz="600" dirty="0">
                          <a:latin typeface="游ゴシック"/>
                          <a:cs typeface="游ゴシック"/>
                        </a:rPr>
                        <a:t>basement</a:t>
                      </a:r>
                      <a:r>
                        <a:rPr sz="600" spc="30" dirty="0">
                          <a:latin typeface="游ゴシック"/>
                          <a:cs typeface="游ゴシック"/>
                        </a:rPr>
                        <a:t> </a:t>
                      </a:r>
                      <a:r>
                        <a:rPr sz="600" dirty="0">
                          <a:latin typeface="游ゴシック"/>
                          <a:cs typeface="游ゴシック"/>
                        </a:rPr>
                        <a:t>membrane</a:t>
                      </a:r>
                      <a:r>
                        <a:rPr sz="600" spc="30" dirty="0">
                          <a:latin typeface="游ゴシック"/>
                          <a:cs typeface="游ゴシック"/>
                        </a:rPr>
                        <a:t> </a:t>
                      </a:r>
                      <a:r>
                        <a:rPr sz="600" spc="-10" dirty="0">
                          <a:latin typeface="游ゴシック"/>
                          <a:cs typeface="游ゴシック"/>
                        </a:rPr>
                        <a:t>antibody</a:t>
                      </a:r>
                      <a:endParaRPr sz="600">
                        <a:latin typeface="游ゴシック"/>
                        <a:cs typeface="游ゴシック"/>
                      </a:endParaRPr>
                    </a:p>
                    <a:p>
                      <a:pPr marL="21590">
                        <a:lnSpc>
                          <a:spcPct val="100000"/>
                        </a:lnSpc>
                        <a:spcBef>
                          <a:spcPts val="455"/>
                        </a:spcBef>
                      </a:pP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抗糸球体基底膜抗体陽性</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Anti-glomerular</a:t>
                      </a:r>
                      <a:r>
                        <a:rPr sz="600" spc="35" dirty="0">
                          <a:latin typeface="游ゴシック"/>
                          <a:cs typeface="游ゴシック"/>
                        </a:rPr>
                        <a:t> </a:t>
                      </a:r>
                      <a:r>
                        <a:rPr sz="600" dirty="0">
                          <a:latin typeface="游ゴシック"/>
                          <a:cs typeface="游ゴシック"/>
                        </a:rPr>
                        <a:t>basement</a:t>
                      </a:r>
                      <a:r>
                        <a:rPr sz="600" spc="30" dirty="0">
                          <a:latin typeface="游ゴシック"/>
                          <a:cs typeface="游ゴシック"/>
                        </a:rPr>
                        <a:t> </a:t>
                      </a:r>
                      <a:r>
                        <a:rPr sz="600" dirty="0">
                          <a:latin typeface="游ゴシック"/>
                          <a:cs typeface="游ゴシック"/>
                        </a:rPr>
                        <a:t>membrane</a:t>
                      </a:r>
                      <a:r>
                        <a:rPr sz="600" spc="3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抗糸球体基底膜症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Anti-glycyl-tRNA</a:t>
                      </a:r>
                      <a:r>
                        <a:rPr sz="600" spc="40" dirty="0">
                          <a:latin typeface="游ゴシック"/>
                          <a:cs typeface="游ゴシック"/>
                        </a:rPr>
                        <a:t> </a:t>
                      </a:r>
                      <a:r>
                        <a:rPr sz="600" dirty="0">
                          <a:latin typeface="游ゴシック"/>
                          <a:cs typeface="游ゴシック"/>
                        </a:rPr>
                        <a:t>synthetase</a:t>
                      </a:r>
                      <a:r>
                        <a:rPr sz="600" spc="40"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抗グリシルtRNA</a:t>
                      </a:r>
                      <a:r>
                        <a:rPr sz="600" spc="-10" dirty="0">
                          <a:latin typeface="游ゴシック"/>
                          <a:cs typeface="游ゴシック"/>
                        </a:rPr>
                        <a:t>合成酵素抗体陽性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Anti-HLA</a:t>
                      </a:r>
                      <a:r>
                        <a:rPr sz="600" spc="30" dirty="0">
                          <a:latin typeface="游ゴシック"/>
                          <a:cs typeface="游ゴシック"/>
                        </a:rPr>
                        <a:t> </a:t>
                      </a:r>
                      <a:r>
                        <a:rPr sz="600" dirty="0">
                          <a:latin typeface="游ゴシック"/>
                          <a:cs typeface="游ゴシック"/>
                        </a:rPr>
                        <a:t>antibody</a:t>
                      </a:r>
                      <a:r>
                        <a:rPr sz="600" spc="15" dirty="0">
                          <a:latin typeface="游ゴシック"/>
                          <a:cs typeface="游ゴシック"/>
                        </a:rPr>
                        <a:t> </a:t>
                      </a:r>
                      <a:r>
                        <a:rPr sz="600" dirty="0">
                          <a:latin typeface="游ゴシック"/>
                          <a:cs typeface="游ゴシック"/>
                        </a:rPr>
                        <a:t>test</a:t>
                      </a:r>
                      <a:r>
                        <a:rPr sz="600" spc="4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抗HLA</a:t>
                      </a:r>
                      <a:r>
                        <a:rPr sz="600" spc="-10" dirty="0">
                          <a:latin typeface="游ゴシック"/>
                          <a:cs typeface="游ゴシック"/>
                        </a:rPr>
                        <a:t>抗体検査陽性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Anti-IA2</a:t>
                      </a:r>
                      <a:r>
                        <a:rPr sz="600" spc="25" dirty="0">
                          <a:latin typeface="游ゴシック"/>
                          <a:cs typeface="游ゴシック"/>
                        </a:rPr>
                        <a:t> </a:t>
                      </a:r>
                      <a:r>
                        <a:rPr sz="600" dirty="0">
                          <a:latin typeface="游ゴシック"/>
                          <a:cs typeface="游ゴシック"/>
                        </a:rPr>
                        <a:t>antibody</a:t>
                      </a:r>
                      <a:r>
                        <a:rPr sz="600" spc="2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a:t>
                      </a:r>
                      <a:r>
                        <a:rPr sz="600" spc="-10" dirty="0">
                          <a:latin typeface="游ゴシック"/>
                          <a:cs typeface="游ゴシック"/>
                        </a:rPr>
                        <a:t>IA2</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Anti-insulin</a:t>
                      </a:r>
                      <a:r>
                        <a:rPr sz="600" spc="35"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抗インスリン抗体増加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Anti-insulin</a:t>
                      </a:r>
                      <a:r>
                        <a:rPr sz="600" spc="35"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抗インスリン抗体陽性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Anti-insulin</a:t>
                      </a:r>
                      <a:r>
                        <a:rPr sz="600" spc="30" dirty="0">
                          <a:latin typeface="游ゴシック"/>
                          <a:cs typeface="游ゴシック"/>
                        </a:rPr>
                        <a:t> </a:t>
                      </a:r>
                      <a:r>
                        <a:rPr sz="600" dirty="0">
                          <a:latin typeface="游ゴシック"/>
                          <a:cs typeface="游ゴシック"/>
                        </a:rPr>
                        <a:t>receptor</a:t>
                      </a:r>
                      <a:r>
                        <a:rPr sz="600" spc="40"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抗インスリン受容体抗体増加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Antiinsulin</a:t>
                      </a:r>
                      <a:r>
                        <a:rPr sz="600" spc="25" dirty="0">
                          <a:latin typeface="游ゴシック"/>
                          <a:cs typeface="游ゴシック"/>
                        </a:rPr>
                        <a:t> </a:t>
                      </a:r>
                      <a:r>
                        <a:rPr sz="600" dirty="0">
                          <a:latin typeface="游ゴシック"/>
                          <a:cs typeface="游ゴシック"/>
                        </a:rPr>
                        <a:t>receptor</a:t>
                      </a:r>
                      <a:r>
                        <a:rPr sz="600" spc="40"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抗インスリン受容体抗体陽性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Anti-interferon</a:t>
                      </a:r>
                      <a:r>
                        <a:rPr sz="600" spc="35" dirty="0">
                          <a:latin typeface="游ゴシック"/>
                          <a:cs typeface="游ゴシック"/>
                        </a:rPr>
                        <a:t> </a:t>
                      </a:r>
                      <a:r>
                        <a:rPr sz="600" dirty="0">
                          <a:latin typeface="游ゴシック"/>
                          <a:cs typeface="游ゴシック"/>
                        </a:rPr>
                        <a:t>antibody</a:t>
                      </a:r>
                      <a:r>
                        <a:rPr sz="600" spc="40" dirty="0">
                          <a:latin typeface="游ゴシック"/>
                          <a:cs typeface="游ゴシック"/>
                        </a:rPr>
                        <a:t> </a:t>
                      </a:r>
                      <a:r>
                        <a:rPr sz="600" spc="-10" dirty="0">
                          <a:latin typeface="游ゴシック"/>
                          <a:cs typeface="游ゴシック"/>
                        </a:rPr>
                        <a:t>negative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抗インターフェロン抗体陰性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Anti-interferon</a:t>
                      </a:r>
                      <a:r>
                        <a:rPr sz="600" spc="35" dirty="0">
                          <a:latin typeface="游ゴシック"/>
                          <a:cs typeface="游ゴシック"/>
                        </a:rPr>
                        <a:t> </a:t>
                      </a:r>
                      <a:r>
                        <a:rPr sz="600" dirty="0">
                          <a:latin typeface="游ゴシック"/>
                          <a:cs typeface="游ゴシック"/>
                        </a:rPr>
                        <a:t>antibody</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抗インターフェロン抗体陽性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Anti-islet</a:t>
                      </a:r>
                      <a:r>
                        <a:rPr sz="600" spc="25" dirty="0">
                          <a:latin typeface="游ゴシック"/>
                          <a:cs typeface="游ゴシック"/>
                        </a:rPr>
                        <a:t> </a:t>
                      </a:r>
                      <a:r>
                        <a:rPr sz="600" dirty="0">
                          <a:latin typeface="游ゴシック"/>
                          <a:cs typeface="游ゴシック"/>
                        </a:rPr>
                        <a:t>cell</a:t>
                      </a:r>
                      <a:r>
                        <a:rPr sz="600" spc="25"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抗アイランド細胞抗体陽性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Antimitochondrial</a:t>
                      </a:r>
                      <a:r>
                        <a:rPr sz="600" spc="45" dirty="0">
                          <a:latin typeface="游ゴシック"/>
                          <a:cs typeface="游ゴシック"/>
                        </a:rPr>
                        <a:t> </a:t>
                      </a:r>
                      <a:r>
                        <a:rPr sz="600" dirty="0">
                          <a:latin typeface="游ゴシック"/>
                          <a:cs typeface="游ゴシック"/>
                        </a:rPr>
                        <a:t>antibody</a:t>
                      </a:r>
                      <a:r>
                        <a:rPr sz="600" spc="5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抗ミトコンドリア抗体陽性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Anti-muscle</a:t>
                      </a:r>
                      <a:r>
                        <a:rPr sz="600" spc="25" dirty="0">
                          <a:latin typeface="游ゴシック"/>
                          <a:cs typeface="游ゴシック"/>
                        </a:rPr>
                        <a:t> </a:t>
                      </a:r>
                      <a:r>
                        <a:rPr sz="600" dirty="0">
                          <a:latin typeface="游ゴシック"/>
                          <a:cs typeface="游ゴシック"/>
                        </a:rPr>
                        <a:t>specific</a:t>
                      </a:r>
                      <a:r>
                        <a:rPr sz="600" spc="25" dirty="0">
                          <a:latin typeface="游ゴシック"/>
                          <a:cs typeface="游ゴシック"/>
                        </a:rPr>
                        <a:t> </a:t>
                      </a:r>
                      <a:r>
                        <a:rPr sz="600" dirty="0">
                          <a:latin typeface="游ゴシック"/>
                          <a:cs typeface="游ゴシック"/>
                        </a:rPr>
                        <a:t>kinase</a:t>
                      </a:r>
                      <a:r>
                        <a:rPr sz="600" spc="25" dirty="0">
                          <a:latin typeface="游ゴシック"/>
                          <a:cs typeface="游ゴシック"/>
                        </a:rPr>
                        <a:t> </a:t>
                      </a:r>
                      <a:r>
                        <a:rPr sz="600" dirty="0">
                          <a:latin typeface="游ゴシック"/>
                          <a:cs typeface="游ゴシック"/>
                        </a:rPr>
                        <a:t>antibody</a:t>
                      </a:r>
                      <a:r>
                        <a:rPr sz="600" spc="2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抗筋肉特異的キナーゼ抗体陽性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1</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Anti-myelin-associated</a:t>
                      </a:r>
                      <a:r>
                        <a:rPr sz="600" spc="50" dirty="0">
                          <a:latin typeface="游ゴシック"/>
                          <a:cs typeface="游ゴシック"/>
                        </a:rPr>
                        <a:t> </a:t>
                      </a:r>
                      <a:r>
                        <a:rPr sz="600" dirty="0">
                          <a:latin typeface="游ゴシック"/>
                          <a:cs typeface="游ゴシック"/>
                        </a:rPr>
                        <a:t>glycoprotein</a:t>
                      </a:r>
                      <a:r>
                        <a:rPr sz="600" spc="50" dirty="0">
                          <a:latin typeface="游ゴシック"/>
                          <a:cs typeface="游ゴシック"/>
                        </a:rPr>
                        <a:t> </a:t>
                      </a:r>
                      <a:r>
                        <a:rPr sz="600" spc="-10" dirty="0">
                          <a:latin typeface="游ゴシック"/>
                          <a:cs typeface="游ゴシック"/>
                        </a:rPr>
                        <a:t>antibodies</a:t>
                      </a:r>
                      <a:endParaRPr sz="600">
                        <a:latin typeface="游ゴシック"/>
                        <a:cs typeface="游ゴシック"/>
                      </a:endParaRPr>
                    </a:p>
                    <a:p>
                      <a:pPr marL="21590">
                        <a:lnSpc>
                          <a:spcPct val="100000"/>
                        </a:lnSpc>
                        <a:spcBef>
                          <a:spcPts val="455"/>
                        </a:spcBef>
                      </a:pP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抗ミエリン関連糖蛋白質抗体陽性</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1</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Anti-myelin-associated</a:t>
                      </a:r>
                      <a:r>
                        <a:rPr sz="600" spc="50" dirty="0">
                          <a:latin typeface="游ゴシック"/>
                          <a:cs typeface="游ゴシック"/>
                        </a:rPr>
                        <a:t> </a:t>
                      </a:r>
                      <a:r>
                        <a:rPr sz="600" dirty="0">
                          <a:latin typeface="游ゴシック"/>
                          <a:cs typeface="游ゴシック"/>
                        </a:rPr>
                        <a:t>glycoprotein</a:t>
                      </a:r>
                      <a:r>
                        <a:rPr sz="600" spc="50" dirty="0">
                          <a:latin typeface="游ゴシック"/>
                          <a:cs typeface="游ゴシック"/>
                        </a:rPr>
                        <a:t> </a:t>
                      </a:r>
                      <a:r>
                        <a:rPr sz="600" spc="-10" dirty="0">
                          <a:latin typeface="游ゴシック"/>
                          <a:cs typeface="游ゴシック"/>
                        </a:rPr>
                        <a:t>associated</a:t>
                      </a:r>
                      <a:endParaRPr sz="600">
                        <a:latin typeface="游ゴシック"/>
                        <a:cs typeface="游ゴシック"/>
                      </a:endParaRPr>
                    </a:p>
                    <a:p>
                      <a:pPr marL="21590">
                        <a:lnSpc>
                          <a:spcPct val="100000"/>
                        </a:lnSpc>
                        <a:spcBef>
                          <a:spcPts val="455"/>
                        </a:spcBef>
                      </a:pPr>
                      <a:r>
                        <a:rPr sz="600" spc="-10" dirty="0">
                          <a:latin typeface="游ゴシック"/>
                          <a:cs typeface="游ゴシック"/>
                        </a:rPr>
                        <a:t>polyneuropathy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抗ミエリン関連糖蛋白質関連多発性神経炎</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Antimyocardial</a:t>
                      </a:r>
                      <a:r>
                        <a:rPr sz="600" spc="30"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抗心筋抗体陽性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Anti-neuronal</a:t>
                      </a:r>
                      <a:r>
                        <a:rPr sz="600" spc="40"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抗神経細胞抗体陽性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Antineutrophil</a:t>
                      </a:r>
                      <a:r>
                        <a:rPr sz="600" spc="40" dirty="0">
                          <a:latin typeface="游ゴシック"/>
                          <a:cs typeface="游ゴシック"/>
                        </a:rPr>
                        <a:t> </a:t>
                      </a:r>
                      <a:r>
                        <a:rPr sz="600" dirty="0">
                          <a:latin typeface="游ゴシック"/>
                          <a:cs typeface="游ゴシック"/>
                        </a:rPr>
                        <a:t>cytoplasmic</a:t>
                      </a:r>
                      <a:r>
                        <a:rPr sz="600" spc="35" dirty="0">
                          <a:latin typeface="游ゴシック"/>
                          <a:cs typeface="游ゴシック"/>
                        </a:rPr>
                        <a:t> </a:t>
                      </a:r>
                      <a:r>
                        <a:rPr sz="600" dirty="0">
                          <a:latin typeface="游ゴシック"/>
                          <a:cs typeface="游ゴシック"/>
                        </a:rPr>
                        <a:t>antibody</a:t>
                      </a:r>
                      <a:r>
                        <a:rPr sz="600" spc="4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抗好中球細胞質抗体増加</a:t>
                      </a:r>
                      <a:endParaRPr sz="600" dirty="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45626" y="6551224"/>
            <a:ext cx="479734" cy="88807"/>
          </a:xfrm>
          <a:prstGeom prst="rect">
            <a:avLst/>
          </a:prstGeom>
        </p:spPr>
        <p:txBody>
          <a:bodyPr vert="horz" wrap="square" lIns="0" tIns="0" rIns="0" bIns="0" rtlCol="0">
            <a:spAutoFit/>
          </a:bodyPr>
          <a:lstStyle/>
          <a:p>
            <a:pPr marL="24434"/>
            <a:fld id="{81D60167-4931-47E6-BA6A-407CBD079E47}" type="slidenum">
              <a:rPr sz="577" dirty="0">
                <a:latin typeface="游ゴシック"/>
                <a:cs typeface="游ゴシック"/>
              </a:rPr>
              <a:pPr marL="24434"/>
              <a:t>95</a:t>
            </a:fld>
            <a:r>
              <a:rPr sz="577" spc="3" dirty="0">
                <a:latin typeface="游ゴシック"/>
                <a:cs typeface="游ゴシック"/>
              </a:rPr>
              <a:t> / </a:t>
            </a:r>
            <a:r>
              <a:rPr sz="577" dirty="0">
                <a:latin typeface="游ゴシック"/>
                <a:cs typeface="游ゴシック"/>
              </a:rPr>
              <a:t>29</a:t>
            </a:r>
            <a:r>
              <a:rPr sz="577" spc="-10" dirty="0">
                <a:latin typeface="游ゴシック"/>
                <a:cs typeface="游ゴシック"/>
              </a:rPr>
              <a:t> ページ</a:t>
            </a:r>
            <a:endParaRPr sz="577">
              <a:latin typeface="游ゴシック"/>
              <a:cs typeface="游ゴシック"/>
            </a:endParaRPr>
          </a:p>
        </p:txBody>
      </p:sp>
      <p:graphicFrame>
        <p:nvGraphicFramePr>
          <p:cNvPr id="2" name="object 2"/>
          <p:cNvGraphicFramePr>
            <a:graphicFrameLocks noGrp="1"/>
          </p:cNvGraphicFramePr>
          <p:nvPr/>
        </p:nvGraphicFramePr>
        <p:xfrm>
          <a:off x="4089262" y="438847"/>
          <a:ext cx="40019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Antineutrophil</a:t>
                      </a:r>
                      <a:r>
                        <a:rPr sz="600" spc="40" dirty="0">
                          <a:latin typeface="游ゴシック"/>
                          <a:cs typeface="游ゴシック"/>
                        </a:rPr>
                        <a:t> </a:t>
                      </a:r>
                      <a:r>
                        <a:rPr sz="600" dirty="0">
                          <a:latin typeface="游ゴシック"/>
                          <a:cs typeface="游ゴシック"/>
                        </a:rPr>
                        <a:t>cytoplasmic</a:t>
                      </a:r>
                      <a:r>
                        <a:rPr sz="600" spc="35" dirty="0">
                          <a:latin typeface="游ゴシック"/>
                          <a:cs typeface="游ゴシック"/>
                        </a:rPr>
                        <a:t> </a:t>
                      </a:r>
                      <a:r>
                        <a:rPr sz="600" dirty="0">
                          <a:latin typeface="游ゴシック"/>
                          <a:cs typeface="游ゴシック"/>
                        </a:rPr>
                        <a:t>antibody</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抗好中球細胞質抗体陽性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1</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Anti-neutrophil</a:t>
                      </a:r>
                      <a:r>
                        <a:rPr sz="600" spc="45" dirty="0">
                          <a:latin typeface="游ゴシック"/>
                          <a:cs typeface="游ゴシック"/>
                        </a:rPr>
                        <a:t> </a:t>
                      </a:r>
                      <a:r>
                        <a:rPr sz="600" dirty="0">
                          <a:latin typeface="游ゴシック"/>
                          <a:cs typeface="游ゴシック"/>
                        </a:rPr>
                        <a:t>cytoplasmic</a:t>
                      </a:r>
                      <a:r>
                        <a:rPr sz="600" spc="40" dirty="0">
                          <a:latin typeface="游ゴシック"/>
                          <a:cs typeface="游ゴシック"/>
                        </a:rPr>
                        <a:t> </a:t>
                      </a:r>
                      <a:r>
                        <a:rPr sz="600" dirty="0">
                          <a:latin typeface="游ゴシック"/>
                          <a:cs typeface="游ゴシック"/>
                        </a:rPr>
                        <a:t>antibody</a:t>
                      </a:r>
                      <a:r>
                        <a:rPr sz="600" spc="4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p>
                      <a:pPr marL="21590">
                        <a:lnSpc>
                          <a:spcPct val="100000"/>
                        </a:lnSpc>
                        <a:spcBef>
                          <a:spcPts val="455"/>
                        </a:spcBef>
                      </a:pP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抗好中球細胞質系抗体陽性血管炎</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Anti-NMDA</a:t>
                      </a:r>
                      <a:r>
                        <a:rPr sz="600" spc="35" dirty="0">
                          <a:latin typeface="游ゴシック"/>
                          <a:cs typeface="游ゴシック"/>
                        </a:rPr>
                        <a:t> </a:t>
                      </a:r>
                      <a:r>
                        <a:rPr sz="600" dirty="0">
                          <a:latin typeface="游ゴシック"/>
                          <a:cs typeface="游ゴシック"/>
                        </a:rPr>
                        <a:t>antibody</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抗NMDA</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Antinuclear</a:t>
                      </a:r>
                      <a:r>
                        <a:rPr sz="600" spc="30"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抗核抗体増加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Antinuclear</a:t>
                      </a:r>
                      <a:r>
                        <a:rPr sz="600" spc="30"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抗核抗体陽性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Antiphospholipid</a:t>
                      </a:r>
                      <a:r>
                        <a:rPr sz="600" spc="50" dirty="0">
                          <a:latin typeface="游ゴシック"/>
                          <a:cs typeface="游ゴシック"/>
                        </a:rPr>
                        <a:t> </a:t>
                      </a:r>
                      <a:r>
                        <a:rPr sz="600" dirty="0">
                          <a:latin typeface="游ゴシック"/>
                          <a:cs typeface="游ゴシック"/>
                        </a:rPr>
                        <a:t>antibodies</a:t>
                      </a:r>
                      <a:r>
                        <a:rPr sz="600" spc="6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抗リン脂質抗体陽性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Antiphospholipid</a:t>
                      </a:r>
                      <a:r>
                        <a:rPr sz="600" spc="6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抗リン脂質症候群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Anti-platelet</a:t>
                      </a:r>
                      <a:r>
                        <a:rPr sz="600" spc="35" dirty="0">
                          <a:latin typeface="游ゴシック"/>
                          <a:cs typeface="游ゴシック"/>
                        </a:rPr>
                        <a:t> </a:t>
                      </a:r>
                      <a:r>
                        <a:rPr sz="600" dirty="0">
                          <a:latin typeface="游ゴシック"/>
                          <a:cs typeface="游ゴシック"/>
                        </a:rPr>
                        <a:t>antibody</a:t>
                      </a:r>
                      <a:r>
                        <a:rPr sz="600" spc="2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抗血小板抗体陽性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Anti-prothrombin</a:t>
                      </a:r>
                      <a:r>
                        <a:rPr sz="600" spc="50" dirty="0">
                          <a:latin typeface="游ゴシック"/>
                          <a:cs typeface="游ゴシック"/>
                        </a:rPr>
                        <a:t> </a:t>
                      </a:r>
                      <a:r>
                        <a:rPr sz="600" dirty="0">
                          <a:latin typeface="游ゴシック"/>
                          <a:cs typeface="游ゴシック"/>
                        </a:rPr>
                        <a:t>antibody</a:t>
                      </a:r>
                      <a:r>
                        <a:rPr sz="600" spc="5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抗プロトロンビン抗体陽性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Antiribosomal</a:t>
                      </a:r>
                      <a:r>
                        <a:rPr sz="600" spc="35" dirty="0">
                          <a:latin typeface="游ゴシック"/>
                          <a:cs typeface="游ゴシック"/>
                        </a:rPr>
                        <a:t> </a:t>
                      </a:r>
                      <a:r>
                        <a:rPr sz="600" dirty="0">
                          <a:latin typeface="游ゴシック"/>
                          <a:cs typeface="游ゴシック"/>
                        </a:rPr>
                        <a:t>P</a:t>
                      </a:r>
                      <a:r>
                        <a:rPr sz="600" spc="35" dirty="0">
                          <a:latin typeface="游ゴシック"/>
                          <a:cs typeface="游ゴシック"/>
                        </a:rPr>
                        <a:t> </a:t>
                      </a:r>
                      <a:r>
                        <a:rPr sz="600" dirty="0">
                          <a:latin typeface="游ゴシック"/>
                          <a:cs typeface="游ゴシック"/>
                        </a:rPr>
                        <a:t>antibody</a:t>
                      </a:r>
                      <a:r>
                        <a:rPr sz="600" spc="2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抗リボソームP</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Anti-RNA</a:t>
                      </a:r>
                      <a:r>
                        <a:rPr sz="600" spc="25" dirty="0">
                          <a:latin typeface="游ゴシック"/>
                          <a:cs typeface="游ゴシック"/>
                        </a:rPr>
                        <a:t> </a:t>
                      </a:r>
                      <a:r>
                        <a:rPr sz="600" dirty="0">
                          <a:latin typeface="游ゴシック"/>
                          <a:cs typeface="游ゴシック"/>
                        </a:rPr>
                        <a:t>polymerase</a:t>
                      </a:r>
                      <a:r>
                        <a:rPr sz="600" spc="20" dirty="0">
                          <a:latin typeface="游ゴシック"/>
                          <a:cs typeface="游ゴシック"/>
                        </a:rPr>
                        <a:t> </a:t>
                      </a:r>
                      <a:r>
                        <a:rPr sz="600" dirty="0">
                          <a:latin typeface="游ゴシック"/>
                          <a:cs typeface="游ゴシック"/>
                        </a:rPr>
                        <a:t>III</a:t>
                      </a:r>
                      <a:r>
                        <a:rPr sz="600" spc="25"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抗RNAポリメラーゼ</a:t>
                      </a:r>
                      <a:r>
                        <a:rPr sz="600" spc="-10" dirty="0">
                          <a:latin typeface="游ゴシック"/>
                          <a:cs typeface="游ゴシック"/>
                        </a:rPr>
                        <a:t>III</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320">
                        <a:lnSpc>
                          <a:spcPct val="100000"/>
                        </a:lnSpc>
                        <a:spcBef>
                          <a:spcPts val="260"/>
                        </a:spcBef>
                      </a:pPr>
                      <a:r>
                        <a:rPr sz="500" dirty="0">
                          <a:latin typeface="游ゴシック"/>
                          <a:cs typeface="游ゴシック"/>
                        </a:rPr>
                        <a:t>Anti-saccharomyces</a:t>
                      </a:r>
                      <a:r>
                        <a:rPr sz="500" spc="120" dirty="0">
                          <a:latin typeface="游ゴシック"/>
                          <a:cs typeface="游ゴシック"/>
                        </a:rPr>
                        <a:t> </a:t>
                      </a:r>
                      <a:r>
                        <a:rPr sz="500" dirty="0">
                          <a:latin typeface="游ゴシック"/>
                          <a:cs typeface="游ゴシック"/>
                        </a:rPr>
                        <a:t>cerevisiae</a:t>
                      </a:r>
                      <a:r>
                        <a:rPr sz="500" spc="140" dirty="0">
                          <a:latin typeface="游ゴシック"/>
                          <a:cs typeface="游ゴシック"/>
                        </a:rPr>
                        <a:t> </a:t>
                      </a:r>
                      <a:r>
                        <a:rPr sz="500" dirty="0">
                          <a:latin typeface="游ゴシック"/>
                          <a:cs typeface="游ゴシック"/>
                        </a:rPr>
                        <a:t>antibody</a:t>
                      </a:r>
                      <a:r>
                        <a:rPr sz="500" spc="130" dirty="0">
                          <a:latin typeface="游ゴシック"/>
                          <a:cs typeface="游ゴシック"/>
                        </a:rPr>
                        <a:t> </a:t>
                      </a:r>
                      <a:r>
                        <a:rPr sz="500" dirty="0">
                          <a:latin typeface="游ゴシック"/>
                          <a:cs typeface="游ゴシック"/>
                        </a:rPr>
                        <a:t>test</a:t>
                      </a:r>
                      <a:r>
                        <a:rPr sz="500" spc="125" dirty="0">
                          <a:latin typeface="游ゴシック"/>
                          <a:cs typeface="游ゴシック"/>
                        </a:rPr>
                        <a:t> </a:t>
                      </a:r>
                      <a:r>
                        <a:rPr sz="500" spc="-10" dirty="0">
                          <a:latin typeface="游ゴシック"/>
                          <a:cs typeface="游ゴシック"/>
                        </a:rPr>
                        <a:t>positive</a:t>
                      </a:r>
                      <a:endParaRPr sz="500">
                        <a:latin typeface="游ゴシック"/>
                        <a:cs typeface="游ゴシック"/>
                      </a:endParaRPr>
                    </a:p>
                  </a:txBody>
                  <a:tcPr marL="0" marR="0" marT="211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抗サッカロミセス・セレビシエ抗体検査陽性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Anti-sperm</a:t>
                      </a:r>
                      <a:r>
                        <a:rPr sz="600" spc="30"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抗精子抗体陽性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Anti-SRP</a:t>
                      </a:r>
                      <a:r>
                        <a:rPr sz="600" spc="25"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抗SRP</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Antisynthetase</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抗合成酵素抗体症候群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Anti-thyroid</a:t>
                      </a:r>
                      <a:r>
                        <a:rPr sz="600" spc="40"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抗甲状腺抗体陽性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Anti-transglutaminase</a:t>
                      </a:r>
                      <a:r>
                        <a:rPr sz="600" spc="50" dirty="0">
                          <a:latin typeface="游ゴシック"/>
                          <a:cs typeface="游ゴシック"/>
                        </a:rPr>
                        <a:t> </a:t>
                      </a:r>
                      <a:r>
                        <a:rPr sz="600" dirty="0">
                          <a:latin typeface="游ゴシック"/>
                          <a:cs typeface="游ゴシック"/>
                        </a:rPr>
                        <a:t>antibody</a:t>
                      </a:r>
                      <a:r>
                        <a:rPr sz="600" spc="5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抗トランスグルタミナーゼ抗体上昇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Anti-VGCC</a:t>
                      </a:r>
                      <a:r>
                        <a:rPr sz="600" spc="35" dirty="0">
                          <a:latin typeface="游ゴシック"/>
                          <a:cs typeface="游ゴシック"/>
                        </a:rPr>
                        <a:t> </a:t>
                      </a:r>
                      <a:r>
                        <a:rPr sz="600" dirty="0">
                          <a:latin typeface="游ゴシック"/>
                          <a:cs typeface="游ゴシック"/>
                        </a:rPr>
                        <a:t>antibody</a:t>
                      </a:r>
                      <a:r>
                        <a:rPr sz="600" spc="2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抗VGCC</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AntiVGKC</a:t>
                      </a:r>
                      <a:r>
                        <a:rPr sz="600" spc="30"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a:t>
                      </a:r>
                      <a:r>
                        <a:rPr sz="600" spc="-10" dirty="0">
                          <a:latin typeface="游ゴシック"/>
                          <a:cs typeface="游ゴシック"/>
                        </a:rPr>
                        <a:t>VGKC</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Anti-vimentin</a:t>
                      </a:r>
                      <a:r>
                        <a:rPr sz="600" spc="30"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抗ビメンチン抗体陽性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Antiviral</a:t>
                      </a:r>
                      <a:r>
                        <a:rPr sz="600" spc="20" dirty="0">
                          <a:latin typeface="游ゴシック"/>
                          <a:cs typeface="游ゴシック"/>
                        </a:rPr>
                        <a:t> </a:t>
                      </a:r>
                      <a:r>
                        <a:rPr sz="600" spc="-10" dirty="0">
                          <a:latin typeface="游ゴシック"/>
                          <a:cs typeface="游ゴシック"/>
                        </a:rPr>
                        <a:t>prophylaxis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抗ウイルス剤予防接種</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Antiviral</a:t>
                      </a:r>
                      <a:r>
                        <a:rPr sz="600" spc="20" dirty="0">
                          <a:latin typeface="游ゴシック"/>
                          <a:cs typeface="游ゴシック"/>
                        </a:rPr>
                        <a:t> </a:t>
                      </a:r>
                      <a:r>
                        <a:rPr sz="600" spc="-10" dirty="0">
                          <a:latin typeface="游ゴシック"/>
                          <a:cs typeface="游ゴシック"/>
                        </a:rPr>
                        <a:t>treatment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抗ウイルス剤治療</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Anti-zinc</a:t>
                      </a:r>
                      <a:r>
                        <a:rPr sz="600" spc="20" dirty="0">
                          <a:latin typeface="游ゴシック"/>
                          <a:cs typeface="游ゴシック"/>
                        </a:rPr>
                        <a:t> </a:t>
                      </a:r>
                      <a:r>
                        <a:rPr sz="600" dirty="0">
                          <a:latin typeface="游ゴシック"/>
                          <a:cs typeface="游ゴシック"/>
                        </a:rPr>
                        <a:t>transporter</a:t>
                      </a:r>
                      <a:r>
                        <a:rPr sz="600" spc="35" dirty="0">
                          <a:latin typeface="游ゴシック"/>
                          <a:cs typeface="游ゴシック"/>
                        </a:rPr>
                        <a:t> </a:t>
                      </a:r>
                      <a:r>
                        <a:rPr sz="600" dirty="0">
                          <a:latin typeface="游ゴシック"/>
                          <a:cs typeface="游ゴシック"/>
                        </a:rPr>
                        <a:t>8</a:t>
                      </a:r>
                      <a:r>
                        <a:rPr sz="600" spc="30" dirty="0">
                          <a:latin typeface="游ゴシック"/>
                          <a:cs typeface="游ゴシック"/>
                        </a:rPr>
                        <a:t> </a:t>
                      </a:r>
                      <a:r>
                        <a:rPr sz="600" dirty="0">
                          <a:latin typeface="游ゴシック"/>
                          <a:cs typeface="游ゴシック"/>
                        </a:rPr>
                        <a:t>antibody</a:t>
                      </a:r>
                      <a:r>
                        <a:rPr sz="600" spc="3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抗亜鉛トランスポーター</a:t>
                      </a:r>
                      <a:r>
                        <a:rPr sz="600" spc="-10" dirty="0">
                          <a:latin typeface="游ゴシック"/>
                          <a:cs typeface="游ゴシック"/>
                        </a:rPr>
                        <a:t>8</a:t>
                      </a:r>
                      <a:r>
                        <a:rPr sz="600" spc="-15" dirty="0">
                          <a:latin typeface="游ゴシック"/>
                          <a:cs typeface="游ゴシック"/>
                        </a:rPr>
                        <a:t>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Aortic</a:t>
                      </a:r>
                      <a:r>
                        <a:rPr sz="600" spc="20" dirty="0">
                          <a:latin typeface="游ゴシック"/>
                          <a:cs typeface="游ゴシック"/>
                        </a:rPr>
                        <a:t> </a:t>
                      </a:r>
                      <a:r>
                        <a:rPr sz="600" spc="-10" dirty="0">
                          <a:latin typeface="游ゴシック"/>
                          <a:cs typeface="游ゴシック"/>
                        </a:rPr>
                        <a:t>embolus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大動脈塞栓症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Aortic</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大動脈血栓症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Aortitis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大動脈炎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Aplasia</a:t>
                      </a:r>
                      <a:r>
                        <a:rPr sz="600" spc="15" dirty="0">
                          <a:latin typeface="游ゴシック"/>
                          <a:cs typeface="游ゴシック"/>
                        </a:rPr>
                        <a:t> </a:t>
                      </a:r>
                      <a:r>
                        <a:rPr sz="600" dirty="0">
                          <a:latin typeface="游ゴシック"/>
                          <a:cs typeface="游ゴシック"/>
                        </a:rPr>
                        <a:t>pure</a:t>
                      </a:r>
                      <a:r>
                        <a:rPr sz="600" spc="15" dirty="0">
                          <a:latin typeface="游ゴシック"/>
                          <a:cs typeface="游ゴシック"/>
                        </a:rPr>
                        <a:t> </a:t>
                      </a:r>
                      <a:r>
                        <a:rPr sz="600" dirty="0">
                          <a:latin typeface="游ゴシック"/>
                          <a:cs typeface="游ゴシック"/>
                        </a:rPr>
                        <a:t>red</a:t>
                      </a:r>
                      <a:r>
                        <a:rPr sz="600" spc="20" dirty="0">
                          <a:latin typeface="游ゴシック"/>
                          <a:cs typeface="游ゴシック"/>
                        </a:rPr>
                        <a:t> </a:t>
                      </a:r>
                      <a:r>
                        <a:rPr sz="600" spc="-20" dirty="0">
                          <a:latin typeface="游ゴシック"/>
                          <a:cs typeface="游ゴシック"/>
                        </a:rPr>
                        <a:t>cell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純赤血球無形成症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Aplastic</a:t>
                      </a:r>
                      <a:r>
                        <a:rPr sz="600" spc="15" dirty="0">
                          <a:latin typeface="游ゴシック"/>
                          <a:cs typeface="游ゴシック"/>
                        </a:rPr>
                        <a:t> </a:t>
                      </a:r>
                      <a:r>
                        <a:rPr sz="600" spc="-10" dirty="0">
                          <a:latin typeface="游ゴシック"/>
                          <a:cs typeface="游ゴシック"/>
                        </a:rPr>
                        <a:t>anaemia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再生不良性貧血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Application</a:t>
                      </a:r>
                      <a:r>
                        <a:rPr sz="600" spc="25" dirty="0">
                          <a:latin typeface="游ゴシック"/>
                          <a:cs typeface="游ゴシック"/>
                        </a:rPr>
                        <a:t> </a:t>
                      </a:r>
                      <a:r>
                        <a:rPr sz="600" dirty="0">
                          <a:latin typeface="游ゴシック"/>
                          <a:cs typeface="游ゴシック"/>
                        </a:rPr>
                        <a:t>site</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適用部位血栓症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Application</a:t>
                      </a:r>
                      <a:r>
                        <a:rPr sz="600" spc="25" dirty="0">
                          <a:latin typeface="游ゴシック"/>
                          <a:cs typeface="游ゴシック"/>
                        </a:rPr>
                        <a:t> </a:t>
                      </a:r>
                      <a:r>
                        <a:rPr sz="600" dirty="0">
                          <a:latin typeface="游ゴシック"/>
                          <a:cs typeface="游ゴシック"/>
                        </a:rPr>
                        <a:t>site</a:t>
                      </a:r>
                      <a:r>
                        <a:rPr sz="600" spc="2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適用部位血管炎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Arrhythmia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不整脈</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Arterial</a:t>
                      </a:r>
                      <a:r>
                        <a:rPr sz="600" spc="25" dirty="0">
                          <a:latin typeface="游ゴシック"/>
                          <a:cs typeface="游ゴシック"/>
                        </a:rPr>
                        <a:t> </a:t>
                      </a:r>
                      <a:r>
                        <a:rPr sz="600" dirty="0">
                          <a:latin typeface="游ゴシック"/>
                          <a:cs typeface="游ゴシック"/>
                        </a:rPr>
                        <a:t>bypass</a:t>
                      </a:r>
                      <a:r>
                        <a:rPr sz="600" spc="30" dirty="0">
                          <a:latin typeface="游ゴシック"/>
                          <a:cs typeface="游ゴシック"/>
                        </a:rPr>
                        <a:t> </a:t>
                      </a:r>
                      <a:r>
                        <a:rPr sz="600" spc="-10" dirty="0">
                          <a:latin typeface="游ゴシック"/>
                          <a:cs typeface="游ゴシック"/>
                        </a:rPr>
                        <a:t>occlusion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動脈バイパス閉塞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5"/>
                        </a:spcBef>
                      </a:pPr>
                      <a:r>
                        <a:rPr sz="600" dirty="0">
                          <a:latin typeface="游ゴシック"/>
                          <a:cs typeface="游ゴシック"/>
                        </a:rPr>
                        <a:t>1</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Arterial</a:t>
                      </a:r>
                      <a:r>
                        <a:rPr sz="600" spc="25" dirty="0">
                          <a:latin typeface="游ゴシック"/>
                          <a:cs typeface="游ゴシック"/>
                        </a:rPr>
                        <a:t> </a:t>
                      </a:r>
                      <a:r>
                        <a:rPr sz="600" dirty="0">
                          <a:latin typeface="游ゴシック"/>
                          <a:cs typeface="游ゴシック"/>
                        </a:rPr>
                        <a:t>bypass</a:t>
                      </a:r>
                      <a:r>
                        <a:rPr sz="600" spc="3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動脈バイパス血栓症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Arterial</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動脈血栓塞栓症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Arteriovenous</a:t>
                      </a:r>
                      <a:r>
                        <a:rPr sz="600" spc="40" dirty="0">
                          <a:latin typeface="游ゴシック"/>
                          <a:cs typeface="游ゴシック"/>
                        </a:rPr>
                        <a:t> </a:t>
                      </a:r>
                      <a:r>
                        <a:rPr sz="600" dirty="0">
                          <a:latin typeface="游ゴシック"/>
                          <a:cs typeface="游ゴシック"/>
                        </a:rPr>
                        <a:t>fistula</a:t>
                      </a:r>
                      <a:r>
                        <a:rPr sz="600" spc="3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動静脈瘻血栓症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Arteriovenous</a:t>
                      </a:r>
                      <a:r>
                        <a:rPr sz="600" spc="30" dirty="0">
                          <a:latin typeface="游ゴシック"/>
                          <a:cs typeface="游ゴシック"/>
                        </a:rPr>
                        <a:t> </a:t>
                      </a:r>
                      <a:r>
                        <a:rPr sz="600" dirty="0">
                          <a:latin typeface="游ゴシック"/>
                          <a:cs typeface="游ゴシック"/>
                        </a:rPr>
                        <a:t>graft</a:t>
                      </a:r>
                      <a:r>
                        <a:rPr sz="600" spc="40" dirty="0">
                          <a:latin typeface="游ゴシック"/>
                          <a:cs typeface="游ゴシック"/>
                        </a:rPr>
                        <a:t> </a:t>
                      </a:r>
                      <a:r>
                        <a:rPr sz="600" dirty="0">
                          <a:latin typeface="游ゴシック"/>
                          <a:cs typeface="游ゴシック"/>
                        </a:rPr>
                        <a:t>site</a:t>
                      </a:r>
                      <a:r>
                        <a:rPr sz="600" spc="25" dirty="0">
                          <a:latin typeface="游ゴシック"/>
                          <a:cs typeface="游ゴシック"/>
                        </a:rPr>
                        <a:t> </a:t>
                      </a:r>
                      <a:r>
                        <a:rPr sz="600" spc="-10" dirty="0">
                          <a:latin typeface="游ゴシック"/>
                          <a:cs typeface="游ゴシック"/>
                        </a:rPr>
                        <a:t>stenosis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動静脈グラフト部位狭窄</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Arteriovenous</a:t>
                      </a:r>
                      <a:r>
                        <a:rPr sz="600" spc="30" dirty="0">
                          <a:latin typeface="游ゴシック"/>
                          <a:cs typeface="游ゴシック"/>
                        </a:rPr>
                        <a:t> </a:t>
                      </a:r>
                      <a:r>
                        <a:rPr sz="600" dirty="0">
                          <a:latin typeface="游ゴシック"/>
                          <a:cs typeface="游ゴシック"/>
                        </a:rPr>
                        <a:t>graft</a:t>
                      </a:r>
                      <a:r>
                        <a:rPr sz="600" spc="4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動静脈グラフト血栓症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1</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Arteritis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動脈炎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Arteritis</a:t>
                      </a:r>
                      <a:r>
                        <a:rPr sz="600" spc="30" dirty="0">
                          <a:latin typeface="游ゴシック"/>
                          <a:cs typeface="游ゴシック"/>
                        </a:rPr>
                        <a:t> </a:t>
                      </a:r>
                      <a:r>
                        <a:rPr sz="600" spc="-10" dirty="0">
                          <a:latin typeface="游ゴシック"/>
                          <a:cs typeface="游ゴシック"/>
                        </a:rPr>
                        <a:t>coronary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冠状動脈炎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Arthralgia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関節痛</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関節炎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Arthritis</a:t>
                      </a:r>
                      <a:r>
                        <a:rPr sz="600" spc="35" dirty="0">
                          <a:latin typeface="游ゴシック"/>
                          <a:cs typeface="游ゴシック"/>
                        </a:rPr>
                        <a:t> </a:t>
                      </a:r>
                      <a:r>
                        <a:rPr sz="600" spc="-10" dirty="0">
                          <a:latin typeface="游ゴシック"/>
                          <a:cs typeface="游ゴシック"/>
                        </a:rPr>
                        <a:t>enteropathic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腸炎性関節炎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Ascites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5" dirty="0">
                          <a:latin typeface="游ゴシック"/>
                          <a:cs typeface="游ゴシック"/>
                        </a:rPr>
                        <a:t>腹水</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Aseptic</a:t>
                      </a:r>
                      <a:r>
                        <a:rPr sz="600" spc="15" dirty="0">
                          <a:latin typeface="游ゴシック"/>
                          <a:cs typeface="游ゴシック"/>
                        </a:rPr>
                        <a:t> </a:t>
                      </a:r>
                      <a:r>
                        <a:rPr sz="600" dirty="0">
                          <a:latin typeface="游ゴシック"/>
                          <a:cs typeface="游ゴシック"/>
                        </a:rPr>
                        <a:t>cavernous</a:t>
                      </a:r>
                      <a:r>
                        <a:rPr sz="600" spc="25" dirty="0">
                          <a:latin typeface="游ゴシック"/>
                          <a:cs typeface="游ゴシック"/>
                        </a:rPr>
                        <a:t> </a:t>
                      </a:r>
                      <a:r>
                        <a:rPr sz="600" dirty="0">
                          <a:latin typeface="游ゴシック"/>
                          <a:cs typeface="游ゴシック"/>
                        </a:rPr>
                        <a:t>sinus</a:t>
                      </a:r>
                      <a:r>
                        <a:rPr sz="600" spc="4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無菌性海綿状静脈洞血栓症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Aspartate</a:t>
                      </a:r>
                      <a:r>
                        <a:rPr sz="600" spc="35" dirty="0">
                          <a:latin typeface="游ゴシック"/>
                          <a:cs typeface="游ゴシック"/>
                        </a:rPr>
                        <a:t> </a:t>
                      </a:r>
                      <a:r>
                        <a:rPr sz="600" dirty="0">
                          <a:latin typeface="游ゴシック"/>
                          <a:cs typeface="游ゴシック"/>
                        </a:rPr>
                        <a:t>aminotransferase</a:t>
                      </a:r>
                      <a:r>
                        <a:rPr sz="600" spc="4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アスパラギン酸アミノトランスフェラーゼ異常症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Aspartate</a:t>
                      </a:r>
                      <a:r>
                        <a:rPr sz="600" spc="35" dirty="0">
                          <a:latin typeface="游ゴシック"/>
                          <a:cs typeface="游ゴシック"/>
                        </a:rPr>
                        <a:t> </a:t>
                      </a:r>
                      <a:r>
                        <a:rPr sz="600" dirty="0">
                          <a:latin typeface="游ゴシック"/>
                          <a:cs typeface="游ゴシック"/>
                        </a:rPr>
                        <a:t>aminotransferase</a:t>
                      </a:r>
                      <a:r>
                        <a:rPr sz="600" spc="4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アスパラギン酸アミノトランスフェラーゼ増加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45626" y="6551224"/>
            <a:ext cx="479734" cy="88807"/>
          </a:xfrm>
          <a:prstGeom prst="rect">
            <a:avLst/>
          </a:prstGeom>
        </p:spPr>
        <p:txBody>
          <a:bodyPr vert="horz" wrap="square" lIns="0" tIns="0" rIns="0" bIns="0" rtlCol="0">
            <a:spAutoFit/>
          </a:bodyPr>
          <a:lstStyle/>
          <a:p>
            <a:pPr marL="24434"/>
            <a:fld id="{81D60167-4931-47E6-BA6A-407CBD079E47}" type="slidenum">
              <a:rPr sz="577" dirty="0">
                <a:latin typeface="游ゴシック"/>
                <a:cs typeface="游ゴシック"/>
              </a:rPr>
              <a:pPr marL="24434"/>
              <a:t>96</a:t>
            </a:fld>
            <a:r>
              <a:rPr sz="577" spc="3" dirty="0">
                <a:latin typeface="游ゴシック"/>
                <a:cs typeface="游ゴシック"/>
              </a:rPr>
              <a:t> / </a:t>
            </a:r>
            <a:r>
              <a:rPr sz="577" dirty="0">
                <a:latin typeface="游ゴシック"/>
                <a:cs typeface="游ゴシック"/>
              </a:rPr>
              <a:t>29</a:t>
            </a:r>
            <a:r>
              <a:rPr sz="577" spc="-10" dirty="0">
                <a:latin typeface="游ゴシック"/>
                <a:cs typeface="游ゴシック"/>
              </a:rPr>
              <a:t> ページ</a:t>
            </a:r>
            <a:endParaRPr sz="577">
              <a:latin typeface="游ゴシック"/>
              <a:cs typeface="游ゴシック"/>
            </a:endParaRPr>
          </a:p>
        </p:txBody>
      </p:sp>
      <p:graphicFrame>
        <p:nvGraphicFramePr>
          <p:cNvPr id="2" name="object 2"/>
          <p:cNvGraphicFramePr>
            <a:graphicFrameLocks noGrp="1"/>
          </p:cNvGraphicFramePr>
          <p:nvPr/>
        </p:nvGraphicFramePr>
        <p:xfrm>
          <a:off x="4089262" y="438847"/>
          <a:ext cx="40019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Aspartate-glutamate-transporter</a:t>
                      </a:r>
                      <a:r>
                        <a:rPr sz="600" spc="95" dirty="0">
                          <a:latin typeface="游ゴシック"/>
                          <a:cs typeface="游ゴシック"/>
                        </a:rPr>
                        <a:t> </a:t>
                      </a:r>
                      <a:r>
                        <a:rPr sz="600" spc="-10" dirty="0">
                          <a:latin typeface="游ゴシック"/>
                          <a:cs typeface="游ゴシック"/>
                        </a:rPr>
                        <a:t>deficiency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アスパラギン酸-グルタミン酸トランスポーター欠損症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AST</a:t>
                      </a:r>
                      <a:r>
                        <a:rPr sz="600" spc="15" dirty="0">
                          <a:latin typeface="游ゴシック"/>
                          <a:cs typeface="游ゴシック"/>
                        </a:rPr>
                        <a:t> </a:t>
                      </a:r>
                      <a:r>
                        <a:rPr sz="600" dirty="0">
                          <a:latin typeface="游ゴシック"/>
                          <a:cs typeface="游ゴシック"/>
                        </a:rPr>
                        <a:t>to</a:t>
                      </a:r>
                      <a:r>
                        <a:rPr sz="600" spc="15" dirty="0">
                          <a:latin typeface="游ゴシック"/>
                          <a:cs typeface="游ゴシック"/>
                        </a:rPr>
                        <a:t> </a:t>
                      </a:r>
                      <a:r>
                        <a:rPr sz="600" dirty="0">
                          <a:latin typeface="游ゴシック"/>
                          <a:cs typeface="游ゴシック"/>
                        </a:rPr>
                        <a:t>platelet</a:t>
                      </a:r>
                      <a:r>
                        <a:rPr sz="600" spc="25" dirty="0">
                          <a:latin typeface="游ゴシック"/>
                          <a:cs typeface="游ゴシック"/>
                        </a:rPr>
                        <a:t> </a:t>
                      </a:r>
                      <a:r>
                        <a:rPr sz="600" dirty="0">
                          <a:latin typeface="游ゴシック"/>
                          <a:cs typeface="游ゴシック"/>
                        </a:rPr>
                        <a:t>ratio</a:t>
                      </a:r>
                      <a:r>
                        <a:rPr sz="600" spc="15" dirty="0">
                          <a:latin typeface="游ゴシック"/>
                          <a:cs typeface="游ゴシック"/>
                        </a:rPr>
                        <a:t> </a:t>
                      </a:r>
                      <a:r>
                        <a:rPr sz="600" dirty="0">
                          <a:latin typeface="游ゴシック"/>
                          <a:cs typeface="游ゴシック"/>
                        </a:rPr>
                        <a:t>index</a:t>
                      </a:r>
                      <a:r>
                        <a:rPr sz="600" spc="15"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AST</a:t>
                      </a:r>
                      <a:r>
                        <a:rPr sz="600" spc="-10" dirty="0">
                          <a:latin typeface="游ゴシック"/>
                          <a:cs typeface="游ゴシック"/>
                        </a:rPr>
                        <a:t>/血小板比指数増加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AST/ALT</a:t>
                      </a:r>
                      <a:r>
                        <a:rPr sz="600" spc="20" dirty="0">
                          <a:latin typeface="游ゴシック"/>
                          <a:cs typeface="游ゴシック"/>
                        </a:rPr>
                        <a:t> </a:t>
                      </a:r>
                      <a:r>
                        <a:rPr sz="600" dirty="0">
                          <a:latin typeface="游ゴシック"/>
                          <a:cs typeface="游ゴシック"/>
                        </a:rPr>
                        <a:t>ratio</a:t>
                      </a:r>
                      <a:r>
                        <a:rPr sz="600" spc="2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AST/ALT</a:t>
                      </a:r>
                      <a:r>
                        <a:rPr sz="600" spc="-20" dirty="0">
                          <a:latin typeface="游ゴシック"/>
                          <a:cs typeface="游ゴシック"/>
                        </a:rPr>
                        <a:t>比異常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Asthma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気管支喘息</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Asymptomatic</a:t>
                      </a:r>
                      <a:r>
                        <a:rPr sz="600" spc="25" dirty="0">
                          <a:latin typeface="游ゴシック"/>
                          <a:cs typeface="游ゴシック"/>
                        </a:rPr>
                        <a:t> </a:t>
                      </a:r>
                      <a:r>
                        <a:rPr sz="600" spc="-10" dirty="0">
                          <a:latin typeface="游ゴシック"/>
                          <a:cs typeface="游ゴシック"/>
                        </a:rPr>
                        <a:t>COVID19</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無症候性</a:t>
                      </a:r>
                      <a:r>
                        <a:rPr sz="600" spc="-10" dirty="0">
                          <a:latin typeface="游ゴシック"/>
                          <a:cs typeface="游ゴシック"/>
                        </a:rPr>
                        <a:t>COVID19</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Ataxia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運動失調</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Atheroembolism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アテローム性塞栓症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Atonic</a:t>
                      </a:r>
                      <a:r>
                        <a:rPr sz="600" spc="15" dirty="0">
                          <a:latin typeface="游ゴシック"/>
                          <a:cs typeface="游ゴシック"/>
                        </a:rPr>
                        <a:t> </a:t>
                      </a:r>
                      <a:r>
                        <a:rPr sz="600" spc="-10" dirty="0">
                          <a:latin typeface="游ゴシック"/>
                          <a:cs typeface="游ゴシック"/>
                        </a:rPr>
                        <a:t>seizures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アトニック発作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Atrial</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心房血栓症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Atrophic</a:t>
                      </a:r>
                      <a:r>
                        <a:rPr sz="600" spc="25" dirty="0">
                          <a:latin typeface="游ゴシック"/>
                          <a:cs typeface="游ゴシック"/>
                        </a:rPr>
                        <a:t> </a:t>
                      </a:r>
                      <a:r>
                        <a:rPr sz="600" spc="-10" dirty="0">
                          <a:latin typeface="游ゴシック"/>
                          <a:cs typeface="游ゴシック"/>
                        </a:rPr>
                        <a:t>thyroiditis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萎縮性甲状腺炎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Atypical</a:t>
                      </a:r>
                      <a:r>
                        <a:rPr sz="600" spc="20" dirty="0">
                          <a:latin typeface="游ゴシック"/>
                          <a:cs typeface="游ゴシック"/>
                        </a:rPr>
                        <a:t> </a:t>
                      </a:r>
                      <a:r>
                        <a:rPr sz="600" dirty="0">
                          <a:latin typeface="游ゴシック"/>
                          <a:cs typeface="游ゴシック"/>
                        </a:rPr>
                        <a:t>benign</a:t>
                      </a:r>
                      <a:r>
                        <a:rPr sz="600" spc="15" dirty="0">
                          <a:latin typeface="游ゴシック"/>
                          <a:cs typeface="游ゴシック"/>
                        </a:rPr>
                        <a:t> </a:t>
                      </a:r>
                      <a:r>
                        <a:rPr sz="600" dirty="0">
                          <a:latin typeface="游ゴシック"/>
                          <a:cs typeface="游ゴシック"/>
                        </a:rPr>
                        <a:t>partial</a:t>
                      </a:r>
                      <a:r>
                        <a:rPr sz="600" spc="15"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非定型良性部分てんかん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Atypical</a:t>
                      </a:r>
                      <a:r>
                        <a:rPr sz="600" spc="10" dirty="0">
                          <a:latin typeface="游ゴシック"/>
                          <a:cs typeface="游ゴシック"/>
                        </a:rPr>
                        <a:t> </a:t>
                      </a:r>
                      <a:r>
                        <a:rPr sz="600" spc="-10" dirty="0">
                          <a:latin typeface="游ゴシック"/>
                          <a:cs typeface="游ゴシック"/>
                        </a:rPr>
                        <a:t>pneumonia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非定型肺炎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Aura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てんかん前兆症候</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Autoantibody</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anaemia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15" dirty="0">
                          <a:latin typeface="游ゴシック"/>
                          <a:cs typeface="游ゴシック"/>
                        </a:rPr>
                        <a:t> </a:t>
                      </a:r>
                      <a:r>
                        <a:rPr sz="600" dirty="0">
                          <a:latin typeface="游ゴシック"/>
                          <a:cs typeface="游ゴシック"/>
                        </a:rPr>
                        <a:t>aplastic</a:t>
                      </a:r>
                      <a:r>
                        <a:rPr sz="600" spc="20" dirty="0">
                          <a:latin typeface="游ゴシック"/>
                          <a:cs typeface="游ゴシック"/>
                        </a:rPr>
                        <a:t> </a:t>
                      </a:r>
                      <a:r>
                        <a:rPr sz="600" spc="-10" dirty="0">
                          <a:latin typeface="游ゴシック"/>
                          <a:cs typeface="游ゴシック"/>
                        </a:rPr>
                        <a:t>anaemia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自己免疫性再生不良性貧血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自己免疫性関節炎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35" dirty="0">
                          <a:latin typeface="游ゴシック"/>
                          <a:cs typeface="游ゴシック"/>
                        </a:rPr>
                        <a:t> </a:t>
                      </a:r>
                      <a:r>
                        <a:rPr sz="600" dirty="0">
                          <a:latin typeface="游ゴシック"/>
                          <a:cs typeface="游ゴシック"/>
                        </a:rPr>
                        <a:t>blistering</a:t>
                      </a:r>
                      <a:r>
                        <a:rPr sz="600" spc="4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自己免疫性水疱症疾患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cholangitis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自己免疫性胆管炎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colitis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30" dirty="0">
                          <a:latin typeface="游ゴシック"/>
                          <a:cs typeface="游ゴシック"/>
                        </a:rPr>
                        <a:t> </a:t>
                      </a:r>
                      <a:r>
                        <a:rPr sz="600" dirty="0">
                          <a:latin typeface="游ゴシック"/>
                          <a:cs typeface="游ゴシック"/>
                        </a:rPr>
                        <a:t>demyelinating</a:t>
                      </a:r>
                      <a:r>
                        <a:rPr sz="600" spc="3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自己免疫性脱髄疾患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dermatitis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自己免疫性皮膚炎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encephalopathy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自己免疫性脳症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dirty="0">
                          <a:latin typeface="游ゴシック"/>
                          <a:cs typeface="游ゴシック"/>
                        </a:rPr>
                        <a:t>endocrine</a:t>
                      </a:r>
                      <a:r>
                        <a:rPr sz="600" spc="25"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自己免疫性内分泌疾患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enteropathy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自己免疫性腸疾患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15" dirty="0">
                          <a:latin typeface="游ゴシック"/>
                          <a:cs typeface="游ゴシック"/>
                        </a:rPr>
                        <a:t> </a:t>
                      </a:r>
                      <a:r>
                        <a:rPr sz="600" dirty="0">
                          <a:latin typeface="游ゴシック"/>
                          <a:cs typeface="游ゴシック"/>
                        </a:rPr>
                        <a:t>eye</a:t>
                      </a:r>
                      <a:r>
                        <a:rPr sz="600" spc="10"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自己免疫性眼球障害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dirty="0">
                          <a:latin typeface="游ゴシック"/>
                          <a:cs typeface="游ゴシック"/>
                        </a:rPr>
                        <a:t>haemolytic</a:t>
                      </a:r>
                      <a:r>
                        <a:rPr sz="600" spc="25" dirty="0">
                          <a:latin typeface="游ゴシック"/>
                          <a:cs typeface="游ゴシック"/>
                        </a:rPr>
                        <a:t> </a:t>
                      </a:r>
                      <a:r>
                        <a:rPr sz="600" spc="-10" dirty="0">
                          <a:latin typeface="游ゴシック"/>
                          <a:cs typeface="游ゴシック"/>
                        </a:rPr>
                        <a:t>anaemia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自己免疫性溶血性貧血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30" dirty="0">
                          <a:latin typeface="游ゴシック"/>
                          <a:cs typeface="游ゴシック"/>
                        </a:rPr>
                        <a:t> </a:t>
                      </a:r>
                      <a:r>
                        <a:rPr sz="600" dirty="0">
                          <a:latin typeface="游ゴシック"/>
                          <a:cs typeface="游ゴシック"/>
                        </a:rPr>
                        <a:t>heparin-induced</a:t>
                      </a:r>
                      <a:r>
                        <a:rPr sz="600" spc="35" dirty="0">
                          <a:latin typeface="游ゴシック"/>
                          <a:cs typeface="游ゴシック"/>
                        </a:rPr>
                        <a:t> </a:t>
                      </a:r>
                      <a:r>
                        <a:rPr sz="600" spc="-10" dirty="0">
                          <a:latin typeface="游ゴシック"/>
                          <a:cs typeface="游ゴシック"/>
                        </a:rPr>
                        <a:t>thrombocytopenia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自己免疫性ヘパリン誘発性血小板減少症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hepatitis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自己免疫性肝炎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hyperlipidaemia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自己免疫性高脂血症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hypothyroidism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自己免疫性甲状腺機能低下症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15" dirty="0">
                          <a:latin typeface="游ゴシック"/>
                          <a:cs typeface="游ゴシック"/>
                        </a:rPr>
                        <a:t> </a:t>
                      </a:r>
                      <a:r>
                        <a:rPr sz="600" dirty="0">
                          <a:latin typeface="游ゴシック"/>
                          <a:cs typeface="游ゴシック"/>
                        </a:rPr>
                        <a:t>inner</a:t>
                      </a:r>
                      <a:r>
                        <a:rPr sz="600" spc="20" dirty="0">
                          <a:latin typeface="游ゴシック"/>
                          <a:cs typeface="游ゴシック"/>
                        </a:rPr>
                        <a:t> </a:t>
                      </a:r>
                      <a:r>
                        <a:rPr sz="600" dirty="0">
                          <a:latin typeface="游ゴシック"/>
                          <a:cs typeface="游ゴシック"/>
                        </a:rPr>
                        <a:t>ear</a:t>
                      </a:r>
                      <a:r>
                        <a:rPr sz="600" spc="2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自己免疫性内耳炎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15" dirty="0">
                          <a:latin typeface="游ゴシック"/>
                          <a:cs typeface="游ゴシック"/>
                        </a:rPr>
                        <a:t> </a:t>
                      </a:r>
                      <a:r>
                        <a:rPr sz="600" dirty="0">
                          <a:latin typeface="游ゴシック"/>
                          <a:cs typeface="游ゴシック"/>
                        </a:rPr>
                        <a:t>lung</a:t>
                      </a:r>
                      <a:r>
                        <a:rPr sz="600" spc="3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自己免疫性肺疾患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35" dirty="0">
                          <a:latin typeface="游ゴシック"/>
                          <a:cs typeface="游ゴシック"/>
                        </a:rPr>
                        <a:t> </a:t>
                      </a:r>
                      <a:r>
                        <a:rPr sz="600" dirty="0">
                          <a:latin typeface="游ゴシック"/>
                          <a:cs typeface="游ゴシック"/>
                        </a:rPr>
                        <a:t>lymphoproliferative</a:t>
                      </a:r>
                      <a:r>
                        <a:rPr sz="600" spc="4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自己免疫性リンパ増殖性症候群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myocarditis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自己免疫性心筋炎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myositis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自己免疫性筋炎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nephritis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neutropenia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自己免疫性好中球減少症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pancreatitis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自己免疫性膵臓炎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pancytopenia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自己免疫性汎血球減少症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pericarditis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自己免疫性心膜炎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retinopathy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自己免疫性網膜症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dirty="0">
                          <a:latin typeface="游ゴシック"/>
                          <a:cs typeface="游ゴシック"/>
                        </a:rPr>
                        <a:t>thyroid</a:t>
                      </a:r>
                      <a:r>
                        <a:rPr sz="600" spc="30"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自己免疫性甲状腺障害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thyroiditis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自己免疫性甲状腺炎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Autoimmune</a:t>
                      </a:r>
                      <a:r>
                        <a:rPr sz="600" spc="25" dirty="0">
                          <a:latin typeface="游ゴシック"/>
                          <a:cs typeface="游ゴシック"/>
                        </a:rPr>
                        <a:t> </a:t>
                      </a:r>
                      <a:r>
                        <a:rPr sz="600" spc="-10" dirty="0">
                          <a:latin typeface="游ゴシック"/>
                          <a:cs typeface="游ゴシック"/>
                        </a:rPr>
                        <a:t>uveitis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自己免疫性ぶどう膜炎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45626" y="6551224"/>
            <a:ext cx="479734" cy="88807"/>
          </a:xfrm>
          <a:prstGeom prst="rect">
            <a:avLst/>
          </a:prstGeom>
        </p:spPr>
        <p:txBody>
          <a:bodyPr vert="horz" wrap="square" lIns="0" tIns="0" rIns="0" bIns="0" rtlCol="0">
            <a:spAutoFit/>
          </a:bodyPr>
          <a:lstStyle/>
          <a:p>
            <a:pPr marL="24434"/>
            <a:fld id="{81D60167-4931-47E6-BA6A-407CBD079E47}" type="slidenum">
              <a:rPr sz="577" dirty="0">
                <a:latin typeface="游ゴシック"/>
                <a:cs typeface="游ゴシック"/>
              </a:rPr>
              <a:pPr marL="24434"/>
              <a:t>97</a:t>
            </a:fld>
            <a:r>
              <a:rPr sz="577" spc="3" dirty="0">
                <a:latin typeface="游ゴシック"/>
                <a:cs typeface="游ゴシック"/>
              </a:rPr>
              <a:t> / </a:t>
            </a:r>
            <a:r>
              <a:rPr sz="577" dirty="0">
                <a:latin typeface="游ゴシック"/>
                <a:cs typeface="游ゴシック"/>
              </a:rPr>
              <a:t>29</a:t>
            </a:r>
            <a:r>
              <a:rPr sz="577" spc="-10" dirty="0">
                <a:latin typeface="游ゴシック"/>
                <a:cs typeface="游ゴシック"/>
              </a:rPr>
              <a:t> ページ</a:t>
            </a:r>
            <a:endParaRPr sz="577">
              <a:latin typeface="游ゴシック"/>
              <a:cs typeface="游ゴシック"/>
            </a:endParaRP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Autoinflammation</a:t>
                      </a:r>
                      <a:r>
                        <a:rPr sz="600" spc="30" dirty="0">
                          <a:latin typeface="游ゴシック"/>
                          <a:cs typeface="游ゴシック"/>
                        </a:rPr>
                        <a:t> </a:t>
                      </a:r>
                      <a:r>
                        <a:rPr sz="600" dirty="0">
                          <a:latin typeface="游ゴシック"/>
                          <a:cs typeface="游ゴシック"/>
                        </a:rPr>
                        <a:t>with</a:t>
                      </a:r>
                      <a:r>
                        <a:rPr sz="600" spc="35" dirty="0">
                          <a:latin typeface="游ゴシック"/>
                          <a:cs typeface="游ゴシック"/>
                        </a:rPr>
                        <a:t> </a:t>
                      </a:r>
                      <a:r>
                        <a:rPr sz="600" dirty="0">
                          <a:latin typeface="游ゴシック"/>
                          <a:cs typeface="游ゴシック"/>
                        </a:rPr>
                        <a:t>infantile</a:t>
                      </a:r>
                      <a:r>
                        <a:rPr sz="600" spc="30" dirty="0">
                          <a:latin typeface="游ゴシック"/>
                          <a:cs typeface="游ゴシック"/>
                        </a:rPr>
                        <a:t> </a:t>
                      </a:r>
                      <a:r>
                        <a:rPr sz="600" spc="-10" dirty="0">
                          <a:latin typeface="游ゴシック"/>
                          <a:cs typeface="游ゴシック"/>
                        </a:rPr>
                        <a:t>enterocolitis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乳児腸炎を伴う自己炎症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Autoinflammatory</a:t>
                      </a:r>
                      <a:r>
                        <a:rPr sz="600" spc="4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自己炎症性疾患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Automatism</a:t>
                      </a:r>
                      <a:r>
                        <a:rPr sz="600" spc="30" dirty="0">
                          <a:latin typeface="游ゴシック"/>
                          <a:cs typeface="游ゴシック"/>
                        </a:rPr>
                        <a:t> </a:t>
                      </a:r>
                      <a:r>
                        <a:rPr sz="600" spc="-10" dirty="0">
                          <a:latin typeface="游ゴシック"/>
                          <a:cs typeface="游ゴシック"/>
                        </a:rPr>
                        <a:t>epileptic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てんかん性無意識行動</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Autonomic</a:t>
                      </a:r>
                      <a:r>
                        <a:rPr sz="600" spc="25" dirty="0">
                          <a:latin typeface="游ゴシック"/>
                          <a:cs typeface="游ゴシック"/>
                        </a:rPr>
                        <a:t> </a:t>
                      </a:r>
                      <a:r>
                        <a:rPr sz="600" dirty="0">
                          <a:latin typeface="游ゴシック"/>
                          <a:cs typeface="游ゴシック"/>
                        </a:rPr>
                        <a:t>nervous</a:t>
                      </a:r>
                      <a:r>
                        <a:rPr sz="600" spc="30" dirty="0">
                          <a:latin typeface="游ゴシック"/>
                          <a:cs typeface="游ゴシック"/>
                        </a:rPr>
                        <a:t> </a:t>
                      </a:r>
                      <a:r>
                        <a:rPr sz="600" dirty="0">
                          <a:latin typeface="游ゴシック"/>
                          <a:cs typeface="游ゴシック"/>
                        </a:rPr>
                        <a:t>system</a:t>
                      </a:r>
                      <a:r>
                        <a:rPr sz="600" spc="35" dirty="0">
                          <a:latin typeface="游ゴシック"/>
                          <a:cs typeface="游ゴシック"/>
                        </a:rPr>
                        <a:t> </a:t>
                      </a:r>
                      <a:r>
                        <a:rPr sz="600" spc="-10" dirty="0">
                          <a:latin typeface="游ゴシック"/>
                          <a:cs typeface="游ゴシック"/>
                        </a:rPr>
                        <a:t>imbalance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自律神経系のアンバランス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Autonomic</a:t>
                      </a:r>
                      <a:r>
                        <a:rPr sz="600" spc="30" dirty="0">
                          <a:latin typeface="游ゴシック"/>
                          <a:cs typeface="游ゴシック"/>
                        </a:rPr>
                        <a:t> </a:t>
                      </a:r>
                      <a:r>
                        <a:rPr sz="600" spc="-10" dirty="0">
                          <a:latin typeface="游ゴシック"/>
                          <a:cs typeface="游ゴシック"/>
                        </a:rPr>
                        <a:t>seizure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自律神経発作</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Axial</a:t>
                      </a:r>
                      <a:r>
                        <a:rPr sz="600" spc="-5" dirty="0">
                          <a:latin typeface="游ゴシック"/>
                          <a:cs typeface="游ゴシック"/>
                        </a:rPr>
                        <a:t> </a:t>
                      </a:r>
                      <a:r>
                        <a:rPr sz="600" spc="-10" dirty="0">
                          <a:latin typeface="游ゴシック"/>
                          <a:cs typeface="游ゴシック"/>
                        </a:rPr>
                        <a:t>spondyloarthritis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軸性脊椎関節炎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Axillary</a:t>
                      </a:r>
                      <a:r>
                        <a:rPr sz="600" spc="10" dirty="0">
                          <a:latin typeface="游ゴシック"/>
                          <a:cs typeface="游ゴシック"/>
                        </a:rPr>
                        <a:t> </a:t>
                      </a:r>
                      <a:r>
                        <a:rPr sz="600" dirty="0">
                          <a:latin typeface="游ゴシック"/>
                          <a:cs typeface="游ゴシック"/>
                        </a:rPr>
                        <a:t>vein</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腋窩静脈血栓症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Axonal</a:t>
                      </a:r>
                      <a:r>
                        <a:rPr sz="600" spc="15" dirty="0">
                          <a:latin typeface="游ゴシック"/>
                          <a:cs typeface="游ゴシック"/>
                        </a:rPr>
                        <a:t> </a:t>
                      </a:r>
                      <a:r>
                        <a:rPr sz="600" dirty="0">
                          <a:latin typeface="游ゴシック"/>
                          <a:cs typeface="游ゴシック"/>
                        </a:rPr>
                        <a:t>and</a:t>
                      </a:r>
                      <a:r>
                        <a:rPr sz="600" spc="20" dirty="0">
                          <a:latin typeface="游ゴシック"/>
                          <a:cs typeface="游ゴシック"/>
                        </a:rPr>
                        <a:t> </a:t>
                      </a:r>
                      <a:r>
                        <a:rPr sz="600" dirty="0">
                          <a:latin typeface="游ゴシック"/>
                          <a:cs typeface="游ゴシック"/>
                        </a:rPr>
                        <a:t>demyelinating</a:t>
                      </a:r>
                      <a:r>
                        <a:rPr sz="600" spc="30" dirty="0">
                          <a:latin typeface="游ゴシック"/>
                          <a:cs typeface="游ゴシック"/>
                        </a:rPr>
                        <a:t> </a:t>
                      </a:r>
                      <a:r>
                        <a:rPr sz="600" spc="-10" dirty="0">
                          <a:latin typeface="游ゴシック"/>
                          <a:cs typeface="游ゴシック"/>
                        </a:rPr>
                        <a:t>polyneuropathy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軸索・脱髄多発性神経障害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Axonal</a:t>
                      </a:r>
                      <a:r>
                        <a:rPr sz="600" spc="10" dirty="0">
                          <a:latin typeface="游ゴシック"/>
                          <a:cs typeface="游ゴシック"/>
                        </a:rPr>
                        <a:t> </a:t>
                      </a:r>
                      <a:r>
                        <a:rPr sz="600" spc="-10" dirty="0">
                          <a:latin typeface="游ゴシック"/>
                          <a:cs typeface="游ゴシック"/>
                        </a:rPr>
                        <a:t>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軸索性神経障害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Bacterascites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細菌性腹水</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Baltic</a:t>
                      </a:r>
                      <a:r>
                        <a:rPr sz="600" spc="25" dirty="0">
                          <a:latin typeface="游ゴシック"/>
                          <a:cs typeface="游ゴシック"/>
                        </a:rPr>
                        <a:t> </a:t>
                      </a:r>
                      <a:r>
                        <a:rPr sz="600" dirty="0">
                          <a:latin typeface="游ゴシック"/>
                          <a:cs typeface="游ゴシック"/>
                        </a:rPr>
                        <a:t>myoclonic</a:t>
                      </a:r>
                      <a:r>
                        <a:rPr sz="600" spc="30"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バルトミオクロニーてんかん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Band</a:t>
                      </a:r>
                      <a:r>
                        <a:rPr sz="600" spc="20" dirty="0">
                          <a:latin typeface="游ゴシック"/>
                          <a:cs typeface="游ゴシック"/>
                        </a:rPr>
                        <a:t> </a:t>
                      </a:r>
                      <a:r>
                        <a:rPr sz="600" spc="-10" dirty="0">
                          <a:latin typeface="游ゴシック"/>
                          <a:cs typeface="游ゴシック"/>
                        </a:rPr>
                        <a:t>sensation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バンド感覚</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Basedow's</a:t>
                      </a:r>
                      <a:r>
                        <a:rPr sz="600" spc="5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バセドー病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Basilar</a:t>
                      </a:r>
                      <a:r>
                        <a:rPr sz="600" spc="25"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脳底動脈血栓症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Basophilopenia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好塩基球減少症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B-cell</a:t>
                      </a:r>
                      <a:r>
                        <a:rPr sz="600" spc="15" dirty="0">
                          <a:latin typeface="游ゴシック"/>
                          <a:cs typeface="游ゴシック"/>
                        </a:rPr>
                        <a:t> </a:t>
                      </a:r>
                      <a:r>
                        <a:rPr sz="600" spc="-10" dirty="0">
                          <a:latin typeface="游ゴシック"/>
                          <a:cs typeface="游ゴシック"/>
                        </a:rPr>
                        <a:t>aplasia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a:t>
                      </a:r>
                      <a:r>
                        <a:rPr sz="600" spc="-10" dirty="0">
                          <a:latin typeface="游ゴシック"/>
                          <a:cs typeface="游ゴシック"/>
                        </a:rPr>
                        <a:t>細胞無形成</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Behcet's</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ベーチェット病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Benign</a:t>
                      </a:r>
                      <a:r>
                        <a:rPr sz="600" spc="25" dirty="0">
                          <a:latin typeface="游ゴシック"/>
                          <a:cs typeface="游ゴシック"/>
                        </a:rPr>
                        <a:t> </a:t>
                      </a:r>
                      <a:r>
                        <a:rPr sz="600" dirty="0">
                          <a:latin typeface="游ゴシック"/>
                          <a:cs typeface="游ゴシック"/>
                        </a:rPr>
                        <a:t>ethnic</a:t>
                      </a:r>
                      <a:r>
                        <a:rPr sz="600" spc="20" dirty="0">
                          <a:latin typeface="游ゴシック"/>
                          <a:cs typeface="游ゴシック"/>
                        </a:rPr>
                        <a:t> </a:t>
                      </a:r>
                      <a:r>
                        <a:rPr sz="600" spc="-10" dirty="0">
                          <a:latin typeface="游ゴシック"/>
                          <a:cs typeface="游ゴシック"/>
                        </a:rPr>
                        <a:t>neutropenia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良性民族性好中球減少症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Benign</a:t>
                      </a:r>
                      <a:r>
                        <a:rPr sz="600" spc="15" dirty="0">
                          <a:latin typeface="游ゴシック"/>
                          <a:cs typeface="游ゴシック"/>
                        </a:rPr>
                        <a:t> </a:t>
                      </a:r>
                      <a:r>
                        <a:rPr sz="600" dirty="0">
                          <a:latin typeface="游ゴシック"/>
                          <a:cs typeface="游ゴシック"/>
                        </a:rPr>
                        <a:t>familial</a:t>
                      </a:r>
                      <a:r>
                        <a:rPr sz="600" spc="20" dirty="0">
                          <a:latin typeface="游ゴシック"/>
                          <a:cs typeface="游ゴシック"/>
                        </a:rPr>
                        <a:t> </a:t>
                      </a:r>
                      <a:r>
                        <a:rPr sz="600" dirty="0">
                          <a:latin typeface="游ゴシック"/>
                          <a:cs typeface="游ゴシック"/>
                        </a:rPr>
                        <a:t>neonatal</a:t>
                      </a:r>
                      <a:r>
                        <a:rPr sz="600" spc="35" dirty="0">
                          <a:latin typeface="游ゴシック"/>
                          <a:cs typeface="游ゴシック"/>
                        </a:rPr>
                        <a:t> </a:t>
                      </a:r>
                      <a:r>
                        <a:rPr sz="600" spc="-10" dirty="0">
                          <a:latin typeface="游ゴシック"/>
                          <a:cs typeface="游ゴシック"/>
                        </a:rPr>
                        <a:t>convulsions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良性家族性新生児けいれん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Benign</a:t>
                      </a:r>
                      <a:r>
                        <a:rPr sz="600" spc="20" dirty="0">
                          <a:latin typeface="游ゴシック"/>
                          <a:cs typeface="游ゴシック"/>
                        </a:rPr>
                        <a:t> </a:t>
                      </a:r>
                      <a:r>
                        <a:rPr sz="600" dirty="0">
                          <a:latin typeface="游ゴシック"/>
                          <a:cs typeface="游ゴシック"/>
                        </a:rPr>
                        <a:t>familial</a:t>
                      </a:r>
                      <a:r>
                        <a:rPr sz="600" spc="20" dirty="0">
                          <a:latin typeface="游ゴシック"/>
                          <a:cs typeface="游ゴシック"/>
                        </a:rPr>
                        <a:t> </a:t>
                      </a:r>
                      <a:r>
                        <a:rPr sz="600" spc="-10" dirty="0">
                          <a:latin typeface="游ゴシック"/>
                          <a:cs typeface="游ゴシック"/>
                        </a:rPr>
                        <a:t>pemphigus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家族性良性天疱瘡</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Benign</a:t>
                      </a:r>
                      <a:r>
                        <a:rPr sz="600" spc="30" dirty="0">
                          <a:latin typeface="游ゴシック"/>
                          <a:cs typeface="游ゴシック"/>
                        </a:rPr>
                        <a:t> </a:t>
                      </a:r>
                      <a:r>
                        <a:rPr sz="600" dirty="0">
                          <a:latin typeface="游ゴシック"/>
                          <a:cs typeface="游ゴシック"/>
                        </a:rPr>
                        <a:t>rolandic</a:t>
                      </a:r>
                      <a:r>
                        <a:rPr sz="600" spc="30" dirty="0">
                          <a:latin typeface="游ゴシック"/>
                          <a:cs typeface="游ゴシック"/>
                        </a:rPr>
                        <a:t> </a:t>
                      </a:r>
                      <a:r>
                        <a:rPr sz="600" spc="-10" dirty="0">
                          <a:latin typeface="游ゴシック"/>
                          <a:cs typeface="游ゴシック"/>
                        </a:rPr>
                        <a:t>epilepsy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良性ローランド型てんかん</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Beta-2</a:t>
                      </a:r>
                      <a:r>
                        <a:rPr sz="600" spc="25" dirty="0">
                          <a:latin typeface="游ゴシック"/>
                          <a:cs typeface="游ゴシック"/>
                        </a:rPr>
                        <a:t> </a:t>
                      </a:r>
                      <a:r>
                        <a:rPr sz="600" dirty="0">
                          <a:latin typeface="游ゴシック"/>
                          <a:cs typeface="游ゴシック"/>
                        </a:rPr>
                        <a:t>glycoprotein</a:t>
                      </a:r>
                      <a:r>
                        <a:rPr sz="600" spc="35" dirty="0">
                          <a:latin typeface="游ゴシック"/>
                          <a:cs typeface="游ゴシック"/>
                        </a:rPr>
                        <a:t> </a:t>
                      </a:r>
                      <a:r>
                        <a:rPr sz="600" dirty="0">
                          <a:latin typeface="游ゴシック"/>
                          <a:cs typeface="游ゴシック"/>
                        </a:rPr>
                        <a:t>antibody</a:t>
                      </a:r>
                      <a:r>
                        <a:rPr sz="600" spc="35"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β2</a:t>
                      </a:r>
                      <a:r>
                        <a:rPr sz="600" spc="-10" dirty="0">
                          <a:latin typeface="游ゴシック"/>
                          <a:cs typeface="游ゴシック"/>
                        </a:rPr>
                        <a:t>糖蛋白質抗体陽性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Bickerstaff's</a:t>
                      </a:r>
                      <a:r>
                        <a:rPr sz="600" spc="30" dirty="0">
                          <a:latin typeface="游ゴシック"/>
                          <a:cs typeface="游ゴシック"/>
                        </a:rPr>
                        <a:t> </a:t>
                      </a:r>
                      <a:r>
                        <a:rPr sz="600" spc="-10" dirty="0">
                          <a:latin typeface="游ゴシック"/>
                          <a:cs typeface="游ゴシック"/>
                        </a:rPr>
                        <a:t>encephalitis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ビッカースタッフ脳炎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Bile</a:t>
                      </a:r>
                      <a:r>
                        <a:rPr sz="600" spc="20" dirty="0">
                          <a:latin typeface="游ゴシック"/>
                          <a:cs typeface="游ゴシック"/>
                        </a:rPr>
                        <a:t> </a:t>
                      </a:r>
                      <a:r>
                        <a:rPr sz="600" dirty="0">
                          <a:latin typeface="游ゴシック"/>
                          <a:cs typeface="游ゴシック"/>
                        </a:rPr>
                        <a:t>output</a:t>
                      </a:r>
                      <a:r>
                        <a:rPr sz="600" spc="2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胆汁分泌異常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Bile</a:t>
                      </a:r>
                      <a:r>
                        <a:rPr sz="600" spc="20" dirty="0">
                          <a:latin typeface="游ゴシック"/>
                          <a:cs typeface="游ゴシック"/>
                        </a:rPr>
                        <a:t> </a:t>
                      </a:r>
                      <a:r>
                        <a:rPr sz="600" dirty="0">
                          <a:latin typeface="游ゴシック"/>
                          <a:cs typeface="游ゴシック"/>
                        </a:rPr>
                        <a:t>output</a:t>
                      </a:r>
                      <a:r>
                        <a:rPr sz="600" spc="2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胆汁分泌量減少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Biliary</a:t>
                      </a:r>
                      <a:r>
                        <a:rPr sz="600" spc="25" dirty="0">
                          <a:latin typeface="游ゴシック"/>
                          <a:cs typeface="游ゴシック"/>
                        </a:rPr>
                        <a:t> </a:t>
                      </a:r>
                      <a:r>
                        <a:rPr sz="600" spc="-10" dirty="0">
                          <a:latin typeface="游ゴシック"/>
                          <a:cs typeface="游ゴシック"/>
                        </a:rPr>
                        <a:t>ascites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胆汁性腹水</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Bilirubin</a:t>
                      </a:r>
                      <a:r>
                        <a:rPr sz="600" spc="30" dirty="0">
                          <a:latin typeface="游ゴシック"/>
                          <a:cs typeface="游ゴシック"/>
                        </a:rPr>
                        <a:t> </a:t>
                      </a:r>
                      <a:r>
                        <a:rPr sz="600" dirty="0">
                          <a:latin typeface="游ゴシック"/>
                          <a:cs typeface="游ゴシック"/>
                        </a:rPr>
                        <a:t>conjugated</a:t>
                      </a:r>
                      <a:r>
                        <a:rPr sz="600" spc="4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ビリルビン抱合体異常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Bilirubin</a:t>
                      </a:r>
                      <a:r>
                        <a:rPr sz="600" spc="30" dirty="0">
                          <a:latin typeface="游ゴシック"/>
                          <a:cs typeface="游ゴシック"/>
                        </a:rPr>
                        <a:t> </a:t>
                      </a:r>
                      <a:r>
                        <a:rPr sz="600" dirty="0">
                          <a:latin typeface="游ゴシック"/>
                          <a:cs typeface="游ゴシック"/>
                        </a:rPr>
                        <a:t>conjugated</a:t>
                      </a:r>
                      <a:r>
                        <a:rPr sz="600" spc="4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ビリルビン抱合体増加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Bilirubin</a:t>
                      </a:r>
                      <a:r>
                        <a:rPr sz="600" spc="30" dirty="0">
                          <a:latin typeface="游ゴシック"/>
                          <a:cs typeface="游ゴシック"/>
                        </a:rPr>
                        <a:t> </a:t>
                      </a:r>
                      <a:r>
                        <a:rPr sz="600" dirty="0">
                          <a:latin typeface="游ゴシック"/>
                          <a:cs typeface="游ゴシック"/>
                        </a:rPr>
                        <a:t>urine</a:t>
                      </a:r>
                      <a:r>
                        <a:rPr sz="600" spc="30" dirty="0">
                          <a:latin typeface="游ゴシック"/>
                          <a:cs typeface="游ゴシック"/>
                        </a:rPr>
                        <a:t> </a:t>
                      </a:r>
                      <a:r>
                        <a:rPr sz="600" spc="-10" dirty="0">
                          <a:latin typeface="游ゴシック"/>
                          <a:cs typeface="游ゴシック"/>
                        </a:rPr>
                        <a:t>present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ビリルビン尿あり</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Biopsy</a:t>
                      </a:r>
                      <a:r>
                        <a:rPr sz="600" spc="20" dirty="0">
                          <a:latin typeface="游ゴシック"/>
                          <a:cs typeface="游ゴシック"/>
                        </a:rPr>
                        <a:t> </a:t>
                      </a:r>
                      <a:r>
                        <a:rPr sz="600" dirty="0">
                          <a:latin typeface="游ゴシック"/>
                          <a:cs typeface="游ゴシック"/>
                        </a:rPr>
                        <a:t>liver</a:t>
                      </a:r>
                      <a:r>
                        <a:rPr sz="600" spc="3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生検肝機能異常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Biotinidase</a:t>
                      </a:r>
                      <a:r>
                        <a:rPr sz="600" spc="50" dirty="0">
                          <a:latin typeface="游ゴシック"/>
                          <a:cs typeface="游ゴシック"/>
                        </a:rPr>
                        <a:t> </a:t>
                      </a:r>
                      <a:r>
                        <a:rPr sz="600" spc="-10" dirty="0">
                          <a:latin typeface="游ゴシック"/>
                          <a:cs typeface="游ゴシック"/>
                        </a:rPr>
                        <a:t>deficiency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ビオチニダーゼ欠乏症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Birdshot</a:t>
                      </a:r>
                      <a:r>
                        <a:rPr sz="600" spc="40" dirty="0">
                          <a:latin typeface="游ゴシック"/>
                          <a:cs typeface="游ゴシック"/>
                        </a:rPr>
                        <a:t> </a:t>
                      </a:r>
                      <a:r>
                        <a:rPr sz="600" spc="-10" dirty="0">
                          <a:latin typeface="游ゴシック"/>
                          <a:cs typeface="游ゴシック"/>
                        </a:rPr>
                        <a:t>chorioretinopathy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バードショット脈絡網膜症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35" dirty="0">
                          <a:latin typeface="游ゴシック"/>
                          <a:cs typeface="游ゴシック"/>
                        </a:rPr>
                        <a:t> </a:t>
                      </a:r>
                      <a:r>
                        <a:rPr sz="600" dirty="0">
                          <a:latin typeface="游ゴシック"/>
                          <a:cs typeface="游ゴシック"/>
                        </a:rPr>
                        <a:t>alkaline</a:t>
                      </a:r>
                      <a:r>
                        <a:rPr sz="600" spc="25" dirty="0">
                          <a:latin typeface="游ゴシック"/>
                          <a:cs typeface="游ゴシック"/>
                        </a:rPr>
                        <a:t> </a:t>
                      </a:r>
                      <a:r>
                        <a:rPr sz="600" dirty="0">
                          <a:latin typeface="游ゴシック"/>
                          <a:cs typeface="游ゴシック"/>
                        </a:rPr>
                        <a:t>phosphatase</a:t>
                      </a:r>
                      <a:r>
                        <a:rPr sz="600" spc="3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血中アルカリフォスファターゼ異常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35" dirty="0">
                          <a:latin typeface="游ゴシック"/>
                          <a:cs typeface="游ゴシック"/>
                        </a:rPr>
                        <a:t> </a:t>
                      </a:r>
                      <a:r>
                        <a:rPr sz="600" dirty="0">
                          <a:latin typeface="游ゴシック"/>
                          <a:cs typeface="游ゴシック"/>
                        </a:rPr>
                        <a:t>alkaline</a:t>
                      </a:r>
                      <a:r>
                        <a:rPr sz="600" spc="25" dirty="0">
                          <a:latin typeface="游ゴシック"/>
                          <a:cs typeface="游ゴシック"/>
                        </a:rPr>
                        <a:t> </a:t>
                      </a:r>
                      <a:r>
                        <a:rPr sz="600" dirty="0">
                          <a:latin typeface="游ゴシック"/>
                          <a:cs typeface="游ゴシック"/>
                        </a:rPr>
                        <a:t>phosphatase</a:t>
                      </a:r>
                      <a:r>
                        <a:rPr sz="600" spc="3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血中アルカリホスファターゼ増加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35" dirty="0">
                          <a:latin typeface="游ゴシック"/>
                          <a:cs typeface="游ゴシック"/>
                        </a:rPr>
                        <a:t> </a:t>
                      </a:r>
                      <a:r>
                        <a:rPr sz="600" dirty="0">
                          <a:latin typeface="游ゴシック"/>
                          <a:cs typeface="游ゴシック"/>
                        </a:rPr>
                        <a:t>bilirubin</a:t>
                      </a:r>
                      <a:r>
                        <a:rPr sz="600" spc="3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血中ビリルビン異常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35" dirty="0">
                          <a:latin typeface="游ゴシック"/>
                          <a:cs typeface="游ゴシック"/>
                        </a:rPr>
                        <a:t> </a:t>
                      </a:r>
                      <a:r>
                        <a:rPr sz="600" dirty="0">
                          <a:latin typeface="游ゴシック"/>
                          <a:cs typeface="游ゴシック"/>
                        </a:rPr>
                        <a:t>bilirubin</a:t>
                      </a:r>
                      <a:r>
                        <a:rPr sz="600" spc="3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血中ビリルビン増加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30" dirty="0">
                          <a:latin typeface="游ゴシック"/>
                          <a:cs typeface="游ゴシック"/>
                        </a:rPr>
                        <a:t> </a:t>
                      </a:r>
                      <a:r>
                        <a:rPr sz="600" dirty="0">
                          <a:latin typeface="游ゴシック"/>
                          <a:cs typeface="游ゴシック"/>
                        </a:rPr>
                        <a:t>bilirubin</a:t>
                      </a:r>
                      <a:r>
                        <a:rPr sz="600" spc="30" dirty="0">
                          <a:latin typeface="游ゴシック"/>
                          <a:cs typeface="游ゴシック"/>
                        </a:rPr>
                        <a:t> </a:t>
                      </a:r>
                      <a:r>
                        <a:rPr sz="600" dirty="0">
                          <a:latin typeface="游ゴシック"/>
                          <a:cs typeface="游ゴシック"/>
                        </a:rPr>
                        <a:t>unconjugated</a:t>
                      </a:r>
                      <a:r>
                        <a:rPr sz="600" spc="3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非抱合型血中ビリルビン濃度増加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45" dirty="0">
                          <a:latin typeface="游ゴシック"/>
                          <a:cs typeface="游ゴシック"/>
                        </a:rPr>
                        <a:t> </a:t>
                      </a:r>
                      <a:r>
                        <a:rPr sz="600" dirty="0">
                          <a:latin typeface="游ゴシック"/>
                          <a:cs typeface="游ゴシック"/>
                        </a:rPr>
                        <a:t>cholinesterase</a:t>
                      </a:r>
                      <a:r>
                        <a:rPr sz="600" spc="3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血中コリンエステラーゼ異常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45" dirty="0">
                          <a:latin typeface="游ゴシック"/>
                          <a:cs typeface="游ゴシック"/>
                        </a:rPr>
                        <a:t> </a:t>
                      </a:r>
                      <a:r>
                        <a:rPr sz="600" dirty="0">
                          <a:latin typeface="游ゴシック"/>
                          <a:cs typeface="游ゴシック"/>
                        </a:rPr>
                        <a:t>cholinesterase</a:t>
                      </a:r>
                      <a:r>
                        <a:rPr sz="600" spc="3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血中コリンエステラーゼ減少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30" dirty="0">
                          <a:latin typeface="游ゴシック"/>
                          <a:cs typeface="游ゴシック"/>
                        </a:rPr>
                        <a:t> </a:t>
                      </a:r>
                      <a:r>
                        <a:rPr sz="600" dirty="0">
                          <a:latin typeface="游ゴシック"/>
                          <a:cs typeface="游ゴシック"/>
                        </a:rPr>
                        <a:t>pressure</a:t>
                      </a:r>
                      <a:r>
                        <a:rPr sz="600" spc="3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血圧減少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40" dirty="0">
                          <a:latin typeface="游ゴシック"/>
                          <a:cs typeface="游ゴシック"/>
                        </a:rPr>
                        <a:t> </a:t>
                      </a:r>
                      <a:r>
                        <a:rPr sz="600" dirty="0">
                          <a:latin typeface="游ゴシック"/>
                          <a:cs typeface="游ゴシック"/>
                        </a:rPr>
                        <a:t>pressure</a:t>
                      </a:r>
                      <a:r>
                        <a:rPr sz="600" spc="35" dirty="0">
                          <a:latin typeface="游ゴシック"/>
                          <a:cs typeface="游ゴシック"/>
                        </a:rPr>
                        <a:t> </a:t>
                      </a:r>
                      <a:r>
                        <a:rPr sz="600" dirty="0">
                          <a:latin typeface="游ゴシック"/>
                          <a:cs typeface="游ゴシック"/>
                        </a:rPr>
                        <a:t>diastolic</a:t>
                      </a:r>
                      <a:r>
                        <a:rPr sz="600" spc="30"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拡張期血圧低下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Blood</a:t>
                      </a:r>
                      <a:r>
                        <a:rPr sz="600" spc="40" dirty="0">
                          <a:latin typeface="游ゴシック"/>
                          <a:cs typeface="游ゴシック"/>
                        </a:rPr>
                        <a:t> </a:t>
                      </a:r>
                      <a:r>
                        <a:rPr sz="600" dirty="0">
                          <a:latin typeface="游ゴシック"/>
                          <a:cs typeface="游ゴシック"/>
                        </a:rPr>
                        <a:t>pressure</a:t>
                      </a:r>
                      <a:r>
                        <a:rPr sz="600" spc="35" dirty="0">
                          <a:latin typeface="游ゴシック"/>
                          <a:cs typeface="游ゴシック"/>
                        </a:rPr>
                        <a:t> </a:t>
                      </a:r>
                      <a:r>
                        <a:rPr sz="600" dirty="0">
                          <a:latin typeface="游ゴシック"/>
                          <a:cs typeface="游ゴシック"/>
                        </a:rPr>
                        <a:t>systolic</a:t>
                      </a:r>
                      <a:r>
                        <a:rPr sz="600" spc="3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収縮期血圧低下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Blue</a:t>
                      </a:r>
                      <a:r>
                        <a:rPr sz="600" spc="15" dirty="0">
                          <a:latin typeface="游ゴシック"/>
                          <a:cs typeface="游ゴシック"/>
                        </a:rPr>
                        <a:t> </a:t>
                      </a:r>
                      <a:r>
                        <a:rPr sz="600" dirty="0">
                          <a:latin typeface="游ゴシック"/>
                          <a:cs typeface="游ゴシック"/>
                        </a:rPr>
                        <a:t>toe</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ブルートーン症候群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Brachiocephalic</a:t>
                      </a:r>
                      <a:r>
                        <a:rPr sz="600" spc="20" dirty="0">
                          <a:latin typeface="游ゴシック"/>
                          <a:cs typeface="游ゴシック"/>
                        </a:rPr>
                        <a:t> </a:t>
                      </a:r>
                      <a:r>
                        <a:rPr sz="600" dirty="0">
                          <a:latin typeface="游ゴシック"/>
                          <a:cs typeface="游ゴシック"/>
                        </a:rPr>
                        <a:t>vein</a:t>
                      </a:r>
                      <a:r>
                        <a:rPr sz="600" spc="3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腕頭静脈血栓症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Brain</a:t>
                      </a:r>
                      <a:r>
                        <a:rPr sz="600" spc="20" dirty="0">
                          <a:latin typeface="游ゴシック"/>
                          <a:cs typeface="游ゴシック"/>
                        </a:rPr>
                        <a:t> </a:t>
                      </a:r>
                      <a:r>
                        <a:rPr sz="600" dirty="0">
                          <a:latin typeface="游ゴシック"/>
                          <a:cs typeface="游ゴシック"/>
                        </a:rPr>
                        <a:t>stem</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脳幹塞栓症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Brain</a:t>
                      </a:r>
                      <a:r>
                        <a:rPr sz="600" spc="20" dirty="0">
                          <a:latin typeface="游ゴシック"/>
                          <a:cs typeface="游ゴシック"/>
                        </a:rPr>
                        <a:t> </a:t>
                      </a:r>
                      <a:r>
                        <a:rPr sz="600" dirty="0">
                          <a:latin typeface="游ゴシック"/>
                          <a:cs typeface="游ゴシック"/>
                        </a:rPr>
                        <a:t>stem</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脳幹血栓症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Bromosulphthalein</a:t>
                      </a:r>
                      <a:r>
                        <a:rPr sz="600" spc="35" dirty="0">
                          <a:latin typeface="游ゴシック"/>
                          <a:cs typeface="游ゴシック"/>
                        </a:rPr>
                        <a:t> </a:t>
                      </a:r>
                      <a:r>
                        <a:rPr sz="600" dirty="0">
                          <a:latin typeface="游ゴシック"/>
                          <a:cs typeface="游ゴシック"/>
                        </a:rPr>
                        <a:t>test</a:t>
                      </a:r>
                      <a:r>
                        <a:rPr sz="600" spc="5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ブロモサルファタレイン検査異常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45626" y="6551224"/>
            <a:ext cx="479734" cy="88807"/>
          </a:xfrm>
          <a:prstGeom prst="rect">
            <a:avLst/>
          </a:prstGeom>
        </p:spPr>
        <p:txBody>
          <a:bodyPr vert="horz" wrap="square" lIns="0" tIns="0" rIns="0" bIns="0" rtlCol="0">
            <a:spAutoFit/>
          </a:bodyPr>
          <a:lstStyle/>
          <a:p>
            <a:pPr marL="24434"/>
            <a:fld id="{81D60167-4931-47E6-BA6A-407CBD079E47}" type="slidenum">
              <a:rPr sz="577" dirty="0">
                <a:latin typeface="游ゴシック"/>
                <a:cs typeface="游ゴシック"/>
              </a:rPr>
              <a:pPr marL="24434"/>
              <a:t>98</a:t>
            </a:fld>
            <a:r>
              <a:rPr sz="577" spc="3" dirty="0">
                <a:latin typeface="游ゴシック"/>
                <a:cs typeface="游ゴシック"/>
              </a:rPr>
              <a:t> / </a:t>
            </a:r>
            <a:r>
              <a:rPr sz="577" dirty="0">
                <a:latin typeface="游ゴシック"/>
                <a:cs typeface="游ゴシック"/>
              </a:rPr>
              <a:t>29</a:t>
            </a:r>
            <a:r>
              <a:rPr sz="577" spc="-10" dirty="0">
                <a:latin typeface="游ゴシック"/>
                <a:cs typeface="游ゴシック"/>
              </a:rPr>
              <a:t> ページ</a:t>
            </a:r>
            <a:endParaRPr sz="577">
              <a:latin typeface="游ゴシック"/>
              <a:cs typeface="游ゴシック"/>
            </a:endParaRP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Bronchial</a:t>
                      </a:r>
                      <a:r>
                        <a:rPr sz="600" spc="35"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気管支水腫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Bronchitis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気管支炎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Bronchitis</a:t>
                      </a:r>
                      <a:r>
                        <a:rPr sz="600" spc="45" dirty="0">
                          <a:latin typeface="游ゴシック"/>
                          <a:cs typeface="游ゴシック"/>
                        </a:rPr>
                        <a:t> </a:t>
                      </a:r>
                      <a:r>
                        <a:rPr sz="600" spc="-10" dirty="0">
                          <a:latin typeface="游ゴシック"/>
                          <a:cs typeface="游ゴシック"/>
                        </a:rPr>
                        <a:t>mycoplasmal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気管支炎マイコプラズマ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Bronchitis</a:t>
                      </a:r>
                      <a:r>
                        <a:rPr sz="600" spc="45" dirty="0">
                          <a:latin typeface="游ゴシック"/>
                          <a:cs typeface="游ゴシック"/>
                        </a:rPr>
                        <a:t> </a:t>
                      </a:r>
                      <a:r>
                        <a:rPr sz="600" spc="-10" dirty="0">
                          <a:latin typeface="游ゴシック"/>
                          <a:cs typeface="游ゴシック"/>
                        </a:rPr>
                        <a:t>viral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ウイルス性気管支炎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Bronchopulmonary</a:t>
                      </a:r>
                      <a:r>
                        <a:rPr sz="600" spc="55" dirty="0">
                          <a:latin typeface="游ゴシック"/>
                          <a:cs typeface="游ゴシック"/>
                        </a:rPr>
                        <a:t> </a:t>
                      </a:r>
                      <a:r>
                        <a:rPr sz="600" dirty="0">
                          <a:latin typeface="游ゴシック"/>
                          <a:cs typeface="游ゴシック"/>
                        </a:rPr>
                        <a:t>aspergillosis</a:t>
                      </a:r>
                      <a:r>
                        <a:rPr sz="600" spc="70" dirty="0">
                          <a:latin typeface="游ゴシック"/>
                          <a:cs typeface="游ゴシック"/>
                        </a:rPr>
                        <a:t> </a:t>
                      </a:r>
                      <a:r>
                        <a:rPr sz="600" spc="-10" dirty="0">
                          <a:latin typeface="游ゴシック"/>
                          <a:cs typeface="游ゴシック"/>
                        </a:rPr>
                        <a:t>allergic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アレルギー性気管支肺アスペルギルス症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Bronchospasm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気管支痙攣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BuddChiari</a:t>
                      </a:r>
                      <a:r>
                        <a:rPr sz="600" spc="4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バッドキアリー症候群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Bulbar</a:t>
                      </a:r>
                      <a:r>
                        <a:rPr sz="600" spc="25" dirty="0">
                          <a:latin typeface="游ゴシック"/>
                          <a:cs typeface="游ゴシック"/>
                        </a:rPr>
                        <a:t> </a:t>
                      </a:r>
                      <a:r>
                        <a:rPr sz="600" spc="-10" dirty="0">
                          <a:latin typeface="游ゴシック"/>
                          <a:cs typeface="游ゴシック"/>
                        </a:rPr>
                        <a:t>palsy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球麻痺</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Butterfly</a:t>
                      </a:r>
                      <a:r>
                        <a:rPr sz="600" spc="25" dirty="0">
                          <a:latin typeface="游ゴシック"/>
                          <a:cs typeface="游ゴシック"/>
                        </a:rPr>
                        <a:t> </a:t>
                      </a:r>
                      <a:r>
                        <a:rPr sz="600" spc="-20" dirty="0">
                          <a:latin typeface="游ゴシック"/>
                          <a:cs typeface="游ゴシック"/>
                        </a:rPr>
                        <a:t>rash</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バタフライ・ラッシュ</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C1q</a:t>
                      </a:r>
                      <a:r>
                        <a:rPr sz="600" spc="5" dirty="0">
                          <a:latin typeface="游ゴシック"/>
                          <a:cs typeface="游ゴシック"/>
                        </a:rPr>
                        <a:t> </a:t>
                      </a:r>
                      <a:r>
                        <a:rPr sz="600" spc="-10" dirty="0">
                          <a:latin typeface="游ゴシック"/>
                          <a:cs typeface="游ゴシック"/>
                        </a:rPr>
                        <a:t>nephropathy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C1q</a:t>
                      </a:r>
                      <a:r>
                        <a:rPr sz="600" spc="-10" dirty="0">
                          <a:latin typeface="游ゴシック"/>
                          <a:cs typeface="游ゴシック"/>
                        </a:rPr>
                        <a:t>ネフロパチー</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Caesarean</a:t>
                      </a:r>
                      <a:r>
                        <a:rPr sz="600" spc="15" dirty="0">
                          <a:latin typeface="游ゴシック"/>
                          <a:cs typeface="游ゴシック"/>
                        </a:rPr>
                        <a:t> </a:t>
                      </a:r>
                      <a:r>
                        <a:rPr sz="600" spc="-10" dirty="0">
                          <a:latin typeface="游ゴシック"/>
                          <a:cs typeface="游ゴシック"/>
                        </a:rPr>
                        <a:t>section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帝王切開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Calcium</a:t>
                      </a:r>
                      <a:r>
                        <a:rPr sz="600" spc="1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カルシウム塞栓症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Capillaritis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毛細血管炎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Caplan's</a:t>
                      </a:r>
                      <a:r>
                        <a:rPr sz="600" spc="2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カプラン症候群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Cardiac</a:t>
                      </a:r>
                      <a:r>
                        <a:rPr sz="600" spc="15" dirty="0">
                          <a:latin typeface="游ゴシック"/>
                          <a:cs typeface="游ゴシック"/>
                        </a:rPr>
                        <a:t> </a:t>
                      </a:r>
                      <a:r>
                        <a:rPr sz="600" spc="-10" dirty="0">
                          <a:latin typeface="游ゴシック"/>
                          <a:cs typeface="游ゴシック"/>
                        </a:rPr>
                        <a:t>amyloidosis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心臓アミロイドーシス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Cardiac</a:t>
                      </a:r>
                      <a:r>
                        <a:rPr sz="600" spc="15" dirty="0">
                          <a:latin typeface="游ゴシック"/>
                          <a:cs typeface="游ゴシック"/>
                        </a:rPr>
                        <a:t> </a:t>
                      </a:r>
                      <a:r>
                        <a:rPr sz="600" spc="-10" dirty="0">
                          <a:latin typeface="游ゴシック"/>
                          <a:cs typeface="游ゴシック"/>
                        </a:rPr>
                        <a:t>arrest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心停止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Cardiac</a:t>
                      </a:r>
                      <a:r>
                        <a:rPr sz="600" spc="15" dirty="0">
                          <a:latin typeface="游ゴシック"/>
                          <a:cs typeface="游ゴシック"/>
                        </a:rPr>
                        <a:t> </a:t>
                      </a:r>
                      <a:r>
                        <a:rPr sz="600" spc="-10" dirty="0">
                          <a:latin typeface="游ゴシック"/>
                          <a:cs typeface="游ゴシック"/>
                        </a:rPr>
                        <a:t>failure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心不全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Cardiac</a:t>
                      </a:r>
                      <a:r>
                        <a:rPr sz="600" spc="20" dirty="0">
                          <a:latin typeface="游ゴシック"/>
                          <a:cs typeface="游ゴシック"/>
                        </a:rPr>
                        <a:t> </a:t>
                      </a:r>
                      <a:r>
                        <a:rPr sz="600" dirty="0">
                          <a:latin typeface="游ゴシック"/>
                          <a:cs typeface="游ゴシック"/>
                        </a:rPr>
                        <a:t>failure</a:t>
                      </a:r>
                      <a:r>
                        <a:rPr sz="600" spc="20" dirty="0">
                          <a:latin typeface="游ゴシック"/>
                          <a:cs typeface="游ゴシック"/>
                        </a:rPr>
                        <a:t> </a:t>
                      </a:r>
                      <a:r>
                        <a:rPr sz="600" spc="-10" dirty="0">
                          <a:latin typeface="游ゴシック"/>
                          <a:cs typeface="游ゴシック"/>
                        </a:rPr>
                        <a:t>acute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急性心不全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Cardiac</a:t>
                      </a:r>
                      <a:r>
                        <a:rPr sz="600" spc="15" dirty="0">
                          <a:latin typeface="游ゴシック"/>
                          <a:cs typeface="游ゴシック"/>
                        </a:rPr>
                        <a:t> </a:t>
                      </a:r>
                      <a:r>
                        <a:rPr sz="600" spc="-10" dirty="0">
                          <a:latin typeface="游ゴシック"/>
                          <a:cs typeface="游ゴシック"/>
                        </a:rPr>
                        <a:t>sarcoidosis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心臓サルコイドーシス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Cardiac</a:t>
                      </a:r>
                      <a:r>
                        <a:rPr sz="600" spc="20" dirty="0">
                          <a:latin typeface="游ゴシック"/>
                          <a:cs typeface="游ゴシック"/>
                        </a:rPr>
                        <a:t> </a:t>
                      </a:r>
                      <a:r>
                        <a:rPr sz="600" dirty="0">
                          <a:latin typeface="游ゴシック"/>
                          <a:cs typeface="游ゴシック"/>
                        </a:rPr>
                        <a:t>ventricular</a:t>
                      </a:r>
                      <a:r>
                        <a:rPr sz="600" spc="3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心室血栓症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Cardiogenic</a:t>
                      </a:r>
                      <a:r>
                        <a:rPr sz="600" spc="40" dirty="0">
                          <a:latin typeface="游ゴシック"/>
                          <a:cs typeface="游ゴシック"/>
                        </a:rPr>
                        <a:t> </a:t>
                      </a:r>
                      <a:r>
                        <a:rPr sz="600" spc="-10" dirty="0">
                          <a:latin typeface="游ゴシック"/>
                          <a:cs typeface="游ゴシック"/>
                        </a:rPr>
                        <a:t>shock</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心原性ショック</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Cardiolipin</a:t>
                      </a:r>
                      <a:r>
                        <a:rPr sz="600" spc="35" dirty="0">
                          <a:latin typeface="游ゴシック"/>
                          <a:cs typeface="游ゴシック"/>
                        </a:rPr>
                        <a:t> </a:t>
                      </a:r>
                      <a:r>
                        <a:rPr sz="600" dirty="0">
                          <a:latin typeface="游ゴシック"/>
                          <a:cs typeface="游ゴシック"/>
                        </a:rPr>
                        <a:t>antibody</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カルジオリピン抗体陽性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Cardiopulmonary</a:t>
                      </a:r>
                      <a:r>
                        <a:rPr sz="600" spc="55" dirty="0">
                          <a:latin typeface="游ゴシック"/>
                          <a:cs typeface="游ゴシック"/>
                        </a:rPr>
                        <a:t> </a:t>
                      </a:r>
                      <a:r>
                        <a:rPr sz="600" spc="-10" dirty="0">
                          <a:latin typeface="游ゴシック"/>
                          <a:cs typeface="游ゴシック"/>
                        </a:rPr>
                        <a:t>failure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心肺機能不全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Cardio-respiratory</a:t>
                      </a:r>
                      <a:r>
                        <a:rPr sz="600" spc="70" dirty="0">
                          <a:latin typeface="游ゴシック"/>
                          <a:cs typeface="游ゴシック"/>
                        </a:rPr>
                        <a:t> </a:t>
                      </a:r>
                      <a:r>
                        <a:rPr sz="600" spc="-10" dirty="0">
                          <a:latin typeface="游ゴシック"/>
                          <a:cs typeface="游ゴシック"/>
                        </a:rPr>
                        <a:t>arrest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心肺機能停止</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Cardio-respiratory</a:t>
                      </a:r>
                      <a:r>
                        <a:rPr sz="600" spc="70" dirty="0">
                          <a:latin typeface="游ゴシック"/>
                          <a:cs typeface="游ゴシック"/>
                        </a:rPr>
                        <a:t> </a:t>
                      </a:r>
                      <a:r>
                        <a:rPr sz="600" spc="-10" dirty="0">
                          <a:latin typeface="游ゴシック"/>
                          <a:cs typeface="游ゴシック"/>
                        </a:rPr>
                        <a:t>distress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心肺停止状態</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Cardiovascular</a:t>
                      </a:r>
                      <a:r>
                        <a:rPr sz="600" spc="45" dirty="0">
                          <a:latin typeface="游ゴシック"/>
                          <a:cs typeface="游ゴシック"/>
                        </a:rPr>
                        <a:t> </a:t>
                      </a:r>
                      <a:r>
                        <a:rPr sz="600" spc="-10" dirty="0">
                          <a:latin typeface="游ゴシック"/>
                          <a:cs typeface="游ゴシック"/>
                        </a:rPr>
                        <a:t>insufficiency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心血管系不全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Carotid</a:t>
                      </a:r>
                      <a:r>
                        <a:rPr sz="600" spc="20" dirty="0">
                          <a:latin typeface="游ゴシック"/>
                          <a:cs typeface="游ゴシック"/>
                        </a:rPr>
                        <a:t> </a:t>
                      </a:r>
                      <a:r>
                        <a:rPr sz="600" dirty="0">
                          <a:latin typeface="游ゴシック"/>
                          <a:cs typeface="游ゴシック"/>
                        </a:rPr>
                        <a:t>arterial</a:t>
                      </a:r>
                      <a:r>
                        <a:rPr sz="600" spc="30" dirty="0">
                          <a:latin typeface="游ゴシック"/>
                          <a:cs typeface="游ゴシック"/>
                        </a:rPr>
                        <a:t> </a:t>
                      </a:r>
                      <a:r>
                        <a:rPr sz="600" spc="-10" dirty="0">
                          <a:latin typeface="游ゴシック"/>
                          <a:cs typeface="游ゴシック"/>
                        </a:rPr>
                        <a:t>embolus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頸動脈塞栓（頸動脈狭窄</a:t>
                      </a:r>
                      <a:r>
                        <a:rPr sz="600" spc="-25" dirty="0">
                          <a:latin typeface="游ゴシック"/>
                          <a:cs typeface="游ゴシック"/>
                        </a:rPr>
                        <a: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Carotid</a:t>
                      </a:r>
                      <a:r>
                        <a:rPr sz="600" spc="25" dirty="0">
                          <a:latin typeface="游ゴシック"/>
                          <a:cs typeface="游ゴシック"/>
                        </a:rPr>
                        <a:t> </a:t>
                      </a:r>
                      <a:r>
                        <a:rPr sz="600" dirty="0">
                          <a:latin typeface="游ゴシック"/>
                          <a:cs typeface="游ゴシック"/>
                        </a:rPr>
                        <a:t>artery</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頸動脈血栓症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Cataplexy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カタプレキシー</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Catheter</a:t>
                      </a:r>
                      <a:r>
                        <a:rPr sz="600" spc="25" dirty="0">
                          <a:latin typeface="游ゴシック"/>
                          <a:cs typeface="游ゴシック"/>
                        </a:rPr>
                        <a:t> </a:t>
                      </a:r>
                      <a:r>
                        <a:rPr sz="600" dirty="0">
                          <a:latin typeface="游ゴシック"/>
                          <a:cs typeface="游ゴシック"/>
                        </a:rPr>
                        <a:t>site</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カテーテル部位の血栓症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Catheter</a:t>
                      </a:r>
                      <a:r>
                        <a:rPr sz="600" spc="25" dirty="0">
                          <a:latin typeface="游ゴシック"/>
                          <a:cs typeface="游ゴシック"/>
                        </a:rPr>
                        <a:t> </a:t>
                      </a:r>
                      <a:r>
                        <a:rPr sz="600" dirty="0">
                          <a:latin typeface="游ゴシック"/>
                          <a:cs typeface="游ゴシック"/>
                        </a:rPr>
                        <a:t>site</a:t>
                      </a:r>
                      <a:r>
                        <a:rPr sz="600" spc="1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カテーテル部位の血管炎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Cavernous</a:t>
                      </a:r>
                      <a:r>
                        <a:rPr sz="600" spc="30" dirty="0">
                          <a:latin typeface="游ゴシック"/>
                          <a:cs typeface="游ゴシック"/>
                        </a:rPr>
                        <a:t> </a:t>
                      </a:r>
                      <a:r>
                        <a:rPr sz="600" dirty="0">
                          <a:latin typeface="游ゴシック"/>
                          <a:cs typeface="游ゴシック"/>
                        </a:rPr>
                        <a:t>sinus</a:t>
                      </a:r>
                      <a:r>
                        <a:rPr sz="600" spc="3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海綿状静脈洞血栓症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CDKL5</a:t>
                      </a:r>
                      <a:r>
                        <a:rPr sz="600" spc="15" dirty="0">
                          <a:latin typeface="游ゴシック"/>
                          <a:cs typeface="游ゴシック"/>
                        </a:rPr>
                        <a:t> </a:t>
                      </a:r>
                      <a:r>
                        <a:rPr sz="600" dirty="0">
                          <a:latin typeface="游ゴシック"/>
                          <a:cs typeface="游ゴシック"/>
                        </a:rPr>
                        <a:t>deficiency</a:t>
                      </a:r>
                      <a:r>
                        <a:rPr sz="600" spc="25"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CDKL5</a:t>
                      </a:r>
                      <a:r>
                        <a:rPr sz="600" spc="-15" dirty="0">
                          <a:latin typeface="游ゴシック"/>
                          <a:cs typeface="游ゴシック"/>
                        </a:rPr>
                        <a:t>欠損障害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CEC</a:t>
                      </a:r>
                      <a:r>
                        <a:rPr sz="600" spc="2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CEC</a:t>
                      </a:r>
                      <a:r>
                        <a:rPr sz="600" spc="-20" dirty="0">
                          <a:latin typeface="游ゴシック"/>
                          <a:cs typeface="游ゴシック"/>
                        </a:rPr>
                        <a:t>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Cement</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セメント塞栓症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Central</a:t>
                      </a:r>
                      <a:r>
                        <a:rPr sz="600" spc="25" dirty="0">
                          <a:latin typeface="游ゴシック"/>
                          <a:cs typeface="游ゴシック"/>
                        </a:rPr>
                        <a:t> </a:t>
                      </a:r>
                      <a:r>
                        <a:rPr sz="600" dirty="0">
                          <a:latin typeface="游ゴシック"/>
                          <a:cs typeface="游ゴシック"/>
                        </a:rPr>
                        <a:t>nervous</a:t>
                      </a:r>
                      <a:r>
                        <a:rPr sz="600" spc="30" dirty="0">
                          <a:latin typeface="游ゴシック"/>
                          <a:cs typeface="游ゴシック"/>
                        </a:rPr>
                        <a:t> </a:t>
                      </a:r>
                      <a:r>
                        <a:rPr sz="600" dirty="0">
                          <a:latin typeface="游ゴシック"/>
                          <a:cs typeface="游ゴシック"/>
                        </a:rPr>
                        <a:t>system</a:t>
                      </a:r>
                      <a:r>
                        <a:rPr sz="600" spc="25" dirty="0">
                          <a:latin typeface="游ゴシック"/>
                          <a:cs typeface="游ゴシック"/>
                        </a:rPr>
                        <a:t> </a:t>
                      </a:r>
                      <a:r>
                        <a:rPr sz="600" spc="-20" dirty="0">
                          <a:latin typeface="游ゴシック"/>
                          <a:cs typeface="游ゴシック"/>
                        </a:rPr>
                        <a:t>lupus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中枢神経系ループス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Central</a:t>
                      </a:r>
                      <a:r>
                        <a:rPr sz="600" spc="25" dirty="0">
                          <a:latin typeface="游ゴシック"/>
                          <a:cs typeface="游ゴシック"/>
                        </a:rPr>
                        <a:t> </a:t>
                      </a:r>
                      <a:r>
                        <a:rPr sz="600" dirty="0">
                          <a:latin typeface="游ゴシック"/>
                          <a:cs typeface="游ゴシック"/>
                        </a:rPr>
                        <a:t>nervous</a:t>
                      </a:r>
                      <a:r>
                        <a:rPr sz="600" spc="30" dirty="0">
                          <a:latin typeface="游ゴシック"/>
                          <a:cs typeface="游ゴシック"/>
                        </a:rPr>
                        <a:t> </a:t>
                      </a:r>
                      <a:r>
                        <a:rPr sz="600" dirty="0">
                          <a:latin typeface="游ゴシック"/>
                          <a:cs typeface="游ゴシック"/>
                        </a:rPr>
                        <a:t>system</a:t>
                      </a:r>
                      <a:r>
                        <a:rPr sz="600" spc="25" dirty="0">
                          <a:latin typeface="游ゴシック"/>
                          <a:cs typeface="游ゴシック"/>
                        </a:rPr>
                        <a:t> </a:t>
                      </a:r>
                      <a:r>
                        <a:rPr sz="600" spc="-10" dirty="0">
                          <a:latin typeface="游ゴシック"/>
                          <a:cs typeface="游ゴシック"/>
                        </a:rPr>
                        <a:t>vasculitis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中枢神経系血管炎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Cerebellar</a:t>
                      </a:r>
                      <a:r>
                        <a:rPr sz="600" spc="30" dirty="0">
                          <a:latin typeface="游ゴシック"/>
                          <a:cs typeface="游ゴシック"/>
                        </a:rPr>
                        <a:t> </a:t>
                      </a:r>
                      <a:r>
                        <a:rPr sz="600" dirty="0">
                          <a:latin typeface="游ゴシック"/>
                          <a:cs typeface="游ゴシック"/>
                        </a:rPr>
                        <a:t>artery</a:t>
                      </a:r>
                      <a:r>
                        <a:rPr sz="600" spc="1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小脳動脈血栓症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Cerebellar</a:t>
                      </a:r>
                      <a:r>
                        <a:rPr sz="600" spc="2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小脳塞栓症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30" dirty="0">
                          <a:latin typeface="游ゴシック"/>
                          <a:cs typeface="游ゴシック"/>
                        </a:rPr>
                        <a:t> </a:t>
                      </a:r>
                      <a:r>
                        <a:rPr sz="600" dirty="0">
                          <a:latin typeface="游ゴシック"/>
                          <a:cs typeface="游ゴシック"/>
                        </a:rPr>
                        <a:t>amyloid</a:t>
                      </a:r>
                      <a:r>
                        <a:rPr sz="600" spc="20" dirty="0">
                          <a:latin typeface="游ゴシック"/>
                          <a:cs typeface="游ゴシック"/>
                        </a:rPr>
                        <a:t> </a:t>
                      </a:r>
                      <a:r>
                        <a:rPr sz="600" spc="-10" dirty="0">
                          <a:latin typeface="游ゴシック"/>
                          <a:cs typeface="游ゴシック"/>
                        </a:rPr>
                        <a:t>angiopathy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脳アミロイド血管症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30" dirty="0">
                          <a:latin typeface="游ゴシック"/>
                          <a:cs typeface="游ゴシック"/>
                        </a:rPr>
                        <a:t> </a:t>
                      </a:r>
                      <a:r>
                        <a:rPr sz="600" spc="-10" dirty="0">
                          <a:latin typeface="游ゴシック"/>
                          <a:cs typeface="游ゴシック"/>
                        </a:rPr>
                        <a:t>arteritis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脳動脈炎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30" dirty="0">
                          <a:latin typeface="游ゴシック"/>
                          <a:cs typeface="游ゴシック"/>
                        </a:rPr>
                        <a:t> </a:t>
                      </a:r>
                      <a:r>
                        <a:rPr sz="600" dirty="0">
                          <a:latin typeface="游ゴシック"/>
                          <a:cs typeface="游ゴシック"/>
                        </a:rPr>
                        <a:t>artery</a:t>
                      </a:r>
                      <a:r>
                        <a:rPr sz="600" spc="10"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 動脈塞栓症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30" dirty="0">
                          <a:latin typeface="游ゴシック"/>
                          <a:cs typeface="游ゴシック"/>
                        </a:rPr>
                        <a:t> </a:t>
                      </a:r>
                      <a:r>
                        <a:rPr sz="600" dirty="0">
                          <a:latin typeface="游ゴシック"/>
                          <a:cs typeface="游ゴシック"/>
                        </a:rPr>
                        <a:t>artery</a:t>
                      </a:r>
                      <a:r>
                        <a:rPr sz="600" spc="1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脳動脈血栓塞栓症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25" dirty="0">
                          <a:latin typeface="游ゴシック"/>
                          <a:cs typeface="游ゴシック"/>
                        </a:rPr>
                        <a:t> </a:t>
                      </a:r>
                      <a:r>
                        <a:rPr sz="600" dirty="0">
                          <a:latin typeface="游ゴシック"/>
                          <a:cs typeface="游ゴシック"/>
                        </a:rPr>
                        <a:t>gas</a:t>
                      </a:r>
                      <a:r>
                        <a:rPr sz="600" spc="15" dirty="0">
                          <a:latin typeface="游ゴシック"/>
                          <a:cs typeface="游ゴシック"/>
                        </a:rPr>
                        <a:t> </a:t>
                      </a:r>
                      <a:r>
                        <a:rPr sz="600" spc="-10" dirty="0">
                          <a:latin typeface="游ゴシック"/>
                          <a:cs typeface="游ゴシック"/>
                        </a:rPr>
                        <a:t>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脳内ガス塞栓症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30" dirty="0">
                          <a:latin typeface="游ゴシック"/>
                          <a:cs typeface="游ゴシック"/>
                        </a:rPr>
                        <a:t> </a:t>
                      </a:r>
                      <a:r>
                        <a:rPr sz="600" spc="-10" dirty="0">
                          <a:latin typeface="游ゴシック"/>
                          <a:cs typeface="游ゴシック"/>
                        </a:rPr>
                        <a:t>microembolism</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脳塞栓症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35" dirty="0">
                          <a:latin typeface="游ゴシック"/>
                          <a:cs typeface="游ゴシック"/>
                        </a:rPr>
                        <a:t> </a:t>
                      </a:r>
                      <a:r>
                        <a:rPr sz="600" dirty="0">
                          <a:latin typeface="游ゴシック"/>
                          <a:cs typeface="游ゴシック"/>
                        </a:rPr>
                        <a:t>septic</a:t>
                      </a:r>
                      <a:r>
                        <a:rPr sz="600" spc="20" dirty="0">
                          <a:latin typeface="游ゴシック"/>
                          <a:cs typeface="游ゴシック"/>
                        </a:rPr>
                        <a:t> </a:t>
                      </a:r>
                      <a:r>
                        <a:rPr sz="600" spc="-10" dirty="0">
                          <a:latin typeface="游ゴシック"/>
                          <a:cs typeface="游ゴシック"/>
                        </a:rPr>
                        <a:t>infarct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脳敗血症性梗塞</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3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脳血栓症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45626" y="6551224"/>
            <a:ext cx="479734" cy="88807"/>
          </a:xfrm>
          <a:prstGeom prst="rect">
            <a:avLst/>
          </a:prstGeom>
        </p:spPr>
        <p:txBody>
          <a:bodyPr vert="horz" wrap="square" lIns="0" tIns="0" rIns="0" bIns="0" rtlCol="0">
            <a:spAutoFit/>
          </a:bodyPr>
          <a:lstStyle/>
          <a:p>
            <a:pPr marL="24434"/>
            <a:fld id="{81D60167-4931-47E6-BA6A-407CBD079E47}" type="slidenum">
              <a:rPr sz="577" dirty="0">
                <a:latin typeface="游ゴシック"/>
                <a:cs typeface="游ゴシック"/>
              </a:rPr>
              <a:pPr marL="24434"/>
              <a:t>99</a:t>
            </a:fld>
            <a:r>
              <a:rPr sz="577" spc="3" dirty="0">
                <a:latin typeface="游ゴシック"/>
                <a:cs typeface="游ゴシック"/>
              </a:rPr>
              <a:t> / </a:t>
            </a:r>
            <a:r>
              <a:rPr sz="577" dirty="0">
                <a:latin typeface="游ゴシック"/>
                <a:cs typeface="游ゴシック"/>
              </a:rPr>
              <a:t>29</a:t>
            </a:r>
            <a:r>
              <a:rPr sz="577" spc="-10" dirty="0">
                <a:latin typeface="游ゴシック"/>
                <a:cs typeface="游ゴシック"/>
              </a:rPr>
              <a:t> ページ</a:t>
            </a:r>
            <a:endParaRPr sz="577">
              <a:latin typeface="游ゴシック"/>
              <a:cs typeface="游ゴシック"/>
            </a:endParaRPr>
          </a:p>
        </p:txBody>
      </p:sp>
      <p:graphicFrame>
        <p:nvGraphicFramePr>
          <p:cNvPr id="2" name="object 2"/>
          <p:cNvGraphicFramePr>
            <a:graphicFrameLocks noGrp="1"/>
          </p:cNvGraphicFramePr>
          <p:nvPr/>
        </p:nvGraphicFramePr>
        <p:xfrm>
          <a:off x="4089262" y="438847"/>
          <a:ext cx="4058193" cy="5876133"/>
        </p:xfrm>
        <a:graphic>
          <a:graphicData uri="http://schemas.openxmlformats.org/drawingml/2006/table">
            <a:tbl>
              <a:tblPr firstRow="1" bandRow="1">
                <a:tableStyleId>{2D5ABB26-0587-4C30-8999-92F81FD0307C}</a:tableStyleId>
              </a:tblPr>
              <a:tblGrid>
                <a:gridCol w="175930">
                  <a:extLst>
                    <a:ext uri="{9D8B030D-6E8A-4147-A177-3AD203B41FA5}">
                      <a16:colId xmlns:a16="http://schemas.microsoft.com/office/drawing/2014/main" val="20000"/>
                    </a:ext>
                  </a:extLst>
                </a:gridCol>
                <a:gridCol w="1794320">
                  <a:extLst>
                    <a:ext uri="{9D8B030D-6E8A-4147-A177-3AD203B41FA5}">
                      <a16:colId xmlns:a16="http://schemas.microsoft.com/office/drawing/2014/main" val="20001"/>
                    </a:ext>
                  </a:extLst>
                </a:gridCol>
                <a:gridCol w="2031744">
                  <a:extLst>
                    <a:ext uri="{9D8B030D-6E8A-4147-A177-3AD203B41FA5}">
                      <a16:colId xmlns:a16="http://schemas.microsoft.com/office/drawing/2014/main" val="20002"/>
                    </a:ext>
                  </a:extLst>
                </a:gridCol>
              </a:tblGrid>
              <a:tr h="125024">
                <a:tc>
                  <a:txBody>
                    <a:bodyPr/>
                    <a:lstStyle/>
                    <a:p>
                      <a:pPr marR="15240" algn="r">
                        <a:lnSpc>
                          <a:spcPct val="100000"/>
                        </a:lnSpc>
                        <a:spcBef>
                          <a:spcPts val="170"/>
                        </a:spcBef>
                      </a:pPr>
                      <a:r>
                        <a:rPr sz="600" dirty="0">
                          <a:latin typeface="游ゴシック"/>
                          <a:cs typeface="游ゴシック"/>
                        </a:rPr>
                        <a:t>2</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35" dirty="0">
                          <a:latin typeface="游ゴシック"/>
                          <a:cs typeface="游ゴシック"/>
                        </a:rPr>
                        <a:t> </a:t>
                      </a:r>
                      <a:r>
                        <a:rPr sz="600" dirty="0">
                          <a:latin typeface="游ゴシック"/>
                          <a:cs typeface="游ゴシック"/>
                        </a:rPr>
                        <a:t>venous</a:t>
                      </a:r>
                      <a:r>
                        <a:rPr sz="600" spc="25" dirty="0">
                          <a:latin typeface="游ゴシック"/>
                          <a:cs typeface="游ゴシック"/>
                        </a:rPr>
                        <a:t> </a:t>
                      </a:r>
                      <a:r>
                        <a:rPr sz="600" dirty="0">
                          <a:latin typeface="游ゴシック"/>
                          <a:cs typeface="游ゴシック"/>
                        </a:rPr>
                        <a:t>sinus</a:t>
                      </a:r>
                      <a:r>
                        <a:rPr sz="600" spc="25"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脳静脈洞血栓症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Cerebral</a:t>
                      </a:r>
                      <a:r>
                        <a:rPr sz="600" spc="30" dirty="0">
                          <a:latin typeface="游ゴシック"/>
                          <a:cs typeface="游ゴシック"/>
                        </a:rPr>
                        <a:t> </a:t>
                      </a:r>
                      <a:r>
                        <a:rPr sz="600" dirty="0">
                          <a:latin typeface="游ゴシック"/>
                          <a:cs typeface="游ゴシック"/>
                        </a:rPr>
                        <a:t>venous</a:t>
                      </a:r>
                      <a:r>
                        <a:rPr sz="600" spc="20" dirty="0">
                          <a:latin typeface="游ゴシック"/>
                          <a:cs typeface="游ゴシック"/>
                        </a:rPr>
                        <a:t> </a:t>
                      </a:r>
                      <a:r>
                        <a:rPr sz="600" spc="-10" dirty="0">
                          <a:latin typeface="游ゴシック"/>
                          <a:cs typeface="游ゴシック"/>
                        </a:rPr>
                        <a:t>thrombosis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脳静脈血栓症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25024">
                <a:tc>
                  <a:txBody>
                    <a:bodyPr/>
                    <a:lstStyle/>
                    <a:p>
                      <a:pPr marR="15240" algn="r">
                        <a:lnSpc>
                          <a:spcPct val="100000"/>
                        </a:lnSpc>
                        <a:spcBef>
                          <a:spcPts val="175"/>
                        </a:spcBef>
                      </a:pPr>
                      <a:r>
                        <a:rPr sz="600" dirty="0">
                          <a:latin typeface="游ゴシック"/>
                          <a:cs typeface="游ゴシック"/>
                        </a:rPr>
                        <a:t>2</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Cerebrospinal</a:t>
                      </a:r>
                      <a:r>
                        <a:rPr sz="600" spc="55" dirty="0">
                          <a:latin typeface="游ゴシック"/>
                          <a:cs typeface="游ゴシック"/>
                        </a:rPr>
                        <a:t> </a:t>
                      </a:r>
                      <a:r>
                        <a:rPr sz="600" dirty="0">
                          <a:latin typeface="游ゴシック"/>
                          <a:cs typeface="游ゴシック"/>
                        </a:rPr>
                        <a:t>thrombotic</a:t>
                      </a:r>
                      <a:r>
                        <a:rPr sz="600" spc="45" dirty="0">
                          <a:latin typeface="游ゴシック"/>
                          <a:cs typeface="游ゴシック"/>
                        </a:rPr>
                        <a:t> </a:t>
                      </a:r>
                      <a:r>
                        <a:rPr sz="600" spc="-10" dirty="0">
                          <a:latin typeface="游ゴシック"/>
                          <a:cs typeface="游ゴシック"/>
                        </a:rPr>
                        <a:t>tamponade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脳脊髄液性血栓タンポナーデ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Cerebrovascular</a:t>
                      </a:r>
                      <a:r>
                        <a:rPr sz="600" spc="50" dirty="0">
                          <a:latin typeface="游ゴシック"/>
                          <a:cs typeface="游ゴシック"/>
                        </a:rPr>
                        <a:t> </a:t>
                      </a:r>
                      <a:r>
                        <a:rPr sz="600" spc="-10" dirty="0">
                          <a:latin typeface="游ゴシック"/>
                          <a:cs typeface="游ゴシック"/>
                        </a:rPr>
                        <a:t>accident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脳血管障害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Change</a:t>
                      </a:r>
                      <a:r>
                        <a:rPr sz="600" spc="20" dirty="0">
                          <a:latin typeface="游ゴシック"/>
                          <a:cs typeface="游ゴシック"/>
                        </a:rPr>
                        <a:t> </a:t>
                      </a:r>
                      <a:r>
                        <a:rPr sz="600" dirty="0">
                          <a:latin typeface="游ゴシック"/>
                          <a:cs typeface="游ゴシック"/>
                        </a:rPr>
                        <a:t>in</a:t>
                      </a:r>
                      <a:r>
                        <a:rPr sz="600" spc="15" dirty="0">
                          <a:latin typeface="游ゴシック"/>
                          <a:cs typeface="游ゴシック"/>
                        </a:rPr>
                        <a:t> </a:t>
                      </a:r>
                      <a:r>
                        <a:rPr sz="600" dirty="0">
                          <a:latin typeface="游ゴシック"/>
                          <a:cs typeface="游ゴシック"/>
                        </a:rPr>
                        <a:t>seizure</a:t>
                      </a:r>
                      <a:r>
                        <a:rPr sz="600" spc="20" dirty="0">
                          <a:latin typeface="游ゴシック"/>
                          <a:cs typeface="游ゴシック"/>
                        </a:rPr>
                        <a:t> </a:t>
                      </a:r>
                      <a:r>
                        <a:rPr sz="600" spc="-10" dirty="0">
                          <a:latin typeface="游ゴシック"/>
                          <a:cs typeface="游ゴシック"/>
                        </a:rPr>
                        <a:t>presentation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発作の表れ方の変化</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Chest</a:t>
                      </a:r>
                      <a:r>
                        <a:rPr sz="600" spc="20" dirty="0">
                          <a:latin typeface="游ゴシック"/>
                          <a:cs typeface="游ゴシック"/>
                        </a:rPr>
                        <a:t> </a:t>
                      </a:r>
                      <a:r>
                        <a:rPr sz="600" spc="-10" dirty="0">
                          <a:latin typeface="游ゴシック"/>
                          <a:cs typeface="游ゴシック"/>
                        </a:rPr>
                        <a:t>discomfort</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胸部不快感</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ChildPugh-Turcotte</a:t>
                      </a:r>
                      <a:r>
                        <a:rPr sz="600" spc="50" dirty="0">
                          <a:latin typeface="游ゴシック"/>
                          <a:cs typeface="游ゴシック"/>
                        </a:rPr>
                        <a:t> </a:t>
                      </a:r>
                      <a:r>
                        <a:rPr sz="600" dirty="0">
                          <a:latin typeface="游ゴシック"/>
                          <a:cs typeface="游ゴシック"/>
                        </a:rPr>
                        <a:t>score</a:t>
                      </a:r>
                      <a:r>
                        <a:rPr sz="600" spc="5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ChildPugh-Turcotteスコア異常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Child-Pugh-Turcotte</a:t>
                      </a:r>
                      <a:r>
                        <a:rPr sz="600" spc="50" dirty="0">
                          <a:latin typeface="游ゴシック"/>
                          <a:cs typeface="游ゴシック"/>
                        </a:rPr>
                        <a:t> </a:t>
                      </a:r>
                      <a:r>
                        <a:rPr sz="600" dirty="0">
                          <a:latin typeface="游ゴシック"/>
                          <a:cs typeface="游ゴシック"/>
                        </a:rPr>
                        <a:t>score</a:t>
                      </a:r>
                      <a:r>
                        <a:rPr sz="600" spc="50" dirty="0">
                          <a:latin typeface="游ゴシック"/>
                          <a:cs typeface="游ゴシック"/>
                        </a:rPr>
                        <a:t> </a:t>
                      </a:r>
                      <a:r>
                        <a:rPr sz="600" spc="-10" dirty="0">
                          <a:latin typeface="游ゴシック"/>
                          <a:cs typeface="游ゴシック"/>
                        </a:rPr>
                        <a:t>increased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Child-</a:t>
                      </a:r>
                      <a:r>
                        <a:rPr sz="600" spc="-25" dirty="0">
                          <a:latin typeface="游ゴシック"/>
                          <a:cs typeface="游ゴシック"/>
                        </a:rPr>
                        <a:t>Pugh-</a:t>
                      </a:r>
                      <a:r>
                        <a:rPr sz="600" spc="-10" dirty="0">
                          <a:latin typeface="游ゴシック"/>
                          <a:cs typeface="游ゴシック"/>
                        </a:rPr>
                        <a:t>Turcotteスコア増加</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Chillblains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チルブレイン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Choking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息苦しさ</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Choking</a:t>
                      </a:r>
                      <a:r>
                        <a:rPr sz="600" spc="30" dirty="0">
                          <a:latin typeface="游ゴシック"/>
                          <a:cs typeface="游ゴシック"/>
                        </a:rPr>
                        <a:t> </a:t>
                      </a:r>
                      <a:r>
                        <a:rPr sz="600" spc="-10" dirty="0">
                          <a:latin typeface="游ゴシック"/>
                          <a:cs typeface="游ゴシック"/>
                        </a:rPr>
                        <a:t>sensation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息苦しさ</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Cholangitis</a:t>
                      </a:r>
                      <a:r>
                        <a:rPr sz="600" spc="60" dirty="0">
                          <a:latin typeface="游ゴシック"/>
                          <a:cs typeface="游ゴシック"/>
                        </a:rPr>
                        <a:t> </a:t>
                      </a:r>
                      <a:r>
                        <a:rPr sz="600" spc="-10" dirty="0">
                          <a:latin typeface="游ゴシック"/>
                          <a:cs typeface="游ゴシック"/>
                        </a:rPr>
                        <a:t>sclerosing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硬化性胆管炎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Chronic</a:t>
                      </a:r>
                      <a:r>
                        <a:rPr sz="600" spc="30" dirty="0">
                          <a:latin typeface="游ゴシック"/>
                          <a:cs typeface="游ゴシック"/>
                        </a:rPr>
                        <a:t> </a:t>
                      </a:r>
                      <a:r>
                        <a:rPr sz="600" dirty="0">
                          <a:latin typeface="游ゴシック"/>
                          <a:cs typeface="游ゴシック"/>
                        </a:rPr>
                        <a:t>autoimmune</a:t>
                      </a:r>
                      <a:r>
                        <a:rPr sz="600" spc="35" dirty="0">
                          <a:latin typeface="游ゴシック"/>
                          <a:cs typeface="游ゴシック"/>
                        </a:rPr>
                        <a:t> </a:t>
                      </a:r>
                      <a:r>
                        <a:rPr sz="600" spc="-10" dirty="0">
                          <a:latin typeface="游ゴシック"/>
                          <a:cs typeface="游ゴシック"/>
                        </a:rPr>
                        <a:t>glomerulonephritis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慢性自己免疫性糸球体腎炎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Chronic</a:t>
                      </a:r>
                      <a:r>
                        <a:rPr sz="600" spc="20" dirty="0">
                          <a:latin typeface="游ゴシック"/>
                          <a:cs typeface="游ゴシック"/>
                        </a:rPr>
                        <a:t> </a:t>
                      </a:r>
                      <a:r>
                        <a:rPr sz="600" dirty="0">
                          <a:latin typeface="游ゴシック"/>
                          <a:cs typeface="游ゴシック"/>
                        </a:rPr>
                        <a:t>cutaneous</a:t>
                      </a:r>
                      <a:r>
                        <a:rPr sz="600" spc="45" dirty="0">
                          <a:latin typeface="游ゴシック"/>
                          <a:cs typeface="游ゴシック"/>
                        </a:rPr>
                        <a:t> </a:t>
                      </a:r>
                      <a:r>
                        <a:rPr sz="600" dirty="0">
                          <a:latin typeface="游ゴシック"/>
                          <a:cs typeface="游ゴシック"/>
                        </a:rPr>
                        <a:t>lupus</a:t>
                      </a:r>
                      <a:r>
                        <a:rPr sz="600" spc="25" dirty="0">
                          <a:latin typeface="游ゴシック"/>
                          <a:cs typeface="游ゴシック"/>
                        </a:rPr>
                        <a:t> </a:t>
                      </a:r>
                      <a:r>
                        <a:rPr sz="600" spc="-10" dirty="0">
                          <a:latin typeface="游ゴシック"/>
                          <a:cs typeface="游ゴシック"/>
                        </a:rPr>
                        <a:t>erythematosus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慢性皮膚エリテマトーデス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Chronic</a:t>
                      </a:r>
                      <a:r>
                        <a:rPr sz="600" spc="25" dirty="0">
                          <a:latin typeface="游ゴシック"/>
                          <a:cs typeface="游ゴシック"/>
                        </a:rPr>
                        <a:t> </a:t>
                      </a:r>
                      <a:r>
                        <a:rPr sz="600" dirty="0">
                          <a:latin typeface="游ゴシック"/>
                          <a:cs typeface="游ゴシック"/>
                        </a:rPr>
                        <a:t>fatigue</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慢性疲労症候群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Chronic</a:t>
                      </a:r>
                      <a:r>
                        <a:rPr sz="600" spc="30" dirty="0">
                          <a:latin typeface="游ゴシック"/>
                          <a:cs typeface="游ゴシック"/>
                        </a:rPr>
                        <a:t> </a:t>
                      </a:r>
                      <a:r>
                        <a:rPr sz="600" spc="-10" dirty="0">
                          <a:latin typeface="游ゴシック"/>
                          <a:cs typeface="游ゴシック"/>
                        </a:rPr>
                        <a:t>gastritis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5" dirty="0">
                          <a:latin typeface="游ゴシック"/>
                          <a:cs typeface="游ゴシック"/>
                        </a:rPr>
                        <a:t>慢性胃炎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3</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Chronic</a:t>
                      </a:r>
                      <a:r>
                        <a:rPr sz="600" spc="30" dirty="0">
                          <a:latin typeface="游ゴシック"/>
                          <a:cs typeface="游ゴシック"/>
                        </a:rPr>
                        <a:t> </a:t>
                      </a:r>
                      <a:r>
                        <a:rPr sz="600" dirty="0">
                          <a:latin typeface="游ゴシック"/>
                          <a:cs typeface="游ゴシック"/>
                        </a:rPr>
                        <a:t>inflammatory</a:t>
                      </a:r>
                      <a:r>
                        <a:rPr sz="600" spc="30" dirty="0">
                          <a:latin typeface="游ゴシック"/>
                          <a:cs typeface="游ゴシック"/>
                        </a:rPr>
                        <a:t> </a:t>
                      </a:r>
                      <a:r>
                        <a:rPr sz="600" spc="-10" dirty="0">
                          <a:latin typeface="游ゴシック"/>
                          <a:cs typeface="游ゴシック"/>
                        </a:rPr>
                        <a:t>demyelinating</a:t>
                      </a:r>
                      <a:endParaRPr sz="600">
                        <a:latin typeface="游ゴシック"/>
                        <a:cs typeface="游ゴシック"/>
                      </a:endParaRPr>
                    </a:p>
                    <a:p>
                      <a:pPr marL="21590">
                        <a:lnSpc>
                          <a:spcPct val="100000"/>
                        </a:lnSpc>
                        <a:spcBef>
                          <a:spcPts val="455"/>
                        </a:spcBef>
                      </a:pPr>
                      <a:r>
                        <a:rPr sz="600" spc="-10" dirty="0">
                          <a:latin typeface="游ゴシック"/>
                          <a:cs typeface="游ゴシック"/>
                        </a:rPr>
                        <a:t>polyradiculoneuropathy</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0"/>
                        </a:spcBef>
                      </a:pPr>
                      <a:endParaRPr sz="500">
                        <a:latin typeface="Times New Roman"/>
                        <a:cs typeface="Times New Roman"/>
                      </a:endParaRPr>
                    </a:p>
                    <a:p>
                      <a:pPr marL="21590">
                        <a:lnSpc>
                          <a:spcPct val="100000"/>
                        </a:lnSpc>
                        <a:spcBef>
                          <a:spcPts val="5"/>
                        </a:spcBef>
                      </a:pPr>
                      <a:r>
                        <a:rPr sz="600" spc="-5" dirty="0">
                          <a:latin typeface="游ゴシック"/>
                          <a:cs typeface="游ゴシック"/>
                        </a:rPr>
                        <a:t>慢性炎症性脱髄性多発神経炎</a:t>
                      </a:r>
                      <a:endParaRPr sz="600">
                        <a:latin typeface="游ゴシック"/>
                        <a:cs typeface="游ゴシック"/>
                      </a:endParaRPr>
                    </a:p>
                  </a:txBody>
                  <a:tcPr marL="0" marR="0" marT="244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250048">
                <a:tc>
                  <a:txBody>
                    <a:bodyPr/>
                    <a:lstStyle/>
                    <a:p>
                      <a:pPr>
                        <a:lnSpc>
                          <a:spcPct val="100000"/>
                        </a:lnSpc>
                        <a:spcBef>
                          <a:spcPts val="20"/>
                        </a:spcBef>
                      </a:pPr>
                      <a:endParaRPr sz="500">
                        <a:latin typeface="Times New Roman"/>
                        <a:cs typeface="Times New Roman"/>
                      </a:endParaRPr>
                    </a:p>
                    <a:p>
                      <a:pPr marR="15240" algn="r">
                        <a:lnSpc>
                          <a:spcPct val="100000"/>
                        </a:lnSpc>
                      </a:pPr>
                      <a:r>
                        <a:rPr sz="600" dirty="0">
                          <a:latin typeface="游ゴシック"/>
                          <a:cs typeface="游ゴシック"/>
                        </a:rPr>
                        <a:t>3</a:t>
                      </a:r>
                      <a:endParaRPr sz="600">
                        <a:latin typeface="游ゴシック"/>
                        <a:cs typeface="游ゴシック"/>
                      </a:endParaRPr>
                    </a:p>
                  </a:txBody>
                  <a:tcPr marL="0" marR="0" marT="16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Chronic</a:t>
                      </a:r>
                      <a:r>
                        <a:rPr sz="600" spc="25" dirty="0">
                          <a:latin typeface="游ゴシック"/>
                          <a:cs typeface="游ゴシック"/>
                        </a:rPr>
                        <a:t> </a:t>
                      </a:r>
                      <a:r>
                        <a:rPr sz="600" dirty="0">
                          <a:latin typeface="游ゴシック"/>
                          <a:cs typeface="游ゴシック"/>
                        </a:rPr>
                        <a:t>lymphocytic</a:t>
                      </a:r>
                      <a:r>
                        <a:rPr sz="600" spc="30" dirty="0">
                          <a:latin typeface="游ゴシック"/>
                          <a:cs typeface="游ゴシック"/>
                        </a:rPr>
                        <a:t> </a:t>
                      </a:r>
                      <a:r>
                        <a:rPr sz="600" dirty="0">
                          <a:latin typeface="游ゴシック"/>
                          <a:cs typeface="游ゴシック"/>
                        </a:rPr>
                        <a:t>inflammation</a:t>
                      </a:r>
                      <a:r>
                        <a:rPr sz="600" spc="20" dirty="0">
                          <a:latin typeface="游ゴシック"/>
                          <a:cs typeface="游ゴシック"/>
                        </a:rPr>
                        <a:t> </a:t>
                      </a:r>
                      <a:r>
                        <a:rPr sz="600" dirty="0">
                          <a:latin typeface="游ゴシック"/>
                          <a:cs typeface="游ゴシック"/>
                        </a:rPr>
                        <a:t>with</a:t>
                      </a:r>
                      <a:r>
                        <a:rPr sz="600" spc="35" dirty="0">
                          <a:latin typeface="游ゴシック"/>
                          <a:cs typeface="游ゴシック"/>
                        </a:rPr>
                        <a:t> </a:t>
                      </a:r>
                      <a:r>
                        <a:rPr sz="600" spc="-10" dirty="0">
                          <a:latin typeface="游ゴシック"/>
                          <a:cs typeface="游ゴシック"/>
                        </a:rPr>
                        <a:t>pontine</a:t>
                      </a:r>
                      <a:endParaRPr sz="600">
                        <a:latin typeface="游ゴシック"/>
                        <a:cs typeface="游ゴシック"/>
                      </a:endParaRPr>
                    </a:p>
                    <a:p>
                      <a:pPr marL="21590">
                        <a:lnSpc>
                          <a:spcPct val="100000"/>
                        </a:lnSpc>
                        <a:spcBef>
                          <a:spcPts val="455"/>
                        </a:spcBef>
                      </a:pPr>
                      <a:r>
                        <a:rPr sz="600" dirty="0">
                          <a:latin typeface="游ゴシック"/>
                          <a:cs typeface="游ゴシック"/>
                        </a:rPr>
                        <a:t>perivascular</a:t>
                      </a:r>
                      <a:r>
                        <a:rPr sz="600" spc="35" dirty="0">
                          <a:latin typeface="游ゴシック"/>
                          <a:cs typeface="游ゴシック"/>
                        </a:rPr>
                        <a:t> </a:t>
                      </a:r>
                      <a:r>
                        <a:rPr sz="600" dirty="0">
                          <a:latin typeface="游ゴシック"/>
                          <a:cs typeface="游ゴシック"/>
                        </a:rPr>
                        <a:t>enhancement</a:t>
                      </a:r>
                      <a:r>
                        <a:rPr sz="600" spc="25" dirty="0">
                          <a:latin typeface="游ゴシック"/>
                          <a:cs typeface="游ゴシック"/>
                        </a:rPr>
                        <a:t> </a:t>
                      </a:r>
                      <a:r>
                        <a:rPr sz="600" dirty="0">
                          <a:latin typeface="游ゴシック"/>
                          <a:cs typeface="游ゴシック"/>
                        </a:rPr>
                        <a:t>responsive</a:t>
                      </a:r>
                      <a:r>
                        <a:rPr sz="600" spc="25" dirty="0">
                          <a:latin typeface="游ゴシック"/>
                          <a:cs typeface="游ゴシック"/>
                        </a:rPr>
                        <a:t> </a:t>
                      </a:r>
                      <a:r>
                        <a:rPr sz="600" dirty="0">
                          <a:latin typeface="游ゴシック"/>
                          <a:cs typeface="游ゴシック"/>
                        </a:rPr>
                        <a:t>to</a:t>
                      </a:r>
                      <a:r>
                        <a:rPr sz="600" spc="40" dirty="0">
                          <a:latin typeface="游ゴシック"/>
                          <a:cs typeface="游ゴシック"/>
                        </a:rPr>
                        <a:t> </a:t>
                      </a:r>
                      <a:r>
                        <a:rPr sz="600" spc="-10" dirty="0">
                          <a:latin typeface="游ゴシック"/>
                          <a:cs typeface="游ゴシック"/>
                        </a:rPr>
                        <a:t>steroids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脳橋周囲血管を伴う慢性リンパ球性炎症 ステロイドに反応</a:t>
                      </a:r>
                      <a:endParaRPr sz="600">
                        <a:latin typeface="游ゴシック"/>
                        <a:cs typeface="游ゴシック"/>
                      </a:endParaRPr>
                    </a:p>
                    <a:p>
                      <a:pPr marL="21590">
                        <a:lnSpc>
                          <a:spcPct val="100000"/>
                        </a:lnSpc>
                        <a:spcBef>
                          <a:spcPts val="455"/>
                        </a:spcBef>
                      </a:pPr>
                      <a:r>
                        <a:rPr sz="600" spc="-15" dirty="0">
                          <a:latin typeface="游ゴシック"/>
                          <a:cs typeface="游ゴシック"/>
                        </a:rPr>
                        <a:t>する増強</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Chronic</a:t>
                      </a:r>
                      <a:r>
                        <a:rPr sz="600" spc="25" dirty="0">
                          <a:latin typeface="游ゴシック"/>
                          <a:cs typeface="游ゴシック"/>
                        </a:rPr>
                        <a:t> </a:t>
                      </a:r>
                      <a:r>
                        <a:rPr sz="600" dirty="0">
                          <a:latin typeface="游ゴシック"/>
                          <a:cs typeface="游ゴシック"/>
                        </a:rPr>
                        <a:t>recurrent</a:t>
                      </a:r>
                      <a:r>
                        <a:rPr sz="600" spc="35" dirty="0">
                          <a:latin typeface="游ゴシック"/>
                          <a:cs typeface="游ゴシック"/>
                        </a:rPr>
                        <a:t> </a:t>
                      </a:r>
                      <a:r>
                        <a:rPr sz="600" dirty="0">
                          <a:latin typeface="游ゴシック"/>
                          <a:cs typeface="游ゴシック"/>
                        </a:rPr>
                        <a:t>multifocal</a:t>
                      </a:r>
                      <a:r>
                        <a:rPr sz="600" spc="35" dirty="0">
                          <a:latin typeface="游ゴシック"/>
                          <a:cs typeface="游ゴシック"/>
                        </a:rPr>
                        <a:t> </a:t>
                      </a:r>
                      <a:r>
                        <a:rPr sz="600" spc="-10" dirty="0">
                          <a:latin typeface="游ゴシック"/>
                          <a:cs typeface="游ゴシック"/>
                        </a:rPr>
                        <a:t>osteomyelitis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慢性再発性多巣性骨髄炎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Chronic</a:t>
                      </a:r>
                      <a:r>
                        <a:rPr sz="600" spc="40" dirty="0">
                          <a:latin typeface="游ゴシック"/>
                          <a:cs typeface="游ゴシック"/>
                        </a:rPr>
                        <a:t> </a:t>
                      </a:r>
                      <a:r>
                        <a:rPr sz="600" dirty="0">
                          <a:latin typeface="游ゴシック"/>
                          <a:cs typeface="游ゴシック"/>
                        </a:rPr>
                        <a:t>respiratory</a:t>
                      </a:r>
                      <a:r>
                        <a:rPr sz="600" spc="45" dirty="0">
                          <a:latin typeface="游ゴシック"/>
                          <a:cs typeface="游ゴシック"/>
                        </a:rPr>
                        <a:t> </a:t>
                      </a:r>
                      <a:r>
                        <a:rPr sz="600" spc="-10" dirty="0">
                          <a:latin typeface="游ゴシック"/>
                          <a:cs typeface="游ゴシック"/>
                        </a:rPr>
                        <a:t>failure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慢性的な呼吸不全</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Chronic</a:t>
                      </a:r>
                      <a:r>
                        <a:rPr sz="600" spc="30" dirty="0">
                          <a:latin typeface="游ゴシック"/>
                          <a:cs typeface="游ゴシック"/>
                        </a:rPr>
                        <a:t> </a:t>
                      </a:r>
                      <a:r>
                        <a:rPr sz="600" dirty="0">
                          <a:latin typeface="游ゴシック"/>
                          <a:cs typeface="游ゴシック"/>
                        </a:rPr>
                        <a:t>spontaneous</a:t>
                      </a:r>
                      <a:r>
                        <a:rPr sz="600" spc="50" dirty="0">
                          <a:latin typeface="游ゴシック"/>
                          <a:cs typeface="游ゴシック"/>
                        </a:rPr>
                        <a:t> </a:t>
                      </a:r>
                      <a:r>
                        <a:rPr sz="600" spc="-10" dirty="0">
                          <a:latin typeface="游ゴシック"/>
                          <a:cs typeface="游ゴシック"/>
                        </a:rPr>
                        <a:t>urticaria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慢性自然蕁麻疹</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Circulatory</a:t>
                      </a:r>
                      <a:r>
                        <a:rPr sz="600" spc="25" dirty="0">
                          <a:latin typeface="游ゴシック"/>
                          <a:cs typeface="游ゴシック"/>
                        </a:rPr>
                        <a:t> </a:t>
                      </a:r>
                      <a:r>
                        <a:rPr sz="600" spc="-10" dirty="0">
                          <a:latin typeface="游ゴシック"/>
                          <a:cs typeface="游ゴシック"/>
                        </a:rPr>
                        <a:t>collapse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循環器系虚脱</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Circumoral</a:t>
                      </a:r>
                      <a:r>
                        <a:rPr sz="600" spc="35" dirty="0">
                          <a:latin typeface="游ゴシック"/>
                          <a:cs typeface="游ゴシック"/>
                        </a:rPr>
                        <a:t> </a:t>
                      </a:r>
                      <a:r>
                        <a:rPr sz="600" spc="-10" dirty="0">
                          <a:latin typeface="游ゴシック"/>
                          <a:cs typeface="游ゴシック"/>
                        </a:rPr>
                        <a:t>oedema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周縁部水腫</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Circumoral</a:t>
                      </a:r>
                      <a:r>
                        <a:rPr sz="600" spc="35" dirty="0">
                          <a:latin typeface="游ゴシック"/>
                          <a:cs typeface="游ゴシック"/>
                        </a:rPr>
                        <a:t> </a:t>
                      </a:r>
                      <a:r>
                        <a:rPr sz="600" spc="-10" dirty="0">
                          <a:latin typeface="游ゴシック"/>
                          <a:cs typeface="游ゴシック"/>
                        </a:rPr>
                        <a:t>swelling</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周縁部の腫れ</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Clinically</a:t>
                      </a:r>
                      <a:r>
                        <a:rPr sz="600" spc="15" dirty="0">
                          <a:latin typeface="游ゴシック"/>
                          <a:cs typeface="游ゴシック"/>
                        </a:rPr>
                        <a:t> </a:t>
                      </a:r>
                      <a:r>
                        <a:rPr sz="600" dirty="0">
                          <a:latin typeface="游ゴシック"/>
                          <a:cs typeface="游ゴシック"/>
                        </a:rPr>
                        <a:t>isolated</a:t>
                      </a:r>
                      <a:r>
                        <a:rPr sz="600" spc="30"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臨床的に孤立した症候群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Clonic</a:t>
                      </a:r>
                      <a:r>
                        <a:rPr sz="600" spc="25" dirty="0">
                          <a:latin typeface="游ゴシック"/>
                          <a:cs typeface="游ゴシック"/>
                        </a:rPr>
                        <a:t> </a:t>
                      </a:r>
                      <a:r>
                        <a:rPr sz="600" spc="-10" dirty="0">
                          <a:latin typeface="游ゴシック"/>
                          <a:cs typeface="游ゴシック"/>
                        </a:rPr>
                        <a:t>convulsion</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間代性痙攣</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Coeliac</a:t>
                      </a:r>
                      <a:r>
                        <a:rPr sz="600" spc="15"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セリアック症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Cogan's</a:t>
                      </a:r>
                      <a:r>
                        <a:rPr sz="600" spc="35" dirty="0">
                          <a:latin typeface="游ゴシック"/>
                          <a:cs typeface="游ゴシック"/>
                        </a:rPr>
                        <a:t> </a:t>
                      </a:r>
                      <a:r>
                        <a:rPr sz="600" spc="-10" dirty="0">
                          <a:latin typeface="游ゴシック"/>
                          <a:cs typeface="游ゴシック"/>
                        </a:rPr>
                        <a:t>syndrome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コーガン症候群</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Cold</a:t>
                      </a:r>
                      <a:r>
                        <a:rPr sz="600" spc="35" dirty="0">
                          <a:latin typeface="游ゴシック"/>
                          <a:cs typeface="游ゴシック"/>
                        </a:rPr>
                        <a:t> </a:t>
                      </a:r>
                      <a:r>
                        <a:rPr sz="600" dirty="0">
                          <a:latin typeface="游ゴシック"/>
                          <a:cs typeface="游ゴシック"/>
                        </a:rPr>
                        <a:t>agglutinins</a:t>
                      </a:r>
                      <a:r>
                        <a:rPr sz="600" spc="40" dirty="0">
                          <a:latin typeface="游ゴシック"/>
                          <a:cs typeface="游ゴシック"/>
                        </a:rPr>
                        <a:t> </a:t>
                      </a:r>
                      <a:r>
                        <a:rPr sz="600" spc="-10" dirty="0">
                          <a:latin typeface="游ゴシック"/>
                          <a:cs typeface="游ゴシック"/>
                        </a:rPr>
                        <a:t>positive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寒冷凝集素陽性</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Cold</a:t>
                      </a:r>
                      <a:r>
                        <a:rPr sz="600" spc="20" dirty="0">
                          <a:latin typeface="游ゴシック"/>
                          <a:cs typeface="游ゴシック"/>
                        </a:rPr>
                        <a:t> </a:t>
                      </a:r>
                      <a:r>
                        <a:rPr sz="600" dirty="0">
                          <a:latin typeface="游ゴシック"/>
                          <a:cs typeface="游ゴシック"/>
                        </a:rPr>
                        <a:t>type</a:t>
                      </a:r>
                      <a:r>
                        <a:rPr sz="600" spc="20" dirty="0">
                          <a:latin typeface="游ゴシック"/>
                          <a:cs typeface="游ゴシック"/>
                        </a:rPr>
                        <a:t> </a:t>
                      </a:r>
                      <a:r>
                        <a:rPr sz="600" dirty="0">
                          <a:latin typeface="游ゴシック"/>
                          <a:cs typeface="游ゴシック"/>
                        </a:rPr>
                        <a:t>haemolytic</a:t>
                      </a:r>
                      <a:r>
                        <a:rPr sz="600" spc="20" dirty="0">
                          <a:latin typeface="游ゴシック"/>
                          <a:cs typeface="游ゴシック"/>
                        </a:rPr>
                        <a:t> </a:t>
                      </a:r>
                      <a:r>
                        <a:rPr sz="600" spc="-10" dirty="0">
                          <a:latin typeface="游ゴシック"/>
                          <a:cs typeface="游ゴシック"/>
                        </a:rPr>
                        <a:t>anaemia</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寒冷型溶血性貧血</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Colitis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20" dirty="0">
                          <a:latin typeface="游ゴシック"/>
                          <a:cs typeface="游ゴシック"/>
                        </a:rPr>
                        <a:t>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Colitis</a:t>
                      </a:r>
                      <a:r>
                        <a:rPr sz="600" spc="35" dirty="0">
                          <a:latin typeface="游ゴシック"/>
                          <a:cs typeface="游ゴシック"/>
                        </a:rPr>
                        <a:t> </a:t>
                      </a:r>
                      <a:r>
                        <a:rPr sz="600" spc="-10" dirty="0">
                          <a:latin typeface="游ゴシック"/>
                          <a:cs typeface="游ゴシック"/>
                        </a:rPr>
                        <a:t>erosive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びらん性大腸炎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Colitis</a:t>
                      </a:r>
                      <a:r>
                        <a:rPr sz="600" spc="35" dirty="0">
                          <a:latin typeface="游ゴシック"/>
                          <a:cs typeface="游ゴシック"/>
                        </a:rPr>
                        <a:t> </a:t>
                      </a:r>
                      <a:r>
                        <a:rPr sz="600" spc="-10" dirty="0">
                          <a:latin typeface="游ゴシック"/>
                          <a:cs typeface="游ゴシック"/>
                        </a:rPr>
                        <a:t>herpes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ヘルペス大腸炎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Colitis</a:t>
                      </a:r>
                      <a:r>
                        <a:rPr sz="600" spc="35" dirty="0">
                          <a:latin typeface="游ゴシック"/>
                          <a:cs typeface="游ゴシック"/>
                        </a:rPr>
                        <a:t> </a:t>
                      </a:r>
                      <a:r>
                        <a:rPr sz="600" spc="-10" dirty="0">
                          <a:latin typeface="游ゴシック"/>
                          <a:cs typeface="游ゴシック"/>
                        </a:rPr>
                        <a:t>microscopic</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顕微鏡的大腸炎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Colitis</a:t>
                      </a:r>
                      <a:r>
                        <a:rPr sz="600" spc="35" dirty="0">
                          <a:latin typeface="游ゴシック"/>
                          <a:cs typeface="游ゴシック"/>
                        </a:rPr>
                        <a:t> </a:t>
                      </a:r>
                      <a:r>
                        <a:rPr sz="600" spc="-10" dirty="0">
                          <a:latin typeface="游ゴシック"/>
                          <a:cs typeface="游ゴシック"/>
                        </a:rPr>
                        <a:t>ulcerative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潰瘍性大腸炎</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Collagen</a:t>
                      </a:r>
                      <a:r>
                        <a:rPr sz="600" spc="30" dirty="0">
                          <a:latin typeface="游ゴシック"/>
                          <a:cs typeface="游ゴシック"/>
                        </a:rPr>
                        <a:t> </a:t>
                      </a:r>
                      <a:r>
                        <a:rPr sz="600" spc="-10" dirty="0">
                          <a:latin typeface="游ゴシック"/>
                          <a:cs typeface="游ゴシック"/>
                        </a:rPr>
                        <a:t>disorder</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コラーゲン障害</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Collagen-vascular</a:t>
                      </a:r>
                      <a:r>
                        <a:rPr sz="600" spc="50" dirty="0">
                          <a:latin typeface="游ゴシック"/>
                          <a:cs typeface="游ゴシック"/>
                        </a:rPr>
                        <a:t> </a:t>
                      </a:r>
                      <a:r>
                        <a:rPr sz="600" spc="-10" dirty="0">
                          <a:latin typeface="游ゴシック"/>
                          <a:cs typeface="游ゴシック"/>
                        </a:rPr>
                        <a:t>disease</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膠原病・血管病</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Complement</a:t>
                      </a:r>
                      <a:r>
                        <a:rPr sz="600" spc="25" dirty="0">
                          <a:latin typeface="游ゴシック"/>
                          <a:cs typeface="游ゴシック"/>
                        </a:rPr>
                        <a:t> </a:t>
                      </a:r>
                      <a:r>
                        <a:rPr sz="600" dirty="0">
                          <a:latin typeface="游ゴシック"/>
                          <a:cs typeface="游ゴシック"/>
                        </a:rPr>
                        <a:t>factor</a:t>
                      </a:r>
                      <a:r>
                        <a:rPr sz="600" spc="30"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補体因子異常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7"/>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Complement</a:t>
                      </a:r>
                      <a:r>
                        <a:rPr sz="600" spc="20" dirty="0">
                          <a:latin typeface="游ゴシック"/>
                          <a:cs typeface="游ゴシック"/>
                        </a:rPr>
                        <a:t> </a:t>
                      </a:r>
                      <a:r>
                        <a:rPr sz="600" dirty="0">
                          <a:latin typeface="游ゴシック"/>
                          <a:cs typeface="游ゴシック"/>
                        </a:rPr>
                        <a:t>factor</a:t>
                      </a:r>
                      <a:r>
                        <a:rPr sz="600" spc="30" dirty="0">
                          <a:latin typeface="游ゴシック"/>
                          <a:cs typeface="游ゴシック"/>
                        </a:rPr>
                        <a:t> </a:t>
                      </a:r>
                      <a:r>
                        <a:rPr sz="600" dirty="0">
                          <a:latin typeface="游ゴシック"/>
                          <a:cs typeface="游ゴシック"/>
                        </a:rPr>
                        <a:t>C1</a:t>
                      </a:r>
                      <a:r>
                        <a:rPr sz="600" spc="1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補体因子C1</a:t>
                      </a:r>
                      <a:r>
                        <a:rPr sz="600" spc="-25" dirty="0">
                          <a:latin typeface="游ゴシック"/>
                          <a:cs typeface="游ゴシック"/>
                        </a:rPr>
                        <a:t>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Complement</a:t>
                      </a:r>
                      <a:r>
                        <a:rPr sz="600" spc="20" dirty="0">
                          <a:latin typeface="游ゴシック"/>
                          <a:cs typeface="游ゴシック"/>
                        </a:rPr>
                        <a:t> </a:t>
                      </a:r>
                      <a:r>
                        <a:rPr sz="600" dirty="0">
                          <a:latin typeface="游ゴシック"/>
                          <a:cs typeface="游ゴシック"/>
                        </a:rPr>
                        <a:t>factor</a:t>
                      </a:r>
                      <a:r>
                        <a:rPr sz="600" spc="30" dirty="0">
                          <a:latin typeface="游ゴシック"/>
                          <a:cs typeface="游ゴシック"/>
                        </a:rPr>
                        <a:t> </a:t>
                      </a:r>
                      <a:r>
                        <a:rPr sz="600" dirty="0">
                          <a:latin typeface="游ゴシック"/>
                          <a:cs typeface="游ゴシック"/>
                        </a:rPr>
                        <a:t>C2</a:t>
                      </a:r>
                      <a:r>
                        <a:rPr sz="600" spc="1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補体因子C2</a:t>
                      </a:r>
                      <a:r>
                        <a:rPr sz="600" spc="-25" dirty="0">
                          <a:latin typeface="游ゴシック"/>
                          <a:cs typeface="游ゴシック"/>
                        </a:rPr>
                        <a:t>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Complement</a:t>
                      </a:r>
                      <a:r>
                        <a:rPr sz="600" spc="20" dirty="0">
                          <a:latin typeface="游ゴシック"/>
                          <a:cs typeface="游ゴシック"/>
                        </a:rPr>
                        <a:t> </a:t>
                      </a:r>
                      <a:r>
                        <a:rPr sz="600" dirty="0">
                          <a:latin typeface="游ゴシック"/>
                          <a:cs typeface="游ゴシック"/>
                        </a:rPr>
                        <a:t>factor</a:t>
                      </a:r>
                      <a:r>
                        <a:rPr sz="600" spc="30" dirty="0">
                          <a:latin typeface="游ゴシック"/>
                          <a:cs typeface="游ゴシック"/>
                        </a:rPr>
                        <a:t> </a:t>
                      </a:r>
                      <a:r>
                        <a:rPr sz="600" dirty="0">
                          <a:latin typeface="游ゴシック"/>
                          <a:cs typeface="游ゴシック"/>
                        </a:rPr>
                        <a:t>C3</a:t>
                      </a:r>
                      <a:r>
                        <a:rPr sz="600" spc="1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補体因子C3</a:t>
                      </a:r>
                      <a:r>
                        <a:rPr sz="600" spc="-25" dirty="0">
                          <a:latin typeface="游ゴシック"/>
                          <a:cs typeface="游ゴシック"/>
                        </a:rPr>
                        <a:t>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Complement</a:t>
                      </a:r>
                      <a:r>
                        <a:rPr sz="600" spc="20" dirty="0">
                          <a:latin typeface="游ゴシック"/>
                          <a:cs typeface="游ゴシック"/>
                        </a:rPr>
                        <a:t> </a:t>
                      </a:r>
                      <a:r>
                        <a:rPr sz="600" dirty="0">
                          <a:latin typeface="游ゴシック"/>
                          <a:cs typeface="游ゴシック"/>
                        </a:rPr>
                        <a:t>factor</a:t>
                      </a:r>
                      <a:r>
                        <a:rPr sz="600" spc="30" dirty="0">
                          <a:latin typeface="游ゴシック"/>
                          <a:cs typeface="游ゴシック"/>
                        </a:rPr>
                        <a:t> </a:t>
                      </a:r>
                      <a:r>
                        <a:rPr sz="600" dirty="0">
                          <a:latin typeface="游ゴシック"/>
                          <a:cs typeface="游ゴシック"/>
                        </a:rPr>
                        <a:t>C4</a:t>
                      </a:r>
                      <a:r>
                        <a:rPr sz="600" spc="15"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補体因子C4</a:t>
                      </a:r>
                      <a:r>
                        <a:rPr sz="600" spc="-25" dirty="0">
                          <a:latin typeface="游ゴシック"/>
                          <a:cs typeface="游ゴシック"/>
                        </a:rPr>
                        <a:t>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Complement</a:t>
                      </a:r>
                      <a:r>
                        <a:rPr sz="600" spc="25" dirty="0">
                          <a:latin typeface="游ゴシック"/>
                          <a:cs typeface="游ゴシック"/>
                        </a:rPr>
                        <a:t> </a:t>
                      </a:r>
                      <a:r>
                        <a:rPr sz="600" dirty="0">
                          <a:latin typeface="游ゴシック"/>
                          <a:cs typeface="游ゴシック"/>
                        </a:rPr>
                        <a:t>factor</a:t>
                      </a:r>
                      <a:r>
                        <a:rPr sz="600" spc="30" dirty="0">
                          <a:latin typeface="游ゴシック"/>
                          <a:cs typeface="游ゴシック"/>
                        </a:rPr>
                        <a:t> </a:t>
                      </a:r>
                      <a:r>
                        <a:rPr sz="600" spc="-10" dirty="0">
                          <a:latin typeface="游ゴシック"/>
                          <a:cs typeface="游ゴシック"/>
                        </a:rPr>
                        <a:t>decreased</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補体因子減少</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5024">
                <a:tc>
                  <a:txBody>
                    <a:bodyPr/>
                    <a:lstStyle/>
                    <a:p>
                      <a:pPr marR="15240" algn="r">
                        <a:lnSpc>
                          <a:spcPct val="100000"/>
                        </a:lnSpc>
                        <a:spcBef>
                          <a:spcPts val="170"/>
                        </a:spcBef>
                      </a:pPr>
                      <a:r>
                        <a:rPr sz="600" dirty="0">
                          <a:latin typeface="游ゴシック"/>
                          <a:cs typeface="游ゴシック"/>
                        </a:rPr>
                        <a:t>3</a:t>
                      </a:r>
                      <a:endParaRPr sz="600">
                        <a:latin typeface="游ゴシック"/>
                        <a:cs typeface="游ゴシック"/>
                      </a:endParaRPr>
                    </a:p>
                  </a:txBody>
                  <a:tcPr marL="0" marR="0" marT="138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Computerised</a:t>
                      </a:r>
                      <a:r>
                        <a:rPr sz="600" spc="35" dirty="0">
                          <a:latin typeface="游ゴシック"/>
                          <a:cs typeface="游ゴシック"/>
                        </a:rPr>
                        <a:t> </a:t>
                      </a:r>
                      <a:r>
                        <a:rPr sz="600" dirty="0">
                          <a:latin typeface="游ゴシック"/>
                          <a:cs typeface="游ゴシック"/>
                        </a:rPr>
                        <a:t>tomogram</a:t>
                      </a:r>
                      <a:r>
                        <a:rPr sz="600" spc="25" dirty="0">
                          <a:latin typeface="游ゴシック"/>
                          <a:cs typeface="游ゴシック"/>
                        </a:rPr>
                        <a:t> </a:t>
                      </a:r>
                      <a:r>
                        <a:rPr sz="600" dirty="0">
                          <a:latin typeface="游ゴシック"/>
                          <a:cs typeface="游ゴシック"/>
                        </a:rPr>
                        <a:t>liver</a:t>
                      </a:r>
                      <a:r>
                        <a:rPr sz="600" spc="45" dirty="0">
                          <a:latin typeface="游ゴシック"/>
                          <a:cs typeface="游ゴシック"/>
                        </a:rPr>
                        <a:t> </a:t>
                      </a:r>
                      <a:r>
                        <a:rPr sz="600" spc="-10" dirty="0">
                          <a:latin typeface="游ゴシック"/>
                          <a:cs typeface="游ゴシック"/>
                        </a:rPr>
                        <a:t>abnormal</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5" dirty="0">
                          <a:latin typeface="游ゴシック"/>
                          <a:cs typeface="游ゴシック"/>
                        </a:rPr>
                        <a:t>コンピュータ断層撮影肝臓異常</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5024">
                <a:tc>
                  <a:txBody>
                    <a:bodyPr/>
                    <a:lstStyle/>
                    <a:p>
                      <a:pPr marR="15240" algn="r">
                        <a:lnSpc>
                          <a:spcPct val="100000"/>
                        </a:lnSpc>
                        <a:spcBef>
                          <a:spcPts val="175"/>
                        </a:spcBef>
                      </a:pPr>
                      <a:r>
                        <a:rPr sz="600" dirty="0">
                          <a:latin typeface="游ゴシック"/>
                          <a:cs typeface="游ゴシック"/>
                        </a:rPr>
                        <a:t>3</a:t>
                      </a:r>
                      <a:endParaRPr sz="600">
                        <a:latin typeface="游ゴシック"/>
                        <a:cs typeface="游ゴシック"/>
                      </a:endParaRPr>
                    </a:p>
                  </a:txBody>
                  <a:tcPr marL="0" marR="0" marT="1425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dirty="0">
                          <a:latin typeface="游ゴシック"/>
                          <a:cs typeface="游ゴシック"/>
                        </a:rPr>
                        <a:t>Concentric</a:t>
                      </a:r>
                      <a:r>
                        <a:rPr sz="600" spc="30" dirty="0">
                          <a:latin typeface="游ゴシック"/>
                          <a:cs typeface="游ゴシック"/>
                        </a:rPr>
                        <a:t> </a:t>
                      </a:r>
                      <a:r>
                        <a:rPr sz="600" spc="-10" dirty="0">
                          <a:latin typeface="游ゴシック"/>
                          <a:cs typeface="游ゴシック"/>
                        </a:rPr>
                        <a:t>sclerosis</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spcBef>
                          <a:spcPts val="185"/>
                        </a:spcBef>
                      </a:pPr>
                      <a:r>
                        <a:rPr sz="600" spc="-10" dirty="0">
                          <a:latin typeface="游ゴシック"/>
                          <a:cs typeface="游ゴシック"/>
                        </a:rPr>
                        <a:t>同心円状硬化症</a:t>
                      </a:r>
                      <a:endParaRPr sz="600">
                        <a:latin typeface="游ゴシック"/>
                        <a:cs typeface="游ゴシック"/>
                      </a:endParaRPr>
                    </a:p>
                  </a:txBody>
                  <a:tcPr marL="0" marR="0" marT="1506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bl>
          </a:graphicData>
        </a:graphic>
      </p:graphicFrame>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2171</TotalTime>
  <Words>10696</Words>
  <Application>Microsoft Office PowerPoint</Application>
  <PresentationFormat>ワイド画面</PresentationFormat>
  <Paragraphs>4314</Paragraphs>
  <Slides>121</Slides>
  <Notes>1</Notes>
  <HiddenSlides>0</HiddenSlides>
  <MMClips>0</MMClips>
  <ScaleCrop>false</ScaleCrop>
  <HeadingPairs>
    <vt:vector size="6" baseType="variant">
      <vt:variant>
        <vt:lpstr>使用されているフォント</vt:lpstr>
      </vt:variant>
      <vt:variant>
        <vt:i4>20</vt:i4>
      </vt:variant>
      <vt:variant>
        <vt:lpstr>テーマ</vt:lpstr>
      </vt:variant>
      <vt:variant>
        <vt:i4>1</vt:i4>
      </vt:variant>
      <vt:variant>
        <vt:lpstr>スライド タイトル</vt:lpstr>
      </vt:variant>
      <vt:variant>
        <vt:i4>121</vt:i4>
      </vt:variant>
    </vt:vector>
  </HeadingPairs>
  <TitlesOfParts>
    <vt:vector size="142" baseType="lpstr">
      <vt:lpstr>BIZ UDPゴシック</vt:lpstr>
      <vt:lpstr>BIZ UDP明朝 Medium</vt:lpstr>
      <vt:lpstr>inherit</vt:lpstr>
      <vt:lpstr>Malgun Gothic</vt:lpstr>
      <vt:lpstr>SF Compact Display</vt:lpstr>
      <vt:lpstr>Spectral</vt:lpstr>
      <vt:lpstr>TwitterChirp</vt:lpstr>
      <vt:lpstr>var(--font_family_headings, var(--font_family_headings_preset, "SF Compact Display", -apple-system, BlinkMacSystemFont, "Segoe UI", Roboto, Helvetica, Arial, sans-serif, "Apple Color Emoji", "Segoe UI Emoji", "Segoe UI Symbol"))</vt:lpstr>
      <vt:lpstr>游ゴシック</vt:lpstr>
      <vt:lpstr>游ゴシック Light</vt:lpstr>
      <vt:lpstr>Amasis MT Pro Black</vt:lpstr>
      <vt:lpstr>Amasis MT Pro Medium</vt:lpstr>
      <vt:lpstr>Arial</vt:lpstr>
      <vt:lpstr>Arial Black</vt:lpstr>
      <vt:lpstr>Arial Rounded MT Bold</vt:lpstr>
      <vt:lpstr>Merriweather</vt:lpstr>
      <vt:lpstr>Tahoma</vt:lpstr>
      <vt:lpstr>Times New Roman</vt:lpstr>
      <vt:lpstr>Trebuchet MS</vt:lpstr>
      <vt:lpstr>Verdana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Why understanding Gain of Function is Important</vt:lpstr>
      <vt:lpstr>Why understanding Gain of Function is Important</vt:lpstr>
      <vt:lpstr>Why understanding Gain of Function is Important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阿部 裕</cp:lastModifiedBy>
  <cp:revision>11</cp:revision>
  <dcterms:created xsi:type="dcterms:W3CDTF">2023-04-27T04:23:55Z</dcterms:created>
  <dcterms:modified xsi:type="dcterms:W3CDTF">2023-05-16T09:33:20Z</dcterms:modified>
</cp:coreProperties>
</file>